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514"/>
    <a:srgbClr val="243E2C"/>
    <a:srgbClr val="FFDE00"/>
    <a:srgbClr val="00487C"/>
    <a:srgbClr val="00487B"/>
    <a:srgbClr val="0000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3" autoAdjust="0"/>
    <p:restoredTop sz="93370" autoAdjust="0"/>
  </p:normalViewPr>
  <p:slideViewPr>
    <p:cSldViewPr>
      <p:cViewPr varScale="1">
        <p:scale>
          <a:sx n="62" d="100"/>
          <a:sy n="62" d="100"/>
        </p:scale>
        <p:origin x="2712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6F5A2-D8C5-4E75-8895-569F94971C06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D3947-6224-4B9F-82CF-5A898205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9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2D3947-6224-4B9F-82CF-5A898205B0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3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8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5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3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3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9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10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0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97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9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627C3-A04B-4445-99A8-F1F02B9A00BE}" type="datetimeFigureOut">
              <a:rPr lang="en-US" smtClean="0"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6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5F5E50F-1512-BB1C-78F6-230B3553E987}"/>
              </a:ext>
            </a:extLst>
          </p:cNvPr>
          <p:cNvSpPr/>
          <p:nvPr/>
        </p:nvSpPr>
        <p:spPr>
          <a:xfrm>
            <a:off x="-8067" y="8321808"/>
            <a:ext cx="6874135" cy="842119"/>
          </a:xfrm>
          <a:prstGeom prst="rect">
            <a:avLst/>
          </a:prstGeom>
          <a:solidFill>
            <a:srgbClr val="FDB5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29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146" algn="l" defTabSz="91429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293" algn="l" defTabSz="91429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440" algn="l" defTabSz="91429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586" algn="l" defTabSz="91429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5733" algn="l" defTabSz="91429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2879" algn="l" defTabSz="91429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026" algn="l" defTabSz="91429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172" algn="l" defTabSz="914293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1CBF8C5-DAE4-DD0B-D72D-B7118541AD48}"/>
              </a:ext>
            </a:extLst>
          </p:cNvPr>
          <p:cNvSpPr/>
          <p:nvPr/>
        </p:nvSpPr>
        <p:spPr>
          <a:xfrm>
            <a:off x="-1" y="-16643"/>
            <a:ext cx="6866068" cy="1118988"/>
          </a:xfrm>
          <a:prstGeom prst="rect">
            <a:avLst/>
          </a:prstGeom>
          <a:solidFill>
            <a:srgbClr val="FDB51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086B8F-6448-A684-912B-BF9802658058}"/>
              </a:ext>
            </a:extLst>
          </p:cNvPr>
          <p:cNvSpPr txBox="1"/>
          <p:nvPr/>
        </p:nvSpPr>
        <p:spPr>
          <a:xfrm>
            <a:off x="0" y="3126736"/>
            <a:ext cx="6866068" cy="683264"/>
          </a:xfrm>
          <a:prstGeom prst="rect">
            <a:avLst/>
          </a:prstGeom>
          <a:solidFill>
            <a:srgbClr val="243E2C"/>
          </a:solidFill>
        </p:spPr>
        <p:txBody>
          <a:bodyPr wrap="square" tIns="109728" bIns="109728" rtlCol="0">
            <a:spAutoFit/>
          </a:bodyPr>
          <a:lstStyle/>
          <a:p>
            <a:pPr algn="ctr"/>
            <a:r>
              <a:rPr lang="en-US" sz="13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Scouting encourages </a:t>
            </a:r>
            <a:r>
              <a:rPr lang="en-US" sz="13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 growth </a:t>
            </a:r>
            <a:r>
              <a:rPr lang="en-US" sz="13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can help kids thrive in sports, school, and life!</a:t>
            </a:r>
          </a:p>
          <a:p>
            <a:pPr algn="ctr"/>
            <a:r>
              <a:rPr lang="en-US" sz="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13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Costs </a:t>
            </a:r>
            <a:r>
              <a:rPr lang="en-US" sz="13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very similar to other activities, and </a:t>
            </a:r>
            <a:r>
              <a:rPr lang="en-US" sz="13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assistance is available</a:t>
            </a:r>
            <a:r>
              <a:rPr lang="en-US" sz="13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3CC6140-380E-19DB-53F8-E814DDAB274A}"/>
              </a:ext>
            </a:extLst>
          </p:cNvPr>
          <p:cNvSpPr/>
          <p:nvPr/>
        </p:nvSpPr>
        <p:spPr>
          <a:xfrm>
            <a:off x="-8067" y="8458200"/>
            <a:ext cx="6874508" cy="705727"/>
          </a:xfrm>
          <a:prstGeom prst="rect">
            <a:avLst/>
          </a:prstGeom>
          <a:solidFill>
            <a:srgbClr val="243E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5180FE1-7777-0CA6-0EF7-526E77126B7A}"/>
              </a:ext>
            </a:extLst>
          </p:cNvPr>
          <p:cNvSpPr/>
          <p:nvPr/>
        </p:nvSpPr>
        <p:spPr>
          <a:xfrm>
            <a:off x="111724" y="75782"/>
            <a:ext cx="6754343" cy="1032305"/>
          </a:xfrm>
          <a:prstGeom prst="rect">
            <a:avLst/>
          </a:prstGeom>
          <a:solidFill>
            <a:srgbClr val="243E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57453E-D2E8-173B-5D2E-59E0019C4F78}"/>
              </a:ext>
            </a:extLst>
          </p:cNvPr>
          <p:cNvSpPr txBox="1"/>
          <p:nvPr/>
        </p:nvSpPr>
        <p:spPr>
          <a:xfrm>
            <a:off x="5518025" y="4157507"/>
            <a:ext cx="121639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solidFill>
                  <a:schemeClr val="bg1">
                    <a:lumMod val="65000"/>
                  </a:schemeClr>
                </a:solidFill>
              </a:rPr>
              <a:t>QR code to Facebook page or beascout.org pin</a:t>
            </a:r>
          </a:p>
          <a:p>
            <a:pPr algn="ctr"/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D564B6-25AD-98C8-4856-DB1B60987E28}"/>
              </a:ext>
            </a:extLst>
          </p:cNvPr>
          <p:cNvSpPr txBox="1"/>
          <p:nvPr/>
        </p:nvSpPr>
        <p:spPr>
          <a:xfrm>
            <a:off x="88925" y="54981"/>
            <a:ext cx="6799940" cy="1077218"/>
          </a:xfrm>
          <a:prstGeom prst="rect">
            <a:avLst/>
          </a:prstGeom>
          <a:solidFill>
            <a:srgbClr val="243E2C"/>
          </a:solidFill>
        </p:spPr>
        <p:txBody>
          <a:bodyPr wrap="square" tIns="0" bIns="0" anchor="ctr" anchorCtr="0">
            <a:spAutoFit/>
          </a:bodyPr>
          <a:lstStyle/>
          <a:p>
            <a:r>
              <a:rPr lang="en-US" sz="4400" b="1" dirty="0">
                <a:solidFill>
                  <a:srgbClr val="FDB514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 Scouts BSA</a:t>
            </a:r>
            <a:br>
              <a:rPr lang="en-US" sz="4400" b="1" dirty="0">
                <a:solidFill>
                  <a:srgbClr val="FDB514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</a:br>
            <a:endParaRPr lang="en-US" sz="2600" dirty="0">
              <a:solidFill>
                <a:srgbClr val="00487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A953F9-CF74-93D7-10AA-3EBE14278071}"/>
              </a:ext>
            </a:extLst>
          </p:cNvPr>
          <p:cNvSpPr txBox="1"/>
          <p:nvPr/>
        </p:nvSpPr>
        <p:spPr>
          <a:xfrm>
            <a:off x="97924" y="1250477"/>
            <a:ext cx="3349071" cy="2098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243E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with new friends and family</a:t>
            </a:r>
          </a:p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243E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that build life skills</a:t>
            </a:r>
          </a:p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243E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Adventures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that build confidence</a:t>
            </a:r>
          </a:p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243E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that builds character</a:t>
            </a:r>
          </a:p>
          <a:p>
            <a:pPr>
              <a:spcAft>
                <a:spcPts val="200"/>
              </a:spcAft>
            </a:pPr>
            <a:r>
              <a:rPr lang="en-US" b="1" dirty="0">
                <a:solidFill>
                  <a:srgbClr val="243E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Grit &amp; resilience</a:t>
            </a:r>
            <a:r>
              <a:rPr lang="en-US" dirty="0">
                <a:solidFill>
                  <a:srgbClr val="243E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that come </a:t>
            </a:r>
            <a:b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from new challenges</a:t>
            </a: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250A2D-FB72-FBF7-3F38-7E03271C20DD}"/>
              </a:ext>
            </a:extLst>
          </p:cNvPr>
          <p:cNvSpPr txBox="1"/>
          <p:nvPr/>
        </p:nvSpPr>
        <p:spPr>
          <a:xfrm>
            <a:off x="1495112" y="4146707"/>
            <a:ext cx="4146496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43E2C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Scouts BSA Troop ###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is welcoming girls ages 11+ to </a:t>
            </a:r>
            <a:r>
              <a:rPr lang="en-US" sz="1700" dirty="0">
                <a:solidFill>
                  <a:srgbClr val="243E2C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join the adventure</a:t>
            </a:r>
            <a:r>
              <a:rPr lang="en-US" sz="17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!</a:t>
            </a:r>
          </a:p>
          <a:p>
            <a:endParaRPr lang="en-US" sz="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regularly meet at (location, </a:t>
            </a:r>
            <a:b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day of week, time)</a:t>
            </a:r>
          </a:p>
          <a:p>
            <a:endParaRPr lang="en-US" sz="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us (info)</a:t>
            </a: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667FDCF0-F8C3-8C7F-C368-72CB2D403E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453" y="8495468"/>
            <a:ext cx="2059444" cy="560179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9B8F27E3-D0A9-F49D-CB4A-E77FF2BF904C}"/>
              </a:ext>
            </a:extLst>
          </p:cNvPr>
          <p:cNvSpPr txBox="1"/>
          <p:nvPr/>
        </p:nvSpPr>
        <p:spPr>
          <a:xfrm>
            <a:off x="2619757" y="8628732"/>
            <a:ext cx="41146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 more or join online at </a:t>
            </a:r>
            <a:r>
              <a:rPr lang="en-US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beascout.org</a:t>
            </a:r>
            <a:endParaRPr 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F62F72-1231-9116-2C6E-304ECC19AA4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862" y="3972710"/>
            <a:ext cx="1205413" cy="1658112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14D312E4-BC6D-F05A-0EF8-F1406B8A303E}"/>
              </a:ext>
            </a:extLst>
          </p:cNvPr>
          <p:cNvSpPr txBox="1"/>
          <p:nvPr/>
        </p:nvSpPr>
        <p:spPr>
          <a:xfrm>
            <a:off x="8068" y="5832589"/>
            <a:ext cx="6858000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100" b="1" i="0" dirty="0">
                <a:solidFill>
                  <a:srgbClr val="243E2C"/>
                </a:solidFill>
                <a:effectLst/>
                <a:latin typeface="Segoe UI Semibold" panose="020B0702040204020203" pitchFamily="34" charset="0"/>
                <a:cs typeface="Segoe UI Semibold" panose="020B0702040204020203" pitchFamily="34" charset="0"/>
              </a:rPr>
              <a:t>Compared to non-Scouts, Scouts are more likely to</a:t>
            </a:r>
            <a:r>
              <a:rPr lang="en-US" sz="2100" b="1" i="0" dirty="0">
                <a:solidFill>
                  <a:srgbClr val="243E2C"/>
                </a:solidFill>
                <a:effectLst/>
                <a:latin typeface="Roboto Slab" panose="020F0502020204030204" pitchFamily="2" charset="0"/>
              </a:rPr>
              <a:t>: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420C1A6-265A-F862-6CAC-B9C9E3702A0C}"/>
              </a:ext>
            </a:extLst>
          </p:cNvPr>
          <p:cNvSpPr txBox="1"/>
          <p:nvPr/>
        </p:nvSpPr>
        <p:spPr>
          <a:xfrm>
            <a:off x="52327" y="7751974"/>
            <a:ext cx="21659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" b="0" i="0" dirty="0">
                <a:solidFill>
                  <a:srgbClr val="51535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Embrace positive </a:t>
            </a:r>
            <a:br>
              <a:rPr lang="en-US" sz="1300" b="0" i="0" dirty="0">
                <a:solidFill>
                  <a:srgbClr val="51535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300" b="0" i="0" dirty="0">
                <a:solidFill>
                  <a:srgbClr val="51535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social values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2C29F71-4767-5ABD-A974-583F11D5B4E9}"/>
              </a:ext>
            </a:extLst>
          </p:cNvPr>
          <p:cNvSpPr txBox="1"/>
          <p:nvPr/>
        </p:nvSpPr>
        <p:spPr>
          <a:xfrm>
            <a:off x="2306853" y="7767538"/>
            <a:ext cx="2236751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" b="0" i="0" dirty="0">
                <a:solidFill>
                  <a:srgbClr val="51535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Develop kindness, </a:t>
            </a:r>
            <a:br>
              <a:rPr lang="en-US" sz="1300" b="0" i="0" dirty="0">
                <a:solidFill>
                  <a:srgbClr val="51535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300" b="0" i="0" dirty="0">
                <a:solidFill>
                  <a:srgbClr val="51535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helpfulness, &amp; cheerfulness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57D0EB1-5125-C2DD-2085-860515B7FA38}"/>
              </a:ext>
            </a:extLst>
          </p:cNvPr>
          <p:cNvSpPr txBox="1"/>
          <p:nvPr/>
        </p:nvSpPr>
        <p:spPr>
          <a:xfrm>
            <a:off x="4632230" y="7767538"/>
            <a:ext cx="2233838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" b="0" i="0" dirty="0">
                <a:solidFill>
                  <a:srgbClr val="51535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Have a greater sense of hope for their future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8EE291-43C7-E1B5-C2BB-719D87B3D3C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1"/>
          <a:stretch/>
        </p:blipFill>
        <p:spPr>
          <a:xfrm>
            <a:off x="2315725" y="6248086"/>
            <a:ext cx="2227879" cy="15028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BCFCF9B-0DF6-1BA6-84F0-A261EEB4B04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9481">
            <a:off x="3532029" y="892570"/>
            <a:ext cx="3141473" cy="20943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C8C2F9F-CD07-243A-CAD4-7EC8089DAC3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" y="6248086"/>
            <a:ext cx="2254418" cy="150280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4B26B83-C8F6-24F9-2D67-3AB82ABEF91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1" r="6334"/>
          <a:stretch/>
        </p:blipFill>
        <p:spPr>
          <a:xfrm>
            <a:off x="4600011" y="6235635"/>
            <a:ext cx="2266057" cy="15152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58F8FB2-A5D1-36D0-9237-D319513AE32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408" y="108858"/>
            <a:ext cx="2812868" cy="84421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84E904C-4E33-8A68-7801-D00B1EB4CEBC}"/>
              </a:ext>
            </a:extLst>
          </p:cNvPr>
          <p:cNvSpPr txBox="1"/>
          <p:nvPr/>
        </p:nvSpPr>
        <p:spPr>
          <a:xfrm>
            <a:off x="187129" y="726301"/>
            <a:ext cx="366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offers your daughter…</a:t>
            </a:r>
            <a:r>
              <a:rPr lang="en-US" sz="1800" dirty="0">
                <a:solidFill>
                  <a:srgbClr val="0048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812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157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 Slab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Becca</dc:creator>
  <cp:lastModifiedBy>Jennifer Carapia</cp:lastModifiedBy>
  <cp:revision>54</cp:revision>
  <dcterms:created xsi:type="dcterms:W3CDTF">2019-02-12T02:23:31Z</dcterms:created>
  <dcterms:modified xsi:type="dcterms:W3CDTF">2025-05-12T15:54:21Z</dcterms:modified>
</cp:coreProperties>
</file>