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B59B"/>
    <a:srgbClr val="243E2C"/>
    <a:srgbClr val="FDB514"/>
    <a:srgbClr val="FFFF99"/>
    <a:srgbClr val="FF99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96" y="1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591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993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09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234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694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959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560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090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542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07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92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27452-617A-4ECA-9283-6DA2CEDF42E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2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5A9923E-EF45-EBB6-25EC-6D6B3495B40E}"/>
              </a:ext>
            </a:extLst>
          </p:cNvPr>
          <p:cNvSpPr/>
          <p:nvPr/>
        </p:nvSpPr>
        <p:spPr>
          <a:xfrm>
            <a:off x="303670" y="2828973"/>
            <a:ext cx="7342696" cy="916909"/>
          </a:xfrm>
          <a:prstGeom prst="rect">
            <a:avLst/>
          </a:prstGeom>
          <a:solidFill>
            <a:srgbClr val="C2B5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B5C8954-DD8F-4177-9233-D1896B41FCC6}"/>
              </a:ext>
            </a:extLst>
          </p:cNvPr>
          <p:cNvSpPr/>
          <p:nvPr/>
        </p:nvSpPr>
        <p:spPr>
          <a:xfrm>
            <a:off x="303670" y="7663901"/>
            <a:ext cx="7342696" cy="2179387"/>
          </a:xfrm>
          <a:prstGeom prst="rect">
            <a:avLst/>
          </a:prstGeom>
          <a:solidFill>
            <a:srgbClr val="FDB514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DB42F1-772D-41BF-93A9-A0F0AB94D822}"/>
              </a:ext>
            </a:extLst>
          </p:cNvPr>
          <p:cNvSpPr/>
          <p:nvPr/>
        </p:nvSpPr>
        <p:spPr>
          <a:xfrm>
            <a:off x="277304" y="5162308"/>
            <a:ext cx="7342696" cy="1206647"/>
          </a:xfrm>
          <a:prstGeom prst="rect">
            <a:avLst/>
          </a:prstGeom>
          <a:solidFill>
            <a:srgbClr val="243E2C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6B9A37A-D868-4EAC-A72C-49410911BCA7}"/>
              </a:ext>
            </a:extLst>
          </p:cNvPr>
          <p:cNvSpPr/>
          <p:nvPr/>
        </p:nvSpPr>
        <p:spPr>
          <a:xfrm>
            <a:off x="277304" y="6468454"/>
            <a:ext cx="7342696" cy="1106593"/>
          </a:xfrm>
          <a:prstGeom prst="rect">
            <a:avLst/>
          </a:prstGeom>
          <a:solidFill>
            <a:srgbClr val="C2B5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FBBDDB7-70EB-4F1B-A271-146410AD3FA9}"/>
              </a:ext>
            </a:extLst>
          </p:cNvPr>
          <p:cNvSpPr/>
          <p:nvPr/>
        </p:nvSpPr>
        <p:spPr>
          <a:xfrm>
            <a:off x="277304" y="3856164"/>
            <a:ext cx="7342696" cy="1206646"/>
          </a:xfrm>
          <a:prstGeom prst="rect">
            <a:avLst/>
          </a:prstGeom>
          <a:solidFill>
            <a:srgbClr val="FDB51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3B8F53-51DC-46E4-9100-B83ECEB08C2B}"/>
              </a:ext>
            </a:extLst>
          </p:cNvPr>
          <p:cNvSpPr txBox="1"/>
          <p:nvPr/>
        </p:nvSpPr>
        <p:spPr>
          <a:xfrm>
            <a:off x="-8447" y="282098"/>
            <a:ext cx="7772400" cy="1061829"/>
          </a:xfrm>
          <a:prstGeom prst="rect">
            <a:avLst/>
          </a:prstGeom>
          <a:solidFill>
            <a:srgbClr val="FDB514">
              <a:alpha val="5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300" b="1" dirty="0"/>
              <a:t>Scouts BSA Troop ###  </a:t>
            </a:r>
          </a:p>
          <a:p>
            <a:pPr algn="ctr"/>
            <a:r>
              <a:rPr lang="en-US" sz="3000" b="1" i="1" dirty="0"/>
              <a:t>Preview Calendar for 2026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4F2A00-6E74-4231-AE28-665CE44CDA27}"/>
              </a:ext>
            </a:extLst>
          </p:cNvPr>
          <p:cNvSpPr txBox="1"/>
          <p:nvPr/>
        </p:nvSpPr>
        <p:spPr>
          <a:xfrm>
            <a:off x="277304" y="3856164"/>
            <a:ext cx="424734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March 2026 events</a:t>
            </a:r>
          </a:p>
          <a:p>
            <a:r>
              <a:rPr lang="en-US" sz="1600" dirty="0"/>
              <a:t>(date – date) – Campout @ ____________</a:t>
            </a:r>
          </a:p>
          <a:p>
            <a:r>
              <a:rPr lang="en-US" sz="1600" dirty="0"/>
              <a:t>Day, 3/# –  Spring Service Project</a:t>
            </a:r>
          </a:p>
          <a:p>
            <a:r>
              <a:rPr lang="en-US" sz="1600" dirty="0"/>
              <a:t>Mon, 3/# – Fri, 3/# – Spring Break, no Scouts</a:t>
            </a:r>
          </a:p>
          <a:p>
            <a:endParaRPr lang="en-US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058BED-8270-41B8-9C6D-216F248753E8}"/>
              </a:ext>
            </a:extLst>
          </p:cNvPr>
          <p:cNvSpPr txBox="1"/>
          <p:nvPr/>
        </p:nvSpPr>
        <p:spPr>
          <a:xfrm>
            <a:off x="303670" y="5164315"/>
            <a:ext cx="71914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April 2026 events</a:t>
            </a:r>
          </a:p>
          <a:p>
            <a:r>
              <a:rPr lang="en-US" sz="1600" dirty="0"/>
              <a:t>4/11 – Council Court of Honor, recognizing all Eagle Scouts from past year</a:t>
            </a:r>
          </a:p>
          <a:p>
            <a:r>
              <a:rPr lang="en-US" sz="1600" dirty="0"/>
              <a:t>4/24 – 4/26 – Spring Council Camporee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E3E96B-B230-4478-BD77-2DC5C91EE3BD}"/>
              </a:ext>
            </a:extLst>
          </p:cNvPr>
          <p:cNvSpPr txBox="1"/>
          <p:nvPr/>
        </p:nvSpPr>
        <p:spPr>
          <a:xfrm>
            <a:off x="324658" y="6481860"/>
            <a:ext cx="475189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May 2026 events</a:t>
            </a:r>
          </a:p>
          <a:p>
            <a:r>
              <a:rPr lang="en-US" sz="1600" dirty="0"/>
              <a:t>(date – date) – Campout @ ____________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D117ED-7E33-4106-81F0-0C812A589E4D}"/>
              </a:ext>
            </a:extLst>
          </p:cNvPr>
          <p:cNvSpPr txBox="1"/>
          <p:nvPr/>
        </p:nvSpPr>
        <p:spPr>
          <a:xfrm>
            <a:off x="296487" y="7707192"/>
            <a:ext cx="60652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Summer events</a:t>
            </a:r>
          </a:p>
          <a:p>
            <a:r>
              <a:rPr lang="en-US" sz="1600" dirty="0"/>
              <a:t>(date – date) – summer camp @ </a:t>
            </a:r>
          </a:p>
          <a:p>
            <a:r>
              <a:rPr lang="en-US" sz="1600" dirty="0"/>
              <a:t>(date – date) – Campout @ ____________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E974FE-D45B-43A7-A5FC-00795AF734B0}"/>
              </a:ext>
            </a:extLst>
          </p:cNvPr>
          <p:cNvSpPr txBox="1"/>
          <p:nvPr/>
        </p:nvSpPr>
        <p:spPr>
          <a:xfrm>
            <a:off x="3886200" y="1427878"/>
            <a:ext cx="37338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Important contact info:</a:t>
            </a:r>
          </a:p>
          <a:p>
            <a:r>
              <a:rPr lang="en-US" sz="1400" dirty="0"/>
              <a:t>Committee Chair Name (email, phone)</a:t>
            </a:r>
          </a:p>
          <a:p>
            <a:r>
              <a:rPr lang="en-US" sz="1400" dirty="0"/>
              <a:t>Scoutmaster Name (email, phone)</a:t>
            </a:r>
          </a:p>
          <a:p>
            <a:r>
              <a:rPr lang="en-US" sz="1300" i="1" dirty="0"/>
              <a:t>(how to find/anticipate ongoing communication)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461CCF-A892-4144-B3F2-174863FB52E8}"/>
              </a:ext>
            </a:extLst>
          </p:cNvPr>
          <p:cNvSpPr txBox="1"/>
          <p:nvPr/>
        </p:nvSpPr>
        <p:spPr>
          <a:xfrm>
            <a:off x="296487" y="1483594"/>
            <a:ext cx="3296405" cy="1200329"/>
          </a:xfrm>
          <a:prstGeom prst="rect">
            <a:avLst/>
          </a:prstGeom>
          <a:solidFill>
            <a:srgbClr val="243E2C">
              <a:alpha val="35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Meetings  - regular schedule</a:t>
            </a:r>
          </a:p>
          <a:p>
            <a:r>
              <a:rPr lang="en-US" dirty="0"/>
              <a:t>Day/time</a:t>
            </a:r>
          </a:p>
          <a:p>
            <a:r>
              <a:rPr lang="en-US" dirty="0"/>
              <a:t>Location</a:t>
            </a:r>
          </a:p>
          <a:p>
            <a:r>
              <a:rPr lang="en-US" i="1" dirty="0"/>
              <a:t>(notes)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8993BD-D51E-790D-EA95-5CB2FA9E1751}"/>
              </a:ext>
            </a:extLst>
          </p:cNvPr>
          <p:cNvSpPr txBox="1"/>
          <p:nvPr/>
        </p:nvSpPr>
        <p:spPr>
          <a:xfrm rot="20372337">
            <a:off x="158047" y="323059"/>
            <a:ext cx="17365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SAMPLE – fill in with </a:t>
            </a:r>
            <a:r>
              <a:rPr lang="en-US" sz="1400" i="1" u="sng" dirty="0">
                <a:solidFill>
                  <a:srgbClr val="FF0000"/>
                </a:solidFill>
              </a:rPr>
              <a:t>your </a:t>
            </a:r>
            <a:r>
              <a:rPr lang="en-US" sz="1400" dirty="0">
                <a:solidFill>
                  <a:srgbClr val="FF0000"/>
                </a:solidFill>
              </a:rPr>
              <a:t>Troop’s events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20DF45-A298-CF07-7856-5A6937B23F3C}"/>
              </a:ext>
            </a:extLst>
          </p:cNvPr>
          <p:cNvSpPr txBox="1"/>
          <p:nvPr/>
        </p:nvSpPr>
        <p:spPr>
          <a:xfrm rot="905539">
            <a:off x="5892412" y="276712"/>
            <a:ext cx="184366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Photocopy on the back of your Troop’s info sheet </a:t>
            </a:r>
            <a:r>
              <a:rPr lang="en-US" sz="1100" dirty="0">
                <a:solidFill>
                  <a:srgbClr val="FF0000"/>
                </a:solidFill>
              </a:rPr>
              <a:t>(delete these red text boxes)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FA82D8-95C4-0CB7-9C00-C1E7F461D198}"/>
              </a:ext>
            </a:extLst>
          </p:cNvPr>
          <p:cNvSpPr txBox="1"/>
          <p:nvPr/>
        </p:nvSpPr>
        <p:spPr>
          <a:xfrm>
            <a:off x="339081" y="2820051"/>
            <a:ext cx="701806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February 2026 events</a:t>
            </a:r>
          </a:p>
          <a:p>
            <a:r>
              <a:rPr lang="en-US" sz="1600" dirty="0"/>
              <a:t>Day, 2/#–  help Pack with Blue &amp; Gold; Arrow of Light Crossovers into Troop</a:t>
            </a:r>
          </a:p>
        </p:txBody>
      </p:sp>
    </p:spTree>
    <p:extLst>
      <p:ext uri="{BB962C8B-B14F-4D97-AF65-F5344CB8AC3E}">
        <p14:creationId xmlns:p14="http://schemas.microsoft.com/office/powerpoint/2010/main" val="4053316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844</TotalTime>
  <Words>182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Becca</dc:creator>
  <cp:lastModifiedBy>Becca Scott</cp:lastModifiedBy>
  <cp:revision>15</cp:revision>
  <dcterms:created xsi:type="dcterms:W3CDTF">2021-07-25T00:23:32Z</dcterms:created>
  <dcterms:modified xsi:type="dcterms:W3CDTF">2026-01-28T18:11:59Z</dcterms:modified>
</cp:coreProperties>
</file>