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E2C"/>
    <a:srgbClr val="FDB514"/>
    <a:srgbClr val="FFDE00"/>
    <a:srgbClr val="00487C"/>
    <a:srgbClr val="00487B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3" autoAdjust="0"/>
    <p:restoredTop sz="93370" autoAdjust="0"/>
  </p:normalViewPr>
  <p:slideViewPr>
    <p:cSldViewPr>
      <p:cViewPr varScale="1">
        <p:scale>
          <a:sx n="62" d="100"/>
          <a:sy n="62" d="100"/>
        </p:scale>
        <p:origin x="271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F5A2-D8C5-4E75-8895-569F94971C0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D3947-6224-4B9F-82CF-5A898205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D3947-6224-4B9F-82CF-5A898205B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7C3-A04B-4445-99A8-F1F02B9A00B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3F11B0-3403-C941-381A-41CD27DD07D5}"/>
              </a:ext>
            </a:extLst>
          </p:cNvPr>
          <p:cNvSpPr/>
          <p:nvPr/>
        </p:nvSpPr>
        <p:spPr>
          <a:xfrm>
            <a:off x="-8067" y="8321808"/>
            <a:ext cx="6874135" cy="842119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BF8C5-DAE4-DD0B-D72D-B7118541AD48}"/>
              </a:ext>
            </a:extLst>
          </p:cNvPr>
          <p:cNvSpPr/>
          <p:nvPr/>
        </p:nvSpPr>
        <p:spPr>
          <a:xfrm>
            <a:off x="-8067" y="-9718"/>
            <a:ext cx="6874135" cy="1164352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086B8F-6448-A684-912B-BF9802658058}"/>
              </a:ext>
            </a:extLst>
          </p:cNvPr>
          <p:cNvSpPr txBox="1"/>
          <p:nvPr/>
        </p:nvSpPr>
        <p:spPr>
          <a:xfrm>
            <a:off x="8068" y="3179204"/>
            <a:ext cx="6866068" cy="683264"/>
          </a:xfrm>
          <a:prstGeom prst="rect">
            <a:avLst/>
          </a:prstGeom>
          <a:solidFill>
            <a:srgbClr val="243E2C"/>
          </a:solidFill>
        </p:spPr>
        <p:txBody>
          <a:bodyPr wrap="square" tIns="109728" bIns="109728" rtlCol="0">
            <a:spAutoFit/>
          </a:bodyPr>
          <a:lstStyle/>
          <a:p>
            <a:pPr algn="ctr"/>
            <a:r>
              <a:rPr lang="en-US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Scouting encourages </a:t>
            </a:r>
            <a:r>
              <a:rPr lang="en-US" sz="1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growth </a:t>
            </a:r>
            <a:r>
              <a:rPr lang="en-US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help kids thrive in sports, school, and life!</a:t>
            </a:r>
          </a:p>
          <a:p>
            <a:pPr algn="ctr"/>
            <a:r>
              <a:rPr lang="en-US" sz="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r>
              <a:rPr lang="en-US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very similar to other activities, and </a:t>
            </a:r>
            <a:r>
              <a:rPr lang="en-US" sz="1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assistance is available</a:t>
            </a:r>
            <a:r>
              <a:rPr lang="en-US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CC6140-380E-19DB-53F8-E814DDAB274A}"/>
              </a:ext>
            </a:extLst>
          </p:cNvPr>
          <p:cNvSpPr/>
          <p:nvPr/>
        </p:nvSpPr>
        <p:spPr>
          <a:xfrm>
            <a:off x="-8067" y="8446131"/>
            <a:ext cx="6874508" cy="717796"/>
          </a:xfrm>
          <a:prstGeom prst="rect">
            <a:avLst/>
          </a:prstGeom>
          <a:solidFill>
            <a:srgbClr val="243E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7453E-D2E8-173B-5D2E-59E0019C4F78}"/>
              </a:ext>
            </a:extLst>
          </p:cNvPr>
          <p:cNvSpPr txBox="1"/>
          <p:nvPr/>
        </p:nvSpPr>
        <p:spPr>
          <a:xfrm>
            <a:off x="5518025" y="4157507"/>
            <a:ext cx="121639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Place QR code to Facebook page or beascout.org pin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953F9-CF74-93D7-10AA-3EBE14278071}"/>
              </a:ext>
            </a:extLst>
          </p:cNvPr>
          <p:cNvSpPr txBox="1"/>
          <p:nvPr/>
        </p:nvSpPr>
        <p:spPr>
          <a:xfrm>
            <a:off x="85785" y="1293225"/>
            <a:ext cx="3349071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with new friends and family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that build life skills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away from screens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that builds character</a:t>
            </a:r>
          </a:p>
          <a:p>
            <a:pPr>
              <a:spcAft>
                <a:spcPts val="200"/>
              </a:spcAft>
            </a:pPr>
            <a:r>
              <a:rPr lang="en-US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Grit &amp; resilience</a:t>
            </a:r>
            <a:r>
              <a:rPr lang="en-US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that come 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from new challenges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50A2D-FB72-FBF7-3F38-7E03271C20DD}"/>
              </a:ext>
            </a:extLst>
          </p:cNvPr>
          <p:cNvSpPr txBox="1"/>
          <p:nvPr/>
        </p:nvSpPr>
        <p:spPr>
          <a:xfrm>
            <a:off x="1495112" y="4146707"/>
            <a:ext cx="414649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E2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Scouts BSA Troop ###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is welcoming boys ages 11+ to </a:t>
            </a:r>
            <a:r>
              <a:rPr lang="en-US" sz="1700" dirty="0">
                <a:solidFill>
                  <a:srgbClr val="243E2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join the adventure</a:t>
            </a:r>
            <a:r>
              <a:rPr lang="en-US" sz="1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</a:p>
          <a:p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regularly meet at (location, 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week, time)</a:t>
            </a:r>
          </a:p>
          <a:p>
            <a:br>
              <a:rPr lang="en-US" sz="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(info)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67FDCF0-F8C3-8C7F-C368-72CB2D403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3" y="8495468"/>
            <a:ext cx="2059444" cy="56017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B8F27E3-D0A9-F49D-CB4A-E77FF2BF904C}"/>
              </a:ext>
            </a:extLst>
          </p:cNvPr>
          <p:cNvSpPr txBox="1"/>
          <p:nvPr/>
        </p:nvSpPr>
        <p:spPr>
          <a:xfrm>
            <a:off x="2619757" y="8599302"/>
            <a:ext cx="4114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or join online at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beascout.org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254D2-43E0-147A-5CA8-4ECAECE34E35}"/>
              </a:ext>
            </a:extLst>
          </p:cNvPr>
          <p:cNvSpPr txBox="1"/>
          <p:nvPr/>
        </p:nvSpPr>
        <p:spPr>
          <a:xfrm>
            <a:off x="85785" y="64547"/>
            <a:ext cx="6788351" cy="1200329"/>
          </a:xfrm>
          <a:prstGeom prst="rect">
            <a:avLst/>
          </a:prstGeom>
          <a:solidFill>
            <a:srgbClr val="243E2C"/>
          </a:solidFill>
        </p:spPr>
        <p:txBody>
          <a:bodyPr wrap="square" tIns="0" bIns="91440" anchor="ctr" anchorCtr="0">
            <a:spAutoFit/>
          </a:bodyPr>
          <a:lstStyle/>
          <a:p>
            <a:r>
              <a:rPr lang="en-US" sz="3600" b="1" dirty="0">
                <a:solidFill>
                  <a:srgbClr val="FDB514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4600" b="1" dirty="0">
                <a:solidFill>
                  <a:srgbClr val="FDB514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Scouts BSA</a:t>
            </a:r>
            <a:br>
              <a:rPr lang="en-US" sz="4400" b="1" dirty="0">
                <a:solidFill>
                  <a:srgbClr val="FDB514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endParaRPr lang="en-US" sz="2600" dirty="0">
              <a:solidFill>
                <a:srgbClr val="0048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62F72-1231-9116-2C6E-304ECC19A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2" y="3972710"/>
            <a:ext cx="1205413" cy="16581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4D312E4-BC6D-F05A-0EF8-F1406B8A303E}"/>
              </a:ext>
            </a:extLst>
          </p:cNvPr>
          <p:cNvSpPr txBox="1"/>
          <p:nvPr/>
        </p:nvSpPr>
        <p:spPr>
          <a:xfrm>
            <a:off x="0" y="5890438"/>
            <a:ext cx="685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i="0" dirty="0">
                <a:solidFill>
                  <a:srgbClr val="243E2C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Compared to non-Scouts, Scouts are more likely to</a:t>
            </a:r>
            <a:r>
              <a:rPr lang="en-US" sz="2100" b="1" i="0" dirty="0">
                <a:solidFill>
                  <a:srgbClr val="243E2C"/>
                </a:solidFill>
                <a:effectLst/>
                <a:latin typeface="Roboto Slab" panose="020F0502020204030204" pitchFamily="2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20C1A6-265A-F862-6CAC-B9C9E3702A0C}"/>
              </a:ext>
            </a:extLst>
          </p:cNvPr>
          <p:cNvSpPr txBox="1"/>
          <p:nvPr/>
        </p:nvSpPr>
        <p:spPr>
          <a:xfrm>
            <a:off x="149825" y="7715701"/>
            <a:ext cx="21659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Embrace positive </a:t>
            </a:r>
            <a:b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values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C29F71-4767-5ABD-A974-583F11D5B4E9}"/>
              </a:ext>
            </a:extLst>
          </p:cNvPr>
          <p:cNvSpPr txBox="1"/>
          <p:nvPr/>
        </p:nvSpPr>
        <p:spPr>
          <a:xfrm>
            <a:off x="2362524" y="7706387"/>
            <a:ext cx="25230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kindness, </a:t>
            </a:r>
            <a:b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helpfulness and cheerfulness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7D0EB1-5125-C2DD-2085-860515B7FA38}"/>
              </a:ext>
            </a:extLst>
          </p:cNvPr>
          <p:cNvSpPr txBox="1"/>
          <p:nvPr/>
        </p:nvSpPr>
        <p:spPr>
          <a:xfrm>
            <a:off x="4783018" y="7715700"/>
            <a:ext cx="20407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0" i="0" dirty="0">
                <a:solidFill>
                  <a:srgbClr val="515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a greater sense of hope for their future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387936-8214-A9C8-11B1-84263DCFC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35920" r="42851" b="22009"/>
          <a:stretch/>
        </p:blipFill>
        <p:spPr>
          <a:xfrm>
            <a:off x="4756886" y="6313908"/>
            <a:ext cx="2093046" cy="1391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9DE476-2404-B218-278F-076DF5A5CC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9835"/>
          <a:stretch/>
        </p:blipFill>
        <p:spPr>
          <a:xfrm>
            <a:off x="2509218" y="6305875"/>
            <a:ext cx="2128118" cy="14028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98E4D4-D1AA-9700-EA9F-EFD19A09A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9584" r="9524" b="20525"/>
          <a:stretch/>
        </p:blipFill>
        <p:spPr>
          <a:xfrm>
            <a:off x="8067" y="6302800"/>
            <a:ext cx="2400651" cy="1402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55C2F-19FD-246E-8CA3-F6F68C4AB2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28">
            <a:off x="3568432" y="948303"/>
            <a:ext cx="2840867" cy="2060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F8FB2-A5D1-36D0-9237-D319513AE3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99" y="111218"/>
            <a:ext cx="2860551" cy="858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A39E7E-789F-FF2A-072E-FD57140038DD}"/>
              </a:ext>
            </a:extLst>
          </p:cNvPr>
          <p:cNvSpPr txBox="1"/>
          <p:nvPr/>
        </p:nvSpPr>
        <p:spPr>
          <a:xfrm>
            <a:off x="199862" y="637739"/>
            <a:ext cx="2721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your son…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8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157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 Slab</vt:lpstr>
      <vt:lpstr>Segoe UI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Jennifer Carapia</cp:lastModifiedBy>
  <cp:revision>52</cp:revision>
  <dcterms:created xsi:type="dcterms:W3CDTF">2019-02-12T02:23:31Z</dcterms:created>
  <dcterms:modified xsi:type="dcterms:W3CDTF">2025-05-12T15:53:41Z</dcterms:modified>
</cp:coreProperties>
</file>