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3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87C"/>
    <a:srgbClr val="FFDE00"/>
    <a:srgbClr val="00487B"/>
    <a:srgbClr val="0000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53" autoAdjust="0"/>
    <p:restoredTop sz="93370" autoAdjust="0"/>
  </p:normalViewPr>
  <p:slideViewPr>
    <p:cSldViewPr>
      <p:cViewPr varScale="1">
        <p:scale>
          <a:sx n="62" d="100"/>
          <a:sy n="62" d="100"/>
        </p:scale>
        <p:origin x="2712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6F5A2-D8C5-4E75-8895-569F94971C06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2D3947-6224-4B9F-82CF-5A898205B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29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2D3947-6224-4B9F-82CF-5A898205B0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236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86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59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24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35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232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699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10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0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992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897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295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468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26086B8F-6448-A684-912B-BF9802658058}"/>
              </a:ext>
            </a:extLst>
          </p:cNvPr>
          <p:cNvSpPr txBox="1"/>
          <p:nvPr/>
        </p:nvSpPr>
        <p:spPr>
          <a:xfrm>
            <a:off x="0" y="3035220"/>
            <a:ext cx="6866068" cy="683264"/>
          </a:xfrm>
          <a:prstGeom prst="rect">
            <a:avLst/>
          </a:prstGeom>
          <a:solidFill>
            <a:srgbClr val="00487B"/>
          </a:solidFill>
        </p:spPr>
        <p:txBody>
          <a:bodyPr wrap="square" tIns="109728" bIns="109728" rtlCol="0">
            <a:spAutoFit/>
          </a:bodyPr>
          <a:lstStyle/>
          <a:p>
            <a:pPr algn="ctr"/>
            <a:r>
              <a:rPr lang="en-US" sz="13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Scouting encourages </a:t>
            </a:r>
            <a:r>
              <a:rPr lang="en-US" sz="13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 growth </a:t>
            </a:r>
            <a:r>
              <a:rPr lang="en-US" sz="13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can help kids thrive in sports, school, and life!</a:t>
            </a:r>
          </a:p>
          <a:p>
            <a:pPr algn="ctr"/>
            <a:r>
              <a:rPr lang="en-US" sz="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3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Costs </a:t>
            </a:r>
            <a:r>
              <a:rPr lang="en-US" sz="13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very similar to other activities, and </a:t>
            </a:r>
            <a:r>
              <a:rPr lang="en-US" sz="13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assistance is available</a:t>
            </a:r>
            <a:r>
              <a:rPr lang="en-US" sz="13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3CC6140-380E-19DB-53F8-E814DDAB274A}"/>
              </a:ext>
            </a:extLst>
          </p:cNvPr>
          <p:cNvSpPr/>
          <p:nvPr/>
        </p:nvSpPr>
        <p:spPr>
          <a:xfrm>
            <a:off x="8441" y="8446131"/>
            <a:ext cx="6858000" cy="697869"/>
          </a:xfrm>
          <a:prstGeom prst="rect">
            <a:avLst/>
          </a:prstGeom>
          <a:solidFill>
            <a:srgbClr val="00487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5180FE1-7777-0CA6-0EF7-526E77126B7A}"/>
              </a:ext>
            </a:extLst>
          </p:cNvPr>
          <p:cNvSpPr/>
          <p:nvPr/>
        </p:nvSpPr>
        <p:spPr>
          <a:xfrm>
            <a:off x="0" y="0"/>
            <a:ext cx="6858000" cy="1108087"/>
          </a:xfrm>
          <a:prstGeom prst="rect">
            <a:avLst/>
          </a:prstGeom>
          <a:solidFill>
            <a:srgbClr val="00487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57453E-D2E8-173B-5D2E-59E0019C4F78}"/>
              </a:ext>
            </a:extLst>
          </p:cNvPr>
          <p:cNvSpPr txBox="1"/>
          <p:nvPr/>
        </p:nvSpPr>
        <p:spPr>
          <a:xfrm>
            <a:off x="5405808" y="4146707"/>
            <a:ext cx="1261643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>
                <a:solidFill>
                  <a:schemeClr val="bg1">
                    <a:lumMod val="65000"/>
                  </a:schemeClr>
                </a:solidFill>
              </a:rPr>
              <a:t>QR code to Facebook page or beascout.org pin</a:t>
            </a:r>
          </a:p>
          <a:p>
            <a:pPr algn="ctr"/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5D564B6-25AD-98C8-4856-DB1B60987E28}"/>
              </a:ext>
            </a:extLst>
          </p:cNvPr>
          <p:cNvSpPr txBox="1"/>
          <p:nvPr/>
        </p:nvSpPr>
        <p:spPr>
          <a:xfrm>
            <a:off x="123583" y="48900"/>
            <a:ext cx="3781667" cy="923330"/>
          </a:xfrm>
          <a:prstGeom prst="rect">
            <a:avLst/>
          </a:prstGeom>
          <a:solidFill>
            <a:srgbClr val="00487C"/>
          </a:solidFill>
        </p:spPr>
        <p:txBody>
          <a:bodyPr wrap="square" tIns="0" bIns="0" anchor="ctr" anchorCtr="0">
            <a:spAutoFit/>
          </a:bodyPr>
          <a:lstStyle/>
          <a:p>
            <a:r>
              <a:rPr lang="en-US" sz="4000" b="1" dirty="0">
                <a:solidFill>
                  <a:srgbClr val="FFDE00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Cub Scouting </a:t>
            </a:r>
            <a:br>
              <a:rPr lang="en-US" sz="2200" b="1" dirty="0">
                <a:solidFill>
                  <a:srgbClr val="FFDE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n-US" sz="1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offers your son or daughter…</a:t>
            </a:r>
            <a:r>
              <a:rPr lang="en-US" sz="2000" dirty="0">
                <a:solidFill>
                  <a:srgbClr val="0048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9F2AC9-3F09-91CB-BD86-C38413CDBA2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06233">
            <a:off x="3657057" y="921991"/>
            <a:ext cx="2706991" cy="190488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BA953F9-CF74-93D7-10AA-3EBE14278071}"/>
              </a:ext>
            </a:extLst>
          </p:cNvPr>
          <p:cNvSpPr txBox="1"/>
          <p:nvPr/>
        </p:nvSpPr>
        <p:spPr>
          <a:xfrm>
            <a:off x="111725" y="1164172"/>
            <a:ext cx="3349071" cy="2098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en-US" b="1" dirty="0">
                <a:solidFill>
                  <a:srgbClr val="0048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with family and new friends</a:t>
            </a:r>
          </a:p>
          <a:p>
            <a:pPr>
              <a:spcAft>
                <a:spcPts val="200"/>
              </a:spcAft>
            </a:pPr>
            <a:r>
              <a:rPr lang="en-US" b="1" dirty="0">
                <a:solidFill>
                  <a:srgbClr val="0048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that build life skills</a:t>
            </a:r>
          </a:p>
          <a:p>
            <a:pPr>
              <a:spcAft>
                <a:spcPts val="200"/>
              </a:spcAft>
            </a:pPr>
            <a:r>
              <a:rPr lang="en-US" b="1" dirty="0">
                <a:solidFill>
                  <a:srgbClr val="0048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lang="en-US" sz="1600" b="1" dirty="0">
                <a:solidFill>
                  <a:srgbClr val="0048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together, away from screens</a:t>
            </a:r>
          </a:p>
          <a:p>
            <a:pPr>
              <a:spcAft>
                <a:spcPts val="200"/>
              </a:spcAft>
            </a:pPr>
            <a:r>
              <a:rPr lang="en-US" b="1" dirty="0">
                <a:solidFill>
                  <a:srgbClr val="0048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that builds character</a:t>
            </a:r>
          </a:p>
          <a:p>
            <a:pPr>
              <a:spcAft>
                <a:spcPts val="200"/>
              </a:spcAft>
            </a:pPr>
            <a:r>
              <a:rPr lang="en-US" b="1" dirty="0">
                <a:solidFill>
                  <a:srgbClr val="0048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Grit &amp; resilience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that come from  </a:t>
            </a:r>
            <a:b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 new challenges</a:t>
            </a: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250A2D-FB72-FBF7-3F38-7E03271C20DD}"/>
              </a:ext>
            </a:extLst>
          </p:cNvPr>
          <p:cNvSpPr txBox="1"/>
          <p:nvPr/>
        </p:nvSpPr>
        <p:spPr>
          <a:xfrm>
            <a:off x="1495112" y="4146707"/>
            <a:ext cx="41464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87C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Cub Scout Pack ###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is welcoming grades K-5 to </a:t>
            </a:r>
            <a:r>
              <a:rPr lang="en-US" dirty="0">
                <a:solidFill>
                  <a:srgbClr val="00487C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join the adventure</a:t>
            </a:r>
            <a:r>
              <a:rPr lang="en-US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!</a:t>
            </a:r>
          </a:p>
          <a:p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regularly meet at (location, </a:t>
            </a:r>
            <a:b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 of week, time)</a:t>
            </a:r>
          </a:p>
          <a:p>
            <a:endParaRPr lang="en-US" sz="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us (info)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E8BE07A-AD19-E6F1-FF24-9AFCB46383D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9100" y="97821"/>
            <a:ext cx="2695317" cy="808938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0398C26-6002-7A0B-7A54-AF30BFD8C50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83" y="4231068"/>
            <a:ext cx="1292663" cy="1292663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667FDCF0-F8C3-8C7F-C368-72CB2D403E4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453" y="8495468"/>
            <a:ext cx="2059444" cy="560179"/>
          </a:xfrm>
          <a:prstGeom prst="rect">
            <a:avLst/>
          </a:prstGeom>
        </p:spPr>
      </p:pic>
      <p:grpSp>
        <p:nvGrpSpPr>
          <p:cNvPr id="56" name="Group 55">
            <a:extLst>
              <a:ext uri="{FF2B5EF4-FFF2-40B4-BE49-F238E27FC236}">
                <a16:creationId xmlns:a16="http://schemas.microsoft.com/office/drawing/2014/main" id="{419B92A3-8625-9FA5-58F3-42F8206239EA}"/>
              </a:ext>
            </a:extLst>
          </p:cNvPr>
          <p:cNvGrpSpPr/>
          <p:nvPr/>
        </p:nvGrpSpPr>
        <p:grpSpPr>
          <a:xfrm>
            <a:off x="-1" y="5928477"/>
            <a:ext cx="6866070" cy="2301123"/>
            <a:chOff x="-1" y="5928477"/>
            <a:chExt cx="6866070" cy="2301123"/>
          </a:xfrm>
        </p:grpSpPr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2280554A-F7C5-0190-78E2-19BA6660B67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72" t="15596" r="14605" b="21423"/>
            <a:stretch/>
          </p:blipFill>
          <p:spPr>
            <a:xfrm>
              <a:off x="2209800" y="6387798"/>
              <a:ext cx="2512503" cy="1335651"/>
            </a:xfrm>
            <a:prstGeom prst="rect">
              <a:avLst/>
            </a:prstGeom>
          </p:spPr>
        </p:pic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4978FBA3-14FA-127B-8658-8E922EEB27C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82" b="10257"/>
            <a:stretch/>
          </p:blipFill>
          <p:spPr>
            <a:xfrm>
              <a:off x="-1" y="6387797"/>
              <a:ext cx="2165901" cy="1335651"/>
            </a:xfrm>
            <a:prstGeom prst="rect">
              <a:avLst/>
            </a:prstGeom>
          </p:spPr>
        </p:pic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BD8EDCC3-9992-8BD4-72C0-DC30D818C6E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1" b="2950"/>
            <a:stretch/>
          </p:blipFill>
          <p:spPr>
            <a:xfrm>
              <a:off x="4802701" y="6387798"/>
              <a:ext cx="2063367" cy="1335652"/>
            </a:xfrm>
            <a:prstGeom prst="rect">
              <a:avLst/>
            </a:prstGeom>
          </p:spPr>
        </p:pic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4D312E4-BC6D-F05A-0EF8-F1406B8A303E}"/>
                </a:ext>
              </a:extLst>
            </p:cNvPr>
            <p:cNvSpPr txBox="1"/>
            <p:nvPr/>
          </p:nvSpPr>
          <p:spPr>
            <a:xfrm>
              <a:off x="8069" y="5928477"/>
              <a:ext cx="6858000" cy="4154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100" b="1" i="0" dirty="0">
                  <a:solidFill>
                    <a:srgbClr val="003F87"/>
                  </a:solidFill>
                  <a:effectLst/>
                  <a:latin typeface="Segoe UI Semibold" panose="020B0702040204020203" pitchFamily="34" charset="0"/>
                  <a:cs typeface="Segoe UI Semibold" panose="020B0702040204020203" pitchFamily="34" charset="0"/>
                </a:rPr>
                <a:t>Compared to non-Scouts, Scouts are more likely to</a:t>
              </a:r>
              <a:r>
                <a:rPr lang="en-US" sz="2100" b="1" i="0" dirty="0">
                  <a:solidFill>
                    <a:srgbClr val="003F87"/>
                  </a:solidFill>
                  <a:effectLst/>
                  <a:latin typeface="Roboto Slab" panose="020F0502020204030204" pitchFamily="2" charset="0"/>
                </a:rPr>
                <a:t>: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8420C1A6-265A-F862-6CAC-B9C9E3702A0C}"/>
                </a:ext>
              </a:extLst>
            </p:cNvPr>
            <p:cNvSpPr txBox="1"/>
            <p:nvPr/>
          </p:nvSpPr>
          <p:spPr>
            <a:xfrm>
              <a:off x="0" y="7737157"/>
              <a:ext cx="2165900" cy="49244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300" b="0" i="0" dirty="0">
                  <a:solidFill>
                    <a:srgbClr val="515354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Embrace positive </a:t>
              </a:r>
              <a:br>
                <a:rPr lang="en-US" sz="1300" b="0" i="0" dirty="0">
                  <a:solidFill>
                    <a:srgbClr val="515354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300" b="0" i="0" dirty="0">
                  <a:solidFill>
                    <a:srgbClr val="515354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social values</a:t>
              </a:r>
              <a:endParaRPr lang="en-US" sz="13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02C29F71-4767-5ABD-A974-583F11D5B4E9}"/>
                </a:ext>
              </a:extLst>
            </p:cNvPr>
            <p:cNvSpPr txBox="1"/>
            <p:nvPr/>
          </p:nvSpPr>
          <p:spPr>
            <a:xfrm>
              <a:off x="2199290" y="7737156"/>
              <a:ext cx="2523013" cy="49244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300" b="0" i="0" dirty="0">
                  <a:solidFill>
                    <a:srgbClr val="515354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Develop kindness, helpfulness and cheerfulness</a:t>
              </a:r>
              <a:endParaRPr lang="en-US" sz="13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557D0EB1-5125-C2DD-2085-860515B7FA38}"/>
                </a:ext>
              </a:extLst>
            </p:cNvPr>
            <p:cNvSpPr txBox="1"/>
            <p:nvPr/>
          </p:nvSpPr>
          <p:spPr>
            <a:xfrm>
              <a:off x="4817219" y="7737157"/>
              <a:ext cx="2040782" cy="49244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300" b="0" i="0" dirty="0">
                  <a:solidFill>
                    <a:srgbClr val="515354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Have a greater sense of hope for their future</a:t>
              </a:r>
              <a:endParaRPr lang="en-US" sz="13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9B8F27E3-D0A9-F49D-CB4A-E77FF2BF904C}"/>
              </a:ext>
            </a:extLst>
          </p:cNvPr>
          <p:cNvSpPr txBox="1"/>
          <p:nvPr/>
        </p:nvSpPr>
        <p:spPr>
          <a:xfrm>
            <a:off x="2619757" y="8599302"/>
            <a:ext cx="411466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 more or join online at </a:t>
            </a:r>
            <a:r>
              <a:rPr lang="en-US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beascout.org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812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155</Words>
  <Application>Microsoft Office PowerPoint</Application>
  <PresentationFormat>On-screen Show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Roboto Slab</vt:lpstr>
      <vt:lpstr>Segoe UI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Becca</dc:creator>
  <cp:lastModifiedBy>Jennifer Carapia</cp:lastModifiedBy>
  <cp:revision>49</cp:revision>
  <dcterms:created xsi:type="dcterms:W3CDTF">2019-02-12T02:23:31Z</dcterms:created>
  <dcterms:modified xsi:type="dcterms:W3CDTF">2025-05-12T15:46:52Z</dcterms:modified>
</cp:coreProperties>
</file>