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E00"/>
    <a:srgbClr val="00487C"/>
    <a:srgbClr val="00487B"/>
    <a:srgbClr val="0000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53" autoAdjust="0"/>
    <p:restoredTop sz="93370" autoAdjust="0"/>
  </p:normalViewPr>
  <p:slideViewPr>
    <p:cSldViewPr>
      <p:cViewPr varScale="1">
        <p:scale>
          <a:sx n="133" d="100"/>
          <a:sy n="133" d="100"/>
        </p:scale>
        <p:origin x="114" y="94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6F5A2-D8C5-4E75-8895-569F94971C06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D3947-6224-4B9F-82CF-5A898205B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9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2D3947-6224-4B9F-82CF-5A898205B0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36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8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59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4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3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3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69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10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0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92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97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295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627C3-A04B-4445-99A8-F1F02B9A00BE}" type="datetimeFigureOut">
              <a:rPr lang="en-US" smtClean="0"/>
              <a:t>6/30/2024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68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B92F8D5-4D40-7A03-AC7A-81D6C65E21CB}"/>
              </a:ext>
            </a:extLst>
          </p:cNvPr>
          <p:cNvSpPr txBox="1"/>
          <p:nvPr/>
        </p:nvSpPr>
        <p:spPr>
          <a:xfrm>
            <a:off x="0" y="1938277"/>
            <a:ext cx="6858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welcoming boys and girls grades K-5</a:t>
            </a:r>
            <a:endParaRPr lang="en-US" sz="2400" i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5D564B6-25AD-98C8-4856-DB1B60987E28}"/>
              </a:ext>
            </a:extLst>
          </p:cNvPr>
          <p:cNvSpPr txBox="1"/>
          <p:nvPr/>
        </p:nvSpPr>
        <p:spPr>
          <a:xfrm>
            <a:off x="301958" y="5942128"/>
            <a:ext cx="1259145" cy="8233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Cub Scouts is about … 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6086B8F-6448-A684-912B-BF9802658058}"/>
              </a:ext>
            </a:extLst>
          </p:cNvPr>
          <p:cNvSpPr txBox="1"/>
          <p:nvPr/>
        </p:nvSpPr>
        <p:spPr>
          <a:xfrm>
            <a:off x="383842" y="6943451"/>
            <a:ext cx="617220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i="1" dirty="0"/>
              <a:t>Scouting builds character that can help kids thrive in sports, school and more.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i="1" dirty="0"/>
              <a:t>Costs are very similar to other activities, and financial assistance is available from </a:t>
            </a:r>
            <a:br>
              <a:rPr lang="en-US" sz="1300" i="1" dirty="0"/>
            </a:br>
            <a:r>
              <a:rPr lang="en-US" sz="1300" i="1" dirty="0"/>
              <a:t>Friends of Scouting.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i="1" dirty="0"/>
              <a:t>Scouting is an activity for the entire family to enjoy together, helping you make the </a:t>
            </a:r>
            <a:br>
              <a:rPr lang="en-US" sz="1300" i="1" dirty="0"/>
            </a:br>
            <a:r>
              <a:rPr lang="en-US" sz="1300" i="1" dirty="0"/>
              <a:t>most of the time you have with your children while they’re young.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A625F19-0811-C9D3-F618-5A92D146A7DA}"/>
              </a:ext>
            </a:extLst>
          </p:cNvPr>
          <p:cNvSpPr txBox="1"/>
          <p:nvPr/>
        </p:nvSpPr>
        <p:spPr>
          <a:xfrm>
            <a:off x="5439729" y="4964394"/>
            <a:ext cx="1025469" cy="9387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>
                <a:solidFill>
                  <a:srgbClr val="C00000"/>
                </a:solidFill>
              </a:rPr>
              <a:t>QR code to unit Facebook page OR unit pin on beascout.org</a:t>
            </a:r>
            <a:endParaRPr lang="en-US" sz="1100" dirty="0">
              <a:solidFill>
                <a:srgbClr val="C00000"/>
              </a:solidFill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FADBE54-06AF-46C6-CACB-52960D3AC558}"/>
              </a:ext>
            </a:extLst>
          </p:cNvPr>
          <p:cNvGrpSpPr/>
          <p:nvPr/>
        </p:nvGrpSpPr>
        <p:grpSpPr>
          <a:xfrm>
            <a:off x="4681980" y="4949148"/>
            <a:ext cx="729759" cy="953492"/>
            <a:chOff x="4843231" y="5397326"/>
            <a:chExt cx="729759" cy="953492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9352D9B-C5D8-7A49-955E-9C99094BF76B}"/>
                </a:ext>
              </a:extLst>
            </p:cNvPr>
            <p:cNvSpPr txBox="1"/>
            <p:nvPr/>
          </p:nvSpPr>
          <p:spPr>
            <a:xfrm>
              <a:off x="4843231" y="5796820"/>
              <a:ext cx="729759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/>
                <a:t>Find us </a:t>
              </a:r>
              <a:r>
                <a:rPr lang="en-US" sz="1000" dirty="0">
                  <a:solidFill>
                    <a:srgbClr val="C00000"/>
                  </a:solidFill>
                </a:rPr>
                <a:t>on Facebook/online</a:t>
              </a:r>
            </a:p>
          </p:txBody>
        </p:sp>
        <p:pic>
          <p:nvPicPr>
            <p:cNvPr id="34" name="Picture 2" descr="Facebook logo and symbol, meaning, history, PNG">
              <a:extLst>
                <a:ext uri="{FF2B5EF4-FFF2-40B4-BE49-F238E27FC236}">
                  <a16:creationId xmlns:a16="http://schemas.microsoft.com/office/drawing/2014/main" id="{BFDABD42-FB63-86D8-C59A-8B3CB61B0CF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717" r="18311"/>
            <a:stretch/>
          </p:blipFill>
          <p:spPr bwMode="auto">
            <a:xfrm>
              <a:off x="5028608" y="5397326"/>
              <a:ext cx="359006" cy="3610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77499359-CA4C-F739-BA97-80C188D198CE}"/>
              </a:ext>
            </a:extLst>
          </p:cNvPr>
          <p:cNvSpPr txBox="1"/>
          <p:nvPr/>
        </p:nvSpPr>
        <p:spPr>
          <a:xfrm>
            <a:off x="364812" y="4949148"/>
            <a:ext cx="4462231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For more information:</a:t>
            </a:r>
          </a:p>
          <a:p>
            <a:r>
              <a:rPr lang="en-US" sz="1300" dirty="0">
                <a:solidFill>
                  <a:srgbClr val="C00000"/>
                </a:solidFill>
              </a:rPr>
              <a:t>(Committee Chair and/or Cubmaster names/contact info) </a:t>
            </a:r>
            <a:br>
              <a:rPr lang="en-US" sz="1400" dirty="0">
                <a:solidFill>
                  <a:srgbClr val="C00000"/>
                </a:solidFill>
              </a:rPr>
            </a:br>
            <a:r>
              <a:rPr lang="en-US" sz="1100" dirty="0">
                <a:solidFill>
                  <a:srgbClr val="C00000"/>
                </a:solidFill>
              </a:rPr>
              <a:t>email address</a:t>
            </a:r>
            <a:br>
              <a:rPr lang="en-US" sz="1100" dirty="0">
                <a:solidFill>
                  <a:srgbClr val="C00000"/>
                </a:solidFill>
              </a:rPr>
            </a:br>
            <a:r>
              <a:rPr lang="en-US" sz="1100" dirty="0">
                <a:solidFill>
                  <a:srgbClr val="C00000"/>
                </a:solidFill>
              </a:rPr>
              <a:t>and/or mobile</a:t>
            </a:r>
          </a:p>
          <a:p>
            <a:endParaRPr lang="en-US" sz="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AEDBDBC-43B1-79F2-B06B-81E12A476194}"/>
              </a:ext>
            </a:extLst>
          </p:cNvPr>
          <p:cNvSpPr txBox="1"/>
          <p:nvPr/>
        </p:nvSpPr>
        <p:spPr>
          <a:xfrm>
            <a:off x="191050" y="4107312"/>
            <a:ext cx="63021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  Pack </a:t>
            </a:r>
            <a:r>
              <a:rPr lang="en-US" sz="1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###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regularly meets: </a:t>
            </a:r>
          </a:p>
          <a:p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15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Location, Day of Week, Time, Frequency</a:t>
            </a:r>
          </a:p>
          <a:p>
            <a:r>
              <a:rPr lang="en-US" sz="1500" i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plus occasional campouts or short weekend activities 1-2 times/month</a:t>
            </a:r>
          </a:p>
          <a:p>
            <a:endParaRPr lang="en-US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F9D7E2C-F622-B2C8-329A-17DDD1C835CB}"/>
              </a:ext>
            </a:extLst>
          </p:cNvPr>
          <p:cNvSpPr txBox="1"/>
          <p:nvPr/>
        </p:nvSpPr>
        <p:spPr>
          <a:xfrm>
            <a:off x="0" y="171435"/>
            <a:ext cx="6846885" cy="178510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5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Cub Scout</a:t>
            </a:r>
          </a:p>
          <a:p>
            <a:r>
              <a:rPr lang="en-US" sz="5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Pack </a:t>
            </a:r>
            <a:r>
              <a:rPr lang="en-US" sz="55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###</a:t>
            </a:r>
          </a:p>
        </p:txBody>
      </p:sp>
      <p:pic>
        <p:nvPicPr>
          <p:cNvPr id="1026" name="Picture 2" descr="Cub Scouts | Brands of the World™ | Download vector logos ...">
            <a:extLst>
              <a:ext uri="{FF2B5EF4-FFF2-40B4-BE49-F238E27FC236}">
                <a16:creationId xmlns:a16="http://schemas.microsoft.com/office/drawing/2014/main" id="{17D19326-0B15-D3FE-0EDB-D45308EE89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50256" y1="16410" x2="23590" y2="40513"/>
                        <a14:foregroundMark x1="23590" y1="40513" x2="34872" y2="70256"/>
                        <a14:foregroundMark x1="34872" y1="70256" x2="74872" y2="61538"/>
                        <a14:foregroundMark x1="74872" y1="61538" x2="63590" y2="30256"/>
                        <a14:foregroundMark x1="63590" y1="30256" x2="52308" y2="174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467" y="154561"/>
            <a:ext cx="1857375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E0C5D54A-F60B-652F-70E0-142425B7369B}"/>
              </a:ext>
            </a:extLst>
          </p:cNvPr>
          <p:cNvGrpSpPr/>
          <p:nvPr/>
        </p:nvGrpSpPr>
        <p:grpSpPr>
          <a:xfrm>
            <a:off x="431921" y="2466283"/>
            <a:ext cx="5983042" cy="1461939"/>
            <a:chOff x="431921" y="1821968"/>
            <a:chExt cx="5983042" cy="1461939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A2FBB010-DCB8-A6BA-1C29-1A4317166FC6}"/>
                </a:ext>
              </a:extLst>
            </p:cNvPr>
            <p:cNvSpPr txBox="1"/>
            <p:nvPr/>
          </p:nvSpPr>
          <p:spPr>
            <a:xfrm>
              <a:off x="431921" y="1821968"/>
              <a:ext cx="5983042" cy="146193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en-US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</a:t>
              </a:r>
              <a:r>
                <a:rPr lang="en-US" sz="2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Location</a:t>
              </a:r>
            </a:p>
            <a:p>
              <a:r>
                <a:rPr lang="en-US" sz="2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         Day/Time</a:t>
              </a:r>
            </a:p>
            <a:p>
              <a:endParaRPr lang="en-US" sz="9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Or sign up anytime online at beascout.org! </a:t>
              </a:r>
              <a:b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Enter your zip code and look for Pack </a:t>
              </a:r>
              <a:r>
                <a:rPr lang="en-US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###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E3CCB5D-634A-EEB2-3870-70E7F25722E2}"/>
                </a:ext>
              </a:extLst>
            </p:cNvPr>
            <p:cNvSpPr txBox="1"/>
            <p:nvPr/>
          </p:nvSpPr>
          <p:spPr>
            <a:xfrm>
              <a:off x="431921" y="1821968"/>
              <a:ext cx="1600200" cy="830997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Sign-Up   </a:t>
              </a:r>
              <a:b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Event!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48032F2C-3F8A-62EF-7111-1FE0AC9F4054}"/>
              </a:ext>
            </a:extLst>
          </p:cNvPr>
          <p:cNvSpPr/>
          <p:nvPr/>
        </p:nvSpPr>
        <p:spPr>
          <a:xfrm>
            <a:off x="0" y="8610600"/>
            <a:ext cx="6846885" cy="533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783BB9E-FC24-7BF4-E1EC-A4EC3F64F07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870" y="8139195"/>
            <a:ext cx="2840143" cy="85240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C79BCA2-D9F7-DE8A-9154-BFF0F49015FC}"/>
              </a:ext>
            </a:extLst>
          </p:cNvPr>
          <p:cNvSpPr txBox="1"/>
          <p:nvPr/>
        </p:nvSpPr>
        <p:spPr>
          <a:xfrm>
            <a:off x="1713584" y="5969085"/>
            <a:ext cx="4831725" cy="73866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Learning    -     Life Skills   -   Character &amp; Service                        </a:t>
            </a:r>
            <a:b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Making Friends   -   Citizenship    -   Unique Experiences     </a:t>
            </a:r>
            <a:b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Well-Being     -     Family Fun      -     Outdoor Adventures</a:t>
            </a:r>
          </a:p>
        </p:txBody>
      </p:sp>
    </p:spTree>
    <p:extLst>
      <p:ext uri="{BB962C8B-B14F-4D97-AF65-F5344CB8AC3E}">
        <p14:creationId xmlns:p14="http://schemas.microsoft.com/office/powerpoint/2010/main" val="1211812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214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Becca</dc:creator>
  <cp:lastModifiedBy>Becca Scott</cp:lastModifiedBy>
  <cp:revision>48</cp:revision>
  <dcterms:created xsi:type="dcterms:W3CDTF">2019-02-12T02:23:31Z</dcterms:created>
  <dcterms:modified xsi:type="dcterms:W3CDTF">2024-06-30T20:13:42Z</dcterms:modified>
</cp:coreProperties>
</file>