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74"/>
  </p:notesMasterIdLst>
  <p:sldIdLst>
    <p:sldId id="259" r:id="rId3"/>
    <p:sldId id="262" r:id="rId4"/>
    <p:sldId id="257" r:id="rId5"/>
    <p:sldId id="258" r:id="rId6"/>
    <p:sldId id="2145707875" r:id="rId7"/>
    <p:sldId id="265" r:id="rId8"/>
    <p:sldId id="2145707896" r:id="rId9"/>
    <p:sldId id="286" r:id="rId10"/>
    <p:sldId id="2145707920" r:id="rId11"/>
    <p:sldId id="266" r:id="rId12"/>
    <p:sldId id="2145707893" r:id="rId13"/>
    <p:sldId id="267" r:id="rId14"/>
    <p:sldId id="2145707933" r:id="rId15"/>
    <p:sldId id="2145707934" r:id="rId16"/>
    <p:sldId id="268" r:id="rId17"/>
    <p:sldId id="284" r:id="rId18"/>
    <p:sldId id="2145707925" r:id="rId19"/>
    <p:sldId id="2145707917" r:id="rId20"/>
    <p:sldId id="2145707894" r:id="rId21"/>
    <p:sldId id="287" r:id="rId22"/>
    <p:sldId id="2145707918" r:id="rId23"/>
    <p:sldId id="2145707905" r:id="rId24"/>
    <p:sldId id="2145707851" r:id="rId25"/>
    <p:sldId id="2145707852" r:id="rId26"/>
    <p:sldId id="2145707899" r:id="rId27"/>
    <p:sldId id="2145707854" r:id="rId28"/>
    <p:sldId id="270" r:id="rId29"/>
    <p:sldId id="2145707898" r:id="rId30"/>
    <p:sldId id="2145707926" r:id="rId31"/>
    <p:sldId id="2145707927" r:id="rId32"/>
    <p:sldId id="2145707928" r:id="rId33"/>
    <p:sldId id="2145707900" r:id="rId34"/>
    <p:sldId id="2145707859" r:id="rId35"/>
    <p:sldId id="2145707897" r:id="rId36"/>
    <p:sldId id="269" r:id="rId37"/>
    <p:sldId id="2145707919" r:id="rId38"/>
    <p:sldId id="263" r:id="rId39"/>
    <p:sldId id="2145707931" r:id="rId40"/>
    <p:sldId id="2145707892" r:id="rId41"/>
    <p:sldId id="2145707906" r:id="rId42"/>
    <p:sldId id="2145707932" r:id="rId43"/>
    <p:sldId id="2145707891" r:id="rId44"/>
    <p:sldId id="261" r:id="rId45"/>
    <p:sldId id="2145707901" r:id="rId46"/>
    <p:sldId id="2145707902" r:id="rId47"/>
    <p:sldId id="2145707903" r:id="rId48"/>
    <p:sldId id="2145707904" r:id="rId49"/>
    <p:sldId id="2145707921" r:id="rId50"/>
    <p:sldId id="2145707908" r:id="rId51"/>
    <p:sldId id="2145707929" r:id="rId52"/>
    <p:sldId id="260" r:id="rId53"/>
    <p:sldId id="2145707922" r:id="rId54"/>
    <p:sldId id="2145707914" r:id="rId55"/>
    <p:sldId id="2145707907" r:id="rId56"/>
    <p:sldId id="285" r:id="rId57"/>
    <p:sldId id="2145707911" r:id="rId58"/>
    <p:sldId id="272" r:id="rId59"/>
    <p:sldId id="2145707915" r:id="rId60"/>
    <p:sldId id="2145707930" r:id="rId61"/>
    <p:sldId id="273" r:id="rId62"/>
    <p:sldId id="271" r:id="rId63"/>
    <p:sldId id="275" r:id="rId64"/>
    <p:sldId id="276" r:id="rId65"/>
    <p:sldId id="2145707923" r:id="rId66"/>
    <p:sldId id="2145707887" r:id="rId67"/>
    <p:sldId id="2145707888" r:id="rId68"/>
    <p:sldId id="2145707878" r:id="rId69"/>
    <p:sldId id="2145707935" r:id="rId70"/>
    <p:sldId id="2145707936" r:id="rId71"/>
    <p:sldId id="2145707937" r:id="rId72"/>
    <p:sldId id="2145707924" r:id="rId73"/>
  </p:sldIdLst>
  <p:sldSz cx="12192000" cy="6858000"/>
  <p:notesSz cx="7315200" cy="9601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E4C95"/>
    <a:srgbClr val="FF7474"/>
    <a:srgbClr val="FFFFFF"/>
    <a:srgbClr val="3653A1"/>
    <a:srgbClr val="465DAA"/>
    <a:srgbClr val="07569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963" autoAdjust="0"/>
    <p:restoredTop sz="94660"/>
  </p:normalViewPr>
  <p:slideViewPr>
    <p:cSldViewPr snapToGrid="0">
      <p:cViewPr varScale="1">
        <p:scale>
          <a:sx n="70" d="100"/>
          <a:sy n="70" d="100"/>
        </p:scale>
        <p:origin x="348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63" Type="http://schemas.openxmlformats.org/officeDocument/2006/relationships/slide" Target="slides/slide61.xml"/><Relationship Id="rId68" Type="http://schemas.openxmlformats.org/officeDocument/2006/relationships/slide" Target="slides/slide66.xml"/><Relationship Id="rId16" Type="http://schemas.openxmlformats.org/officeDocument/2006/relationships/slide" Target="slides/slide1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66" Type="http://schemas.openxmlformats.org/officeDocument/2006/relationships/slide" Target="slides/slide64.xml"/><Relationship Id="rId74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61" Type="http://schemas.openxmlformats.org/officeDocument/2006/relationships/slide" Target="slides/slide59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slide" Target="slides/slide62.xml"/><Relationship Id="rId69" Type="http://schemas.openxmlformats.org/officeDocument/2006/relationships/slide" Target="slides/slide67.xml"/><Relationship Id="rId77" Type="http://schemas.openxmlformats.org/officeDocument/2006/relationships/theme" Target="theme/theme1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slide" Target="slides/slide70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slide" Target="slides/slide65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slide" Target="slides/slide68.xml"/><Relationship Id="rId75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73" Type="http://schemas.openxmlformats.org/officeDocument/2006/relationships/slide" Target="slides/slide71.xml"/><Relationship Id="rId78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Relationship Id="rId34" Type="http://schemas.openxmlformats.org/officeDocument/2006/relationships/slide" Target="slides/slide32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6" Type="http://schemas.openxmlformats.org/officeDocument/2006/relationships/viewProps" Target="viewProps.xml"/><Relationship Id="rId7" Type="http://schemas.openxmlformats.org/officeDocument/2006/relationships/slide" Target="slides/slide5.xml"/><Relationship Id="rId71" Type="http://schemas.openxmlformats.org/officeDocument/2006/relationships/slide" Target="slides/slide69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8953316-F410-419E-96AE-79A742339E39}" type="doc">
      <dgm:prSet loTypeId="urn:microsoft.com/office/officeart/2005/8/layout/cycle1" loCatId="cycle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0478C6E4-E31B-4C95-8518-25342DAFAFF8}">
      <dgm:prSet phldrT="[Text]" phldr="0" custT="1"/>
      <dgm:spPr/>
      <dgm:t>
        <a:bodyPr/>
        <a:lstStyle/>
        <a:p>
          <a:r>
            <a:rPr lang="en-US" sz="2600" b="1" dirty="0"/>
            <a:t>Register</a:t>
          </a:r>
        </a:p>
      </dgm:t>
    </dgm:pt>
    <dgm:pt modelId="{848D2C7E-F3A5-4EA3-B7CF-8A7B34958269}" type="parTrans" cxnId="{9B8D0B39-D37A-47FE-8F07-A58A15EEBE01}">
      <dgm:prSet/>
      <dgm:spPr/>
      <dgm:t>
        <a:bodyPr/>
        <a:lstStyle/>
        <a:p>
          <a:endParaRPr lang="en-US" sz="2600" b="1"/>
        </a:p>
      </dgm:t>
    </dgm:pt>
    <dgm:pt modelId="{DAEB5898-0CB9-485E-AF19-003D4036FB10}" type="sibTrans" cxnId="{9B8D0B39-D37A-47FE-8F07-A58A15EEBE01}">
      <dgm:prSet/>
      <dgm:spPr/>
      <dgm:t>
        <a:bodyPr/>
        <a:lstStyle/>
        <a:p>
          <a:endParaRPr lang="en-US" sz="2600" b="1"/>
        </a:p>
      </dgm:t>
    </dgm:pt>
    <dgm:pt modelId="{1DD89AD8-D673-4E08-A0CF-71235FE49C98}">
      <dgm:prSet phldrT="[Text]" phldr="0" custT="1"/>
      <dgm:spPr/>
      <dgm:t>
        <a:bodyPr/>
        <a:lstStyle/>
        <a:p>
          <a:r>
            <a:rPr lang="en-US" sz="2600" b="1" dirty="0"/>
            <a:t>Invite!</a:t>
          </a:r>
        </a:p>
      </dgm:t>
    </dgm:pt>
    <dgm:pt modelId="{BD678D24-3CB0-4A02-9DD5-CC4956A1D526}" type="sibTrans" cxnId="{F71525FF-80AD-43D7-8082-D176FF83085C}">
      <dgm:prSet/>
      <dgm:spPr/>
      <dgm:t>
        <a:bodyPr/>
        <a:lstStyle/>
        <a:p>
          <a:endParaRPr lang="en-US" sz="2600" b="1"/>
        </a:p>
      </dgm:t>
    </dgm:pt>
    <dgm:pt modelId="{C58DA362-BEBA-4AAE-8C47-04A0F896978B}" type="parTrans" cxnId="{F71525FF-80AD-43D7-8082-D176FF83085C}">
      <dgm:prSet/>
      <dgm:spPr/>
      <dgm:t>
        <a:bodyPr/>
        <a:lstStyle/>
        <a:p>
          <a:endParaRPr lang="en-US" sz="2600" b="1"/>
        </a:p>
      </dgm:t>
    </dgm:pt>
    <dgm:pt modelId="{9CF14E70-89C1-4B7F-96A8-E9153D1AE848}">
      <dgm:prSet phldrT="[Text]" phldr="0" custT="1"/>
      <dgm:spPr/>
      <dgm:t>
        <a:bodyPr/>
        <a:lstStyle/>
        <a:p>
          <a:r>
            <a:rPr lang="en-US" sz="2200" b="1" dirty="0"/>
            <a:t>Make Access Easy</a:t>
          </a:r>
        </a:p>
      </dgm:t>
    </dgm:pt>
    <dgm:pt modelId="{62CB8CD1-A901-4BAD-BB27-208909FE3D4E}" type="sibTrans" cxnId="{99669A06-282D-4580-B3A9-003A61E49BBF}">
      <dgm:prSet/>
      <dgm:spPr/>
      <dgm:t>
        <a:bodyPr/>
        <a:lstStyle/>
        <a:p>
          <a:endParaRPr lang="en-US" sz="2600" b="1"/>
        </a:p>
      </dgm:t>
    </dgm:pt>
    <dgm:pt modelId="{E46343B5-1C79-4ED0-9BDB-E1262E889AA6}" type="parTrans" cxnId="{99669A06-282D-4580-B3A9-003A61E49BBF}">
      <dgm:prSet/>
      <dgm:spPr/>
      <dgm:t>
        <a:bodyPr/>
        <a:lstStyle/>
        <a:p>
          <a:endParaRPr lang="en-US" sz="2600" b="1"/>
        </a:p>
      </dgm:t>
    </dgm:pt>
    <dgm:pt modelId="{90B2AD10-A429-4429-9FB1-80E67E043914}">
      <dgm:prSet phldrT="[Text]" phldr="0" custT="1"/>
      <dgm:spPr/>
      <dgm:t>
        <a:bodyPr/>
        <a:lstStyle/>
        <a:p>
          <a:r>
            <a:rPr lang="en-US" sz="2200" b="1" dirty="0"/>
            <a:t>Welcome &amp; Onboard</a:t>
          </a:r>
        </a:p>
      </dgm:t>
    </dgm:pt>
    <dgm:pt modelId="{26A81E06-B3B3-457B-877D-0B087DCD4520}" type="sibTrans" cxnId="{786097DB-9327-4DB0-A497-281BB3168582}">
      <dgm:prSet/>
      <dgm:spPr/>
      <dgm:t>
        <a:bodyPr/>
        <a:lstStyle/>
        <a:p>
          <a:endParaRPr lang="en-US" sz="2600" b="1"/>
        </a:p>
      </dgm:t>
    </dgm:pt>
    <dgm:pt modelId="{443E71C0-A4CF-4760-850E-4E2CB9B3B7A1}" type="parTrans" cxnId="{786097DB-9327-4DB0-A497-281BB3168582}">
      <dgm:prSet/>
      <dgm:spPr/>
      <dgm:t>
        <a:bodyPr/>
        <a:lstStyle/>
        <a:p>
          <a:endParaRPr lang="en-US" sz="2600" b="1"/>
        </a:p>
      </dgm:t>
    </dgm:pt>
    <dgm:pt modelId="{FA1E7635-7291-4F98-A875-7D8506D172FC}">
      <dgm:prSet phldrT="[Text]" phldr="0" custT="1"/>
      <dgm:spPr/>
      <dgm:t>
        <a:bodyPr/>
        <a:lstStyle/>
        <a:p>
          <a:r>
            <a:rPr lang="en-US" sz="2000" b="1" dirty="0"/>
            <a:t>Create Awareness</a:t>
          </a:r>
        </a:p>
      </dgm:t>
    </dgm:pt>
    <dgm:pt modelId="{4404B110-5CBA-4041-90C7-AE64533D1A4C}" type="sibTrans" cxnId="{76FE1D7C-3393-48C2-B9B8-28A77217557F}">
      <dgm:prSet/>
      <dgm:spPr/>
      <dgm:t>
        <a:bodyPr/>
        <a:lstStyle/>
        <a:p>
          <a:endParaRPr lang="en-US" sz="2600" b="1"/>
        </a:p>
      </dgm:t>
    </dgm:pt>
    <dgm:pt modelId="{5DCF6514-8D91-46F0-B6D6-BB482C8DC5A5}" type="parTrans" cxnId="{76FE1D7C-3393-48C2-B9B8-28A77217557F}">
      <dgm:prSet/>
      <dgm:spPr/>
      <dgm:t>
        <a:bodyPr/>
        <a:lstStyle/>
        <a:p>
          <a:endParaRPr lang="en-US" sz="2600" b="1"/>
        </a:p>
      </dgm:t>
    </dgm:pt>
    <dgm:pt modelId="{376478C3-30C3-48C3-BE40-A54E92B21E6A}" type="pres">
      <dgm:prSet presAssocID="{D8953316-F410-419E-96AE-79A742339E39}" presName="cycle" presStyleCnt="0">
        <dgm:presLayoutVars>
          <dgm:dir/>
          <dgm:resizeHandles val="exact"/>
        </dgm:presLayoutVars>
      </dgm:prSet>
      <dgm:spPr/>
    </dgm:pt>
    <dgm:pt modelId="{16EF8C8F-63E1-43F2-83DD-5F62A9A93B38}" type="pres">
      <dgm:prSet presAssocID="{9CF14E70-89C1-4B7F-96A8-E9153D1AE848}" presName="dummy" presStyleCnt="0"/>
      <dgm:spPr/>
    </dgm:pt>
    <dgm:pt modelId="{60B0C1FD-F07F-4F9C-9B5A-2EEB1367F9CC}" type="pres">
      <dgm:prSet presAssocID="{9CF14E70-89C1-4B7F-96A8-E9153D1AE848}" presName="node" presStyleLbl="revTx" presStyleIdx="0" presStyleCnt="5" custScaleX="165423">
        <dgm:presLayoutVars>
          <dgm:bulletEnabled val="1"/>
        </dgm:presLayoutVars>
      </dgm:prSet>
      <dgm:spPr/>
    </dgm:pt>
    <dgm:pt modelId="{6985760E-21E5-4304-B7CE-5870D8DCE480}" type="pres">
      <dgm:prSet presAssocID="{62CB8CD1-A901-4BAD-BB27-208909FE3D4E}" presName="sibTrans" presStyleLbl="node1" presStyleIdx="0" presStyleCnt="5"/>
      <dgm:spPr/>
    </dgm:pt>
    <dgm:pt modelId="{F3964B24-4D6C-405B-A24A-E7F6A06B7A77}" type="pres">
      <dgm:prSet presAssocID="{1DD89AD8-D673-4E08-A0CF-71235FE49C98}" presName="dummy" presStyleCnt="0"/>
      <dgm:spPr/>
    </dgm:pt>
    <dgm:pt modelId="{368CE6DA-FDD3-47E1-9330-ABFD6BFC8115}" type="pres">
      <dgm:prSet presAssocID="{1DD89AD8-D673-4E08-A0CF-71235FE49C98}" presName="node" presStyleLbl="revTx" presStyleIdx="1" presStyleCnt="5">
        <dgm:presLayoutVars>
          <dgm:bulletEnabled val="1"/>
        </dgm:presLayoutVars>
      </dgm:prSet>
      <dgm:spPr/>
    </dgm:pt>
    <dgm:pt modelId="{622DE1CD-B63F-443A-B533-DB20A502923F}" type="pres">
      <dgm:prSet presAssocID="{BD678D24-3CB0-4A02-9DD5-CC4956A1D526}" presName="sibTrans" presStyleLbl="node1" presStyleIdx="1" presStyleCnt="5"/>
      <dgm:spPr/>
    </dgm:pt>
    <dgm:pt modelId="{530C0460-7709-4BA5-BA42-4966A26441E9}" type="pres">
      <dgm:prSet presAssocID="{0478C6E4-E31B-4C95-8518-25342DAFAFF8}" presName="dummy" presStyleCnt="0"/>
      <dgm:spPr/>
    </dgm:pt>
    <dgm:pt modelId="{07D1EAB5-C520-4F5F-B6D5-C11A0D779CF2}" type="pres">
      <dgm:prSet presAssocID="{0478C6E4-E31B-4C95-8518-25342DAFAFF8}" presName="node" presStyleLbl="revTx" presStyleIdx="2" presStyleCnt="5" custScaleX="134337" custRadScaleRad="96665" custRadScaleInc="1772">
        <dgm:presLayoutVars>
          <dgm:bulletEnabled val="1"/>
        </dgm:presLayoutVars>
      </dgm:prSet>
      <dgm:spPr/>
    </dgm:pt>
    <dgm:pt modelId="{6C9F6A71-02B7-496B-B4DB-0ABDC56FB0CB}" type="pres">
      <dgm:prSet presAssocID="{DAEB5898-0CB9-485E-AF19-003D4036FB10}" presName="sibTrans" presStyleLbl="node1" presStyleIdx="2" presStyleCnt="5"/>
      <dgm:spPr/>
    </dgm:pt>
    <dgm:pt modelId="{AD64F07B-156B-4E7C-9246-C3B9274062FE}" type="pres">
      <dgm:prSet presAssocID="{90B2AD10-A429-4429-9FB1-80E67E043914}" presName="dummy" presStyleCnt="0"/>
      <dgm:spPr/>
    </dgm:pt>
    <dgm:pt modelId="{FE7D3907-6C00-4278-BB21-B60F91CB0D6B}" type="pres">
      <dgm:prSet presAssocID="{90B2AD10-A429-4429-9FB1-80E67E043914}" presName="node" presStyleLbl="revTx" presStyleIdx="3" presStyleCnt="5" custScaleX="176187">
        <dgm:presLayoutVars>
          <dgm:bulletEnabled val="1"/>
        </dgm:presLayoutVars>
      </dgm:prSet>
      <dgm:spPr/>
    </dgm:pt>
    <dgm:pt modelId="{B50CAF65-6DDD-4F28-B230-96832617E57C}" type="pres">
      <dgm:prSet presAssocID="{26A81E06-B3B3-457B-877D-0B087DCD4520}" presName="sibTrans" presStyleLbl="node1" presStyleIdx="3" presStyleCnt="5"/>
      <dgm:spPr/>
    </dgm:pt>
    <dgm:pt modelId="{8D04B6B2-1448-432D-A0B5-3C41BA8F2D7D}" type="pres">
      <dgm:prSet presAssocID="{FA1E7635-7291-4F98-A875-7D8506D172FC}" presName="dummy" presStyleCnt="0"/>
      <dgm:spPr/>
    </dgm:pt>
    <dgm:pt modelId="{20662244-D5A7-49DD-8DB4-BB83238A033D}" type="pres">
      <dgm:prSet presAssocID="{FA1E7635-7291-4F98-A875-7D8506D172FC}" presName="node" presStyleLbl="revTx" presStyleIdx="4" presStyleCnt="5" custScaleX="125718" custScaleY="91655" custRadScaleRad="96962" custRadScaleInc="-649">
        <dgm:presLayoutVars>
          <dgm:bulletEnabled val="1"/>
        </dgm:presLayoutVars>
      </dgm:prSet>
      <dgm:spPr/>
    </dgm:pt>
    <dgm:pt modelId="{1E9FF63D-1000-4A9C-9036-45E29D29C29E}" type="pres">
      <dgm:prSet presAssocID="{4404B110-5CBA-4041-90C7-AE64533D1A4C}" presName="sibTrans" presStyleLbl="node1" presStyleIdx="4" presStyleCnt="5"/>
      <dgm:spPr/>
    </dgm:pt>
  </dgm:ptLst>
  <dgm:cxnLst>
    <dgm:cxn modelId="{99669A06-282D-4580-B3A9-003A61E49BBF}" srcId="{D8953316-F410-419E-96AE-79A742339E39}" destId="{9CF14E70-89C1-4B7F-96A8-E9153D1AE848}" srcOrd="0" destOrd="0" parTransId="{E46343B5-1C79-4ED0-9BDB-E1262E889AA6}" sibTransId="{62CB8CD1-A901-4BAD-BB27-208909FE3D4E}"/>
    <dgm:cxn modelId="{BFBBFE30-2A6E-4D4E-944B-E0ECA2CF1D4F}" type="presOf" srcId="{1DD89AD8-D673-4E08-A0CF-71235FE49C98}" destId="{368CE6DA-FDD3-47E1-9330-ABFD6BFC8115}" srcOrd="0" destOrd="0" presId="urn:microsoft.com/office/officeart/2005/8/layout/cycle1"/>
    <dgm:cxn modelId="{9B8D0B39-D37A-47FE-8F07-A58A15EEBE01}" srcId="{D8953316-F410-419E-96AE-79A742339E39}" destId="{0478C6E4-E31B-4C95-8518-25342DAFAFF8}" srcOrd="2" destOrd="0" parTransId="{848D2C7E-F3A5-4EA3-B7CF-8A7B34958269}" sibTransId="{DAEB5898-0CB9-485E-AF19-003D4036FB10}"/>
    <dgm:cxn modelId="{F7494F4E-376F-4210-A9D1-3A719C358B93}" type="presOf" srcId="{9CF14E70-89C1-4B7F-96A8-E9153D1AE848}" destId="{60B0C1FD-F07F-4F9C-9B5A-2EEB1367F9CC}" srcOrd="0" destOrd="0" presId="urn:microsoft.com/office/officeart/2005/8/layout/cycle1"/>
    <dgm:cxn modelId="{5705F351-0344-4F6F-A4B4-3888F4C9650C}" type="presOf" srcId="{DAEB5898-0CB9-485E-AF19-003D4036FB10}" destId="{6C9F6A71-02B7-496B-B4DB-0ABDC56FB0CB}" srcOrd="0" destOrd="0" presId="urn:microsoft.com/office/officeart/2005/8/layout/cycle1"/>
    <dgm:cxn modelId="{0046BE76-9442-458F-8836-B117949FFAC0}" type="presOf" srcId="{26A81E06-B3B3-457B-877D-0B087DCD4520}" destId="{B50CAF65-6DDD-4F28-B230-96832617E57C}" srcOrd="0" destOrd="0" presId="urn:microsoft.com/office/officeart/2005/8/layout/cycle1"/>
    <dgm:cxn modelId="{76FE1D7C-3393-48C2-B9B8-28A77217557F}" srcId="{D8953316-F410-419E-96AE-79A742339E39}" destId="{FA1E7635-7291-4F98-A875-7D8506D172FC}" srcOrd="4" destOrd="0" parTransId="{5DCF6514-8D91-46F0-B6D6-BB482C8DC5A5}" sibTransId="{4404B110-5CBA-4041-90C7-AE64533D1A4C}"/>
    <dgm:cxn modelId="{AA1D137E-BBC2-46F1-9766-1DDEFC1AA21C}" type="presOf" srcId="{BD678D24-3CB0-4A02-9DD5-CC4956A1D526}" destId="{622DE1CD-B63F-443A-B533-DB20A502923F}" srcOrd="0" destOrd="0" presId="urn:microsoft.com/office/officeart/2005/8/layout/cycle1"/>
    <dgm:cxn modelId="{E4554884-D057-41B2-956B-709FDF88739D}" type="presOf" srcId="{FA1E7635-7291-4F98-A875-7D8506D172FC}" destId="{20662244-D5A7-49DD-8DB4-BB83238A033D}" srcOrd="0" destOrd="0" presId="urn:microsoft.com/office/officeart/2005/8/layout/cycle1"/>
    <dgm:cxn modelId="{3C1B1E8C-7758-4746-A09A-9B1990B71C8E}" type="presOf" srcId="{0478C6E4-E31B-4C95-8518-25342DAFAFF8}" destId="{07D1EAB5-C520-4F5F-B6D5-C11A0D779CF2}" srcOrd="0" destOrd="0" presId="urn:microsoft.com/office/officeart/2005/8/layout/cycle1"/>
    <dgm:cxn modelId="{E0A1219F-C02C-48FF-A550-2799A9EE2CCF}" type="presOf" srcId="{62CB8CD1-A901-4BAD-BB27-208909FE3D4E}" destId="{6985760E-21E5-4304-B7CE-5870D8DCE480}" srcOrd="0" destOrd="0" presId="urn:microsoft.com/office/officeart/2005/8/layout/cycle1"/>
    <dgm:cxn modelId="{1E0C20BC-0954-414C-970C-CF225FBCD4C4}" type="presOf" srcId="{90B2AD10-A429-4429-9FB1-80E67E043914}" destId="{FE7D3907-6C00-4278-BB21-B60F91CB0D6B}" srcOrd="0" destOrd="0" presId="urn:microsoft.com/office/officeart/2005/8/layout/cycle1"/>
    <dgm:cxn modelId="{786097DB-9327-4DB0-A497-281BB3168582}" srcId="{D8953316-F410-419E-96AE-79A742339E39}" destId="{90B2AD10-A429-4429-9FB1-80E67E043914}" srcOrd="3" destOrd="0" parTransId="{443E71C0-A4CF-4760-850E-4E2CB9B3B7A1}" sibTransId="{26A81E06-B3B3-457B-877D-0B087DCD4520}"/>
    <dgm:cxn modelId="{BC5502DC-2C9A-463F-A345-9CD250E34070}" type="presOf" srcId="{4404B110-5CBA-4041-90C7-AE64533D1A4C}" destId="{1E9FF63D-1000-4A9C-9036-45E29D29C29E}" srcOrd="0" destOrd="0" presId="urn:microsoft.com/office/officeart/2005/8/layout/cycle1"/>
    <dgm:cxn modelId="{20D3FFEE-EB40-4724-97E6-16E82571402B}" type="presOf" srcId="{D8953316-F410-419E-96AE-79A742339E39}" destId="{376478C3-30C3-48C3-BE40-A54E92B21E6A}" srcOrd="0" destOrd="0" presId="urn:microsoft.com/office/officeart/2005/8/layout/cycle1"/>
    <dgm:cxn modelId="{F71525FF-80AD-43D7-8082-D176FF83085C}" srcId="{D8953316-F410-419E-96AE-79A742339E39}" destId="{1DD89AD8-D673-4E08-A0CF-71235FE49C98}" srcOrd="1" destOrd="0" parTransId="{C58DA362-BEBA-4AAE-8C47-04A0F896978B}" sibTransId="{BD678D24-3CB0-4A02-9DD5-CC4956A1D526}"/>
    <dgm:cxn modelId="{4996FF8E-3CD1-4752-9DBB-390724F4DBA1}" type="presParOf" srcId="{376478C3-30C3-48C3-BE40-A54E92B21E6A}" destId="{16EF8C8F-63E1-43F2-83DD-5F62A9A93B38}" srcOrd="0" destOrd="0" presId="urn:microsoft.com/office/officeart/2005/8/layout/cycle1"/>
    <dgm:cxn modelId="{9713853A-3396-4025-821A-5AC03FDE75F8}" type="presParOf" srcId="{376478C3-30C3-48C3-BE40-A54E92B21E6A}" destId="{60B0C1FD-F07F-4F9C-9B5A-2EEB1367F9CC}" srcOrd="1" destOrd="0" presId="urn:microsoft.com/office/officeart/2005/8/layout/cycle1"/>
    <dgm:cxn modelId="{6794B98C-6A3C-4265-A9E6-84FFB567A60C}" type="presParOf" srcId="{376478C3-30C3-48C3-BE40-A54E92B21E6A}" destId="{6985760E-21E5-4304-B7CE-5870D8DCE480}" srcOrd="2" destOrd="0" presId="urn:microsoft.com/office/officeart/2005/8/layout/cycle1"/>
    <dgm:cxn modelId="{F45BB84D-FF4E-482B-BB71-7A7FCF467990}" type="presParOf" srcId="{376478C3-30C3-48C3-BE40-A54E92B21E6A}" destId="{F3964B24-4D6C-405B-A24A-E7F6A06B7A77}" srcOrd="3" destOrd="0" presId="urn:microsoft.com/office/officeart/2005/8/layout/cycle1"/>
    <dgm:cxn modelId="{D0426A7B-1F68-4375-872C-A16951894347}" type="presParOf" srcId="{376478C3-30C3-48C3-BE40-A54E92B21E6A}" destId="{368CE6DA-FDD3-47E1-9330-ABFD6BFC8115}" srcOrd="4" destOrd="0" presId="urn:microsoft.com/office/officeart/2005/8/layout/cycle1"/>
    <dgm:cxn modelId="{6D3288FA-82A6-498B-9826-3C605C52EBFE}" type="presParOf" srcId="{376478C3-30C3-48C3-BE40-A54E92B21E6A}" destId="{622DE1CD-B63F-443A-B533-DB20A502923F}" srcOrd="5" destOrd="0" presId="urn:microsoft.com/office/officeart/2005/8/layout/cycle1"/>
    <dgm:cxn modelId="{56BF44F0-5E89-48B8-AEEE-85C593D62E79}" type="presParOf" srcId="{376478C3-30C3-48C3-BE40-A54E92B21E6A}" destId="{530C0460-7709-4BA5-BA42-4966A26441E9}" srcOrd="6" destOrd="0" presId="urn:microsoft.com/office/officeart/2005/8/layout/cycle1"/>
    <dgm:cxn modelId="{F9F0D881-0E69-4C86-91FE-EBFA5852325B}" type="presParOf" srcId="{376478C3-30C3-48C3-BE40-A54E92B21E6A}" destId="{07D1EAB5-C520-4F5F-B6D5-C11A0D779CF2}" srcOrd="7" destOrd="0" presId="urn:microsoft.com/office/officeart/2005/8/layout/cycle1"/>
    <dgm:cxn modelId="{1C962FD9-711B-498B-B15D-39B6ADD79FE4}" type="presParOf" srcId="{376478C3-30C3-48C3-BE40-A54E92B21E6A}" destId="{6C9F6A71-02B7-496B-B4DB-0ABDC56FB0CB}" srcOrd="8" destOrd="0" presId="urn:microsoft.com/office/officeart/2005/8/layout/cycle1"/>
    <dgm:cxn modelId="{918A59B2-11E4-4B01-94FA-354A66155AE3}" type="presParOf" srcId="{376478C3-30C3-48C3-BE40-A54E92B21E6A}" destId="{AD64F07B-156B-4E7C-9246-C3B9274062FE}" srcOrd="9" destOrd="0" presId="urn:microsoft.com/office/officeart/2005/8/layout/cycle1"/>
    <dgm:cxn modelId="{D57CB3A0-8F9F-4ED1-B7AB-B0B10ABEB522}" type="presParOf" srcId="{376478C3-30C3-48C3-BE40-A54E92B21E6A}" destId="{FE7D3907-6C00-4278-BB21-B60F91CB0D6B}" srcOrd="10" destOrd="0" presId="urn:microsoft.com/office/officeart/2005/8/layout/cycle1"/>
    <dgm:cxn modelId="{5FF28434-9716-48AA-BF94-5801BE2FBE80}" type="presParOf" srcId="{376478C3-30C3-48C3-BE40-A54E92B21E6A}" destId="{B50CAF65-6DDD-4F28-B230-96832617E57C}" srcOrd="11" destOrd="0" presId="urn:microsoft.com/office/officeart/2005/8/layout/cycle1"/>
    <dgm:cxn modelId="{353C734E-CEE3-4216-A00E-A48B44309FBF}" type="presParOf" srcId="{376478C3-30C3-48C3-BE40-A54E92B21E6A}" destId="{8D04B6B2-1448-432D-A0B5-3C41BA8F2D7D}" srcOrd="12" destOrd="0" presId="urn:microsoft.com/office/officeart/2005/8/layout/cycle1"/>
    <dgm:cxn modelId="{EA02E82C-4999-436D-A82B-0EFDB474318E}" type="presParOf" srcId="{376478C3-30C3-48C3-BE40-A54E92B21E6A}" destId="{20662244-D5A7-49DD-8DB4-BB83238A033D}" srcOrd="13" destOrd="0" presId="urn:microsoft.com/office/officeart/2005/8/layout/cycle1"/>
    <dgm:cxn modelId="{4A448A96-9916-4F57-AE39-72CFB901FC13}" type="presParOf" srcId="{376478C3-30C3-48C3-BE40-A54E92B21E6A}" destId="{1E9FF63D-1000-4A9C-9036-45E29D29C29E}" srcOrd="14" destOrd="0" presId="urn:microsoft.com/office/officeart/2005/8/layout/cycle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0B0C1FD-F07F-4F9C-9B5A-2EEB1367F9CC}">
      <dsp:nvSpPr>
        <dsp:cNvPr id="0" name=""/>
        <dsp:cNvSpPr/>
      </dsp:nvSpPr>
      <dsp:spPr>
        <a:xfrm>
          <a:off x="4002766" y="34885"/>
          <a:ext cx="1979887" cy="119686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b="1" kern="1200" dirty="0"/>
            <a:t>Make Access Easy</a:t>
          </a:r>
        </a:p>
      </dsp:txBody>
      <dsp:txXfrm>
        <a:off x="4002766" y="34885"/>
        <a:ext cx="1979887" cy="1196863"/>
      </dsp:txXfrm>
    </dsp:sp>
    <dsp:sp modelId="{6985760E-21E5-4304-B7CE-5870D8DCE480}">
      <dsp:nvSpPr>
        <dsp:cNvPr id="0" name=""/>
        <dsp:cNvSpPr/>
      </dsp:nvSpPr>
      <dsp:spPr>
        <a:xfrm>
          <a:off x="1577603" y="113"/>
          <a:ext cx="4488919" cy="4488919"/>
        </a:xfrm>
        <a:prstGeom prst="circularArrow">
          <a:avLst>
            <a:gd name="adj1" fmla="val 5199"/>
            <a:gd name="adj2" fmla="val 335844"/>
            <a:gd name="adj3" fmla="val 21293523"/>
            <a:gd name="adj4" fmla="val 19765992"/>
            <a:gd name="adj5" fmla="val 6066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68CE6DA-FDD3-47E1-9330-ABFD6BFC8115}">
      <dsp:nvSpPr>
        <dsp:cNvPr id="0" name=""/>
        <dsp:cNvSpPr/>
      </dsp:nvSpPr>
      <dsp:spPr>
        <a:xfrm>
          <a:off x="5117777" y="2261586"/>
          <a:ext cx="1196863" cy="119686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b="1" kern="1200" dirty="0"/>
            <a:t>Invite!</a:t>
          </a:r>
        </a:p>
      </dsp:txBody>
      <dsp:txXfrm>
        <a:off x="5117777" y="2261586"/>
        <a:ext cx="1196863" cy="1196863"/>
      </dsp:txXfrm>
    </dsp:sp>
    <dsp:sp modelId="{622DE1CD-B63F-443A-B533-DB20A502923F}">
      <dsp:nvSpPr>
        <dsp:cNvPr id="0" name=""/>
        <dsp:cNvSpPr/>
      </dsp:nvSpPr>
      <dsp:spPr>
        <a:xfrm>
          <a:off x="1667639" y="-108776"/>
          <a:ext cx="4488919" cy="4488919"/>
        </a:xfrm>
        <a:prstGeom prst="circularArrow">
          <a:avLst>
            <a:gd name="adj1" fmla="val 5199"/>
            <a:gd name="adj2" fmla="val 335844"/>
            <a:gd name="adj3" fmla="val 3830269"/>
            <a:gd name="adj4" fmla="val 2497101"/>
            <a:gd name="adj5" fmla="val 6066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7D1EAB5-C520-4F5F-B6D5-C11A0D779CF2}">
      <dsp:nvSpPr>
        <dsp:cNvPr id="0" name=""/>
        <dsp:cNvSpPr/>
      </dsp:nvSpPr>
      <dsp:spPr>
        <a:xfrm>
          <a:off x="3003858" y="3571290"/>
          <a:ext cx="1607830" cy="119686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3020" tIns="33020" rIns="33020" bIns="3302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b="1" kern="1200" dirty="0"/>
            <a:t>Register</a:t>
          </a:r>
        </a:p>
      </dsp:txBody>
      <dsp:txXfrm>
        <a:off x="3003858" y="3571290"/>
        <a:ext cx="1607830" cy="1196863"/>
      </dsp:txXfrm>
    </dsp:sp>
    <dsp:sp modelId="{6C9F6A71-02B7-496B-B4DB-0ABDC56FB0CB}">
      <dsp:nvSpPr>
        <dsp:cNvPr id="0" name=""/>
        <dsp:cNvSpPr/>
      </dsp:nvSpPr>
      <dsp:spPr>
        <a:xfrm>
          <a:off x="1484612" y="-112095"/>
          <a:ext cx="4488919" cy="4488919"/>
        </a:xfrm>
        <a:prstGeom prst="circularArrow">
          <a:avLst>
            <a:gd name="adj1" fmla="val 5199"/>
            <a:gd name="adj2" fmla="val 335844"/>
            <a:gd name="adj3" fmla="val 7959384"/>
            <a:gd name="adj4" fmla="val 6681251"/>
            <a:gd name="adj5" fmla="val 6066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E7D3907-6C00-4278-BB21-B60F91CB0D6B}">
      <dsp:nvSpPr>
        <dsp:cNvPr id="0" name=""/>
        <dsp:cNvSpPr/>
      </dsp:nvSpPr>
      <dsp:spPr>
        <a:xfrm>
          <a:off x="873559" y="2261586"/>
          <a:ext cx="2108717" cy="119686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b="1" kern="1200" dirty="0"/>
            <a:t>Welcome &amp; Onboard</a:t>
          </a:r>
        </a:p>
      </dsp:txBody>
      <dsp:txXfrm>
        <a:off x="873559" y="2261586"/>
        <a:ext cx="2108717" cy="1196863"/>
      </dsp:txXfrm>
    </dsp:sp>
    <dsp:sp modelId="{B50CAF65-6DDD-4F28-B230-96832617E57C}">
      <dsp:nvSpPr>
        <dsp:cNvPr id="0" name=""/>
        <dsp:cNvSpPr/>
      </dsp:nvSpPr>
      <dsp:spPr>
        <a:xfrm>
          <a:off x="1575279" y="114801"/>
          <a:ext cx="4488919" cy="4488919"/>
        </a:xfrm>
        <a:prstGeom prst="circularArrow">
          <a:avLst>
            <a:gd name="adj1" fmla="val 5199"/>
            <a:gd name="adj2" fmla="val 335844"/>
            <a:gd name="adj3" fmla="val 12528595"/>
            <a:gd name="adj4" fmla="val 10968665"/>
            <a:gd name="adj5" fmla="val 6066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0662244-D5A7-49DD-8DB4-BB83238A033D}">
      <dsp:nvSpPr>
        <dsp:cNvPr id="0" name=""/>
        <dsp:cNvSpPr/>
      </dsp:nvSpPr>
      <dsp:spPr>
        <a:xfrm>
          <a:off x="1930402" y="136865"/>
          <a:ext cx="1504672" cy="10969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/>
            <a:t>Create Awareness</a:t>
          </a:r>
        </a:p>
      </dsp:txBody>
      <dsp:txXfrm>
        <a:off x="1930402" y="136865"/>
        <a:ext cx="1504672" cy="1096985"/>
      </dsp:txXfrm>
    </dsp:sp>
    <dsp:sp modelId="{1E9FF63D-1000-4A9C-9036-45E29D29C29E}">
      <dsp:nvSpPr>
        <dsp:cNvPr id="0" name=""/>
        <dsp:cNvSpPr/>
      </dsp:nvSpPr>
      <dsp:spPr>
        <a:xfrm>
          <a:off x="1787937" y="8107"/>
          <a:ext cx="4488919" cy="4488919"/>
        </a:xfrm>
        <a:prstGeom prst="circularArrow">
          <a:avLst>
            <a:gd name="adj1" fmla="val 5199"/>
            <a:gd name="adj2" fmla="val 335844"/>
            <a:gd name="adj3" fmla="val 15813007"/>
            <a:gd name="adj4" fmla="val 15152841"/>
            <a:gd name="adj5" fmla="val 6066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1">
  <dgm:title val=""/>
  <dgm:desc val=""/>
  <dgm:catLst>
    <dgm:cat type="cycle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alg type="cycle">
          <dgm:param type="stAng" val="0"/>
          <dgm:param type="spanAng" val="360"/>
        </dgm:alg>
      </dgm:if>
      <dgm:else name="Name2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hoose name="Name3">
      <dgm:if name="Name4" func="var" arg="dir" op="equ" val="norm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if>
      <dgm:else name="Name5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 fact="-1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else>
    </dgm:choose>
    <dgm:ruleLst>
      <dgm:rule type="diam" val="INF" fact="NaN" max="NaN"/>
    </dgm:ruleLst>
    <dgm:forEach name="nodesForEach" axis="ch" ptType="node">
      <dgm:choose name="Name6">
        <dgm:if name="Name7" axis="par ch" ptType="doc node" func="cnt" op="gt" val="1">
          <dgm:layoutNode name="dummy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</dgm:if>
        <dgm:else name="Name8"/>
      </dgm:choose>
      <dgm:layoutNode name="node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Name11" axis="followSib" ptType="sibTrans" hideLastTrans="0" cnt="1">
            <dgm:layoutNode name="sibTrans" styleLbl="node1">
              <dgm:alg type="conn"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begPad"/>
                <dgm:constr type="endPad"/>
              </dgm:constrLst>
              <dgm:ruleLst/>
            </dgm:layoutNode>
          </dgm:forEach>
        </dgm:if>
        <dgm:else name="Name12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7" y="0"/>
            <a:ext cx="3169920" cy="481727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1ECCD86A-7FAC-4BB2-AFBC-208A8A456A0E}" type="datetimeFigureOut">
              <a:rPr lang="en-US" smtClean="0"/>
              <a:t>5/7/2026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77875" y="1200150"/>
            <a:ext cx="5759450" cy="32400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61" tIns="48331" rIns="96661" bIns="4833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0" y="4620577"/>
            <a:ext cx="5852160" cy="3780473"/>
          </a:xfrm>
          <a:prstGeom prst="rect">
            <a:avLst/>
          </a:prstGeom>
        </p:spPr>
        <p:txBody>
          <a:bodyPr vert="horz" lIns="96661" tIns="48331" rIns="96661" bIns="48331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7" y="9119474"/>
            <a:ext cx="3169920" cy="481726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D3061D66-5497-4478-817F-3CA1735FFB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6948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B091B0-4B39-A66E-424F-7BD687D40B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07D40FF-2319-D3F1-46AC-33A79E5D514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50896B3-7262-BD9A-A816-711164A01E9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en-US" sz="1300" dirty="0"/>
              <a:t>Awareness: Do families know Scouting exists and why it matters?</a:t>
            </a:r>
            <a:endParaRPr lang="en-US" b="0" dirty="0">
              <a:effectLst/>
            </a:endParaRPr>
          </a:p>
          <a:p>
            <a:pPr rtl="0"/>
            <a:r>
              <a:rPr lang="en-US" sz="1300" dirty="0"/>
              <a:t>Visibility &amp; Service</a:t>
            </a:r>
            <a:endParaRPr lang="en-US" b="0" dirty="0">
              <a:effectLst/>
            </a:endParaRPr>
          </a:p>
          <a:p>
            <a:pPr rtl="0"/>
            <a:r>
              <a:rPr lang="en-US" sz="1300" dirty="0"/>
              <a:t>Schools</a:t>
            </a:r>
            <a:endParaRPr lang="en-US" b="0" dirty="0">
              <a:effectLst/>
            </a:endParaRPr>
          </a:p>
          <a:p>
            <a:pPr rtl="0"/>
            <a:r>
              <a:rPr lang="en-US" sz="1300" dirty="0"/>
              <a:t>Community</a:t>
            </a:r>
            <a:endParaRPr lang="en-US" b="0" dirty="0">
              <a:effectLst/>
            </a:endParaRPr>
          </a:p>
          <a:p>
            <a:pPr rtl="0"/>
            <a:r>
              <a:rPr lang="en-US" sz="1300" dirty="0"/>
              <a:t>Marketing and PR efforts</a:t>
            </a:r>
            <a:endParaRPr lang="en-US" b="0" dirty="0">
              <a:effectLst/>
            </a:endParaRPr>
          </a:p>
          <a:p>
            <a:br>
              <a:rPr lang="en-US" b="0" dirty="0">
                <a:effectLst/>
              </a:rPr>
            </a:br>
            <a:endParaRPr lang="en-US" b="0" dirty="0">
              <a:effectLst/>
            </a:endParaRPr>
          </a:p>
          <a:p>
            <a:pPr rtl="0"/>
            <a:r>
              <a:rPr lang="en-US" sz="1300" dirty="0"/>
              <a:t>Access: Can families easily say “yes”?</a:t>
            </a:r>
            <a:endParaRPr lang="en-US" b="0" dirty="0">
              <a:effectLst/>
            </a:endParaRPr>
          </a:p>
          <a:p>
            <a:pPr rtl="0"/>
            <a:r>
              <a:rPr lang="en-US" sz="1300" dirty="0"/>
              <a:t>Units near where families live (promoting all units, not just their own)</a:t>
            </a:r>
            <a:endParaRPr lang="en-US" b="0" dirty="0">
              <a:effectLst/>
            </a:endParaRPr>
          </a:p>
          <a:p>
            <a:pPr rtl="0"/>
            <a:r>
              <a:rPr lang="en-US" sz="1300" dirty="0"/>
              <a:t>Schools and chartered partners</a:t>
            </a:r>
            <a:endParaRPr lang="en-US" b="0" dirty="0">
              <a:effectLst/>
            </a:endParaRPr>
          </a:p>
          <a:p>
            <a:pPr rtl="0"/>
            <a:r>
              <a:rPr lang="en-US" sz="1300" dirty="0"/>
              <a:t>Affordability</a:t>
            </a:r>
            <a:endParaRPr lang="en-US" b="0" dirty="0">
              <a:effectLst/>
            </a:endParaRPr>
          </a:p>
          <a:p>
            <a:pPr rtl="0"/>
            <a:r>
              <a:rPr lang="en-US" sz="1300" dirty="0"/>
              <a:t>“Emerging Markets” and multicultural pathways</a:t>
            </a:r>
            <a:endParaRPr lang="en-US" b="0" dirty="0">
              <a:effectLst/>
            </a:endParaRPr>
          </a:p>
          <a:p>
            <a:br>
              <a:rPr lang="en-US" b="0" dirty="0">
                <a:effectLst/>
              </a:rPr>
            </a:br>
            <a:endParaRPr lang="en-US" b="0" dirty="0">
              <a:effectLst/>
            </a:endParaRPr>
          </a:p>
          <a:p>
            <a:pPr rtl="0"/>
            <a:r>
              <a:rPr lang="en-US" sz="1300" dirty="0"/>
              <a:t>Invitation:  Did someone personally ask them to join?</a:t>
            </a:r>
            <a:endParaRPr lang="en-US" b="0" dirty="0">
              <a:effectLst/>
            </a:endParaRPr>
          </a:p>
          <a:p>
            <a:pPr rtl="0"/>
            <a:r>
              <a:rPr lang="en-US" sz="1300" dirty="0"/>
              <a:t>Peer-to-peer asks</a:t>
            </a:r>
            <a:endParaRPr lang="en-US" b="0" dirty="0">
              <a:effectLst/>
            </a:endParaRPr>
          </a:p>
          <a:p>
            <a:pPr rtl="0"/>
            <a:r>
              <a:rPr lang="en-US" sz="1300" dirty="0"/>
              <a:t>New Member Coordinators</a:t>
            </a:r>
            <a:endParaRPr lang="en-US" b="0" dirty="0">
              <a:effectLst/>
            </a:endParaRPr>
          </a:p>
          <a:p>
            <a:pPr rtl="0"/>
            <a:r>
              <a:rPr lang="en-US" sz="1300" dirty="0"/>
              <a:t>Unit Growth Executives</a:t>
            </a:r>
            <a:endParaRPr lang="en-US" b="0" dirty="0">
              <a:effectLst/>
            </a:endParaRPr>
          </a:p>
          <a:p>
            <a:pPr rtl="0"/>
            <a:r>
              <a:rPr lang="en-US" sz="1300" dirty="0"/>
              <a:t>Parent Champions</a:t>
            </a:r>
            <a:endParaRPr lang="en-US" b="0" dirty="0">
              <a:effectLst/>
            </a:endParaRPr>
          </a:p>
          <a:p>
            <a:pPr rtl="0"/>
            <a:r>
              <a:rPr lang="en-US" sz="1300" dirty="0"/>
              <a:t>Bring-A-Friend moments</a:t>
            </a:r>
            <a:endParaRPr lang="en-US" b="0" dirty="0">
              <a:effectLst/>
            </a:endParaRPr>
          </a:p>
          <a:p>
            <a:br>
              <a:rPr lang="en-US" b="0" dirty="0">
                <a:effectLst/>
              </a:rPr>
            </a:br>
            <a:endParaRPr lang="en-US" b="0" dirty="0">
              <a:effectLst/>
            </a:endParaRPr>
          </a:p>
          <a:p>
            <a:pPr rtl="0"/>
            <a:r>
              <a:rPr lang="en-US" sz="1300" dirty="0"/>
              <a:t>Conversion:  Did interest turn into a registered Scout?</a:t>
            </a:r>
            <a:endParaRPr lang="en-US" b="0" dirty="0">
              <a:effectLst/>
            </a:endParaRPr>
          </a:p>
          <a:p>
            <a:pPr rtl="0"/>
            <a:r>
              <a:rPr lang="en-US" sz="1300" dirty="0"/>
              <a:t>Joining Events</a:t>
            </a:r>
            <a:endParaRPr lang="en-US" b="0" dirty="0">
              <a:effectLst/>
            </a:endParaRPr>
          </a:p>
          <a:p>
            <a:pPr rtl="0"/>
            <a:r>
              <a:rPr lang="en-US" sz="1300" dirty="0"/>
              <a:t>BeAScout follow-up speed</a:t>
            </a:r>
            <a:endParaRPr lang="en-US" b="0" dirty="0">
              <a:effectLst/>
            </a:endParaRPr>
          </a:p>
          <a:p>
            <a:pPr rtl="0"/>
            <a:r>
              <a:rPr lang="en-US" sz="1300" dirty="0"/>
              <a:t>Simple registration</a:t>
            </a:r>
            <a:endParaRPr lang="en-US" b="0" dirty="0">
              <a:effectLst/>
            </a:endParaRPr>
          </a:p>
          <a:p>
            <a:pPr rtl="0"/>
            <a:r>
              <a:rPr lang="en-US" sz="1300" dirty="0"/>
              <a:t>Clear value proposition</a:t>
            </a:r>
            <a:endParaRPr lang="en-US" b="0" dirty="0">
              <a:effectLst/>
            </a:endParaRPr>
          </a:p>
          <a:p>
            <a:br>
              <a:rPr lang="en-US" b="0" dirty="0">
                <a:effectLst/>
              </a:rPr>
            </a:br>
            <a:endParaRPr lang="en-US" b="0" dirty="0">
              <a:effectLst/>
            </a:endParaRPr>
          </a:p>
          <a:p>
            <a:pPr rtl="0"/>
            <a:r>
              <a:rPr lang="en-US" sz="1300" dirty="0"/>
              <a:t>Friction:  The Enemy of Recruit/Retain</a:t>
            </a:r>
            <a:endParaRPr lang="en-US" b="0" dirty="0">
              <a:effectLst/>
            </a:endParaRPr>
          </a:p>
          <a:p>
            <a:pPr rtl="0"/>
            <a:r>
              <a:rPr lang="en-US" sz="1300" dirty="0"/>
              <a:t>Anything that makes Scouting harder than it needs to be</a:t>
            </a:r>
            <a:endParaRPr lang="en-US" b="0" dirty="0">
              <a:effectLst/>
            </a:endParaRPr>
          </a:p>
          <a:p>
            <a:pPr rtl="0"/>
            <a:r>
              <a:rPr lang="en-US" sz="1300" dirty="0"/>
              <a:t>Cost confusion</a:t>
            </a:r>
            <a:endParaRPr lang="en-US" b="0" dirty="0">
              <a:effectLst/>
            </a:endParaRPr>
          </a:p>
          <a:p>
            <a:pPr rtl="0"/>
            <a:r>
              <a:rPr lang="en-US" sz="1300" dirty="0"/>
              <a:t>Poor communication</a:t>
            </a:r>
            <a:endParaRPr lang="en-US" b="0" dirty="0">
              <a:effectLst/>
            </a:endParaRPr>
          </a:p>
          <a:p>
            <a:pPr rtl="0"/>
            <a:r>
              <a:rPr lang="en-US" sz="1300" dirty="0"/>
              <a:t>Scheduling issues</a:t>
            </a:r>
            <a:endParaRPr lang="en-US" b="0" dirty="0">
              <a:effectLst/>
            </a:endParaRPr>
          </a:p>
          <a:p>
            <a:br>
              <a:rPr lang="en-US" dirty="0"/>
            </a:b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59FE201-7D42-7D35-DA8A-C673576FDEB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061D66-5497-4478-817F-3CA1735FFB68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212590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98F934-E033-8273-C907-78D855C8CE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41E93E7-B490-37BA-782C-E6321F3889C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337DD97-AFB0-B317-3968-047F0D2F56E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en-US" sz="1300" dirty="0"/>
              <a:t>Awareness: Do families know Scouting exists and why it matters?</a:t>
            </a:r>
            <a:endParaRPr lang="en-US" b="0" dirty="0">
              <a:effectLst/>
            </a:endParaRPr>
          </a:p>
          <a:p>
            <a:pPr rtl="0"/>
            <a:r>
              <a:rPr lang="en-US" sz="1300" dirty="0"/>
              <a:t>Visibility &amp; Service</a:t>
            </a:r>
            <a:endParaRPr lang="en-US" b="0" dirty="0">
              <a:effectLst/>
            </a:endParaRPr>
          </a:p>
          <a:p>
            <a:pPr rtl="0"/>
            <a:r>
              <a:rPr lang="en-US" sz="1300" dirty="0"/>
              <a:t>Schools</a:t>
            </a:r>
            <a:endParaRPr lang="en-US" b="0" dirty="0">
              <a:effectLst/>
            </a:endParaRPr>
          </a:p>
          <a:p>
            <a:pPr rtl="0"/>
            <a:r>
              <a:rPr lang="en-US" sz="1300" dirty="0"/>
              <a:t>Community</a:t>
            </a:r>
            <a:endParaRPr lang="en-US" b="0" dirty="0">
              <a:effectLst/>
            </a:endParaRPr>
          </a:p>
          <a:p>
            <a:pPr rtl="0"/>
            <a:r>
              <a:rPr lang="en-US" sz="1300" dirty="0"/>
              <a:t>Marketing and PR efforts</a:t>
            </a:r>
            <a:endParaRPr lang="en-US" b="0" dirty="0">
              <a:effectLst/>
            </a:endParaRPr>
          </a:p>
          <a:p>
            <a:br>
              <a:rPr lang="en-US" b="0" dirty="0">
                <a:effectLst/>
              </a:rPr>
            </a:br>
            <a:endParaRPr lang="en-US" b="0" dirty="0">
              <a:effectLst/>
            </a:endParaRPr>
          </a:p>
          <a:p>
            <a:pPr rtl="0"/>
            <a:r>
              <a:rPr lang="en-US" sz="1300" dirty="0"/>
              <a:t>Access: Can families easily say “yes”?</a:t>
            </a:r>
            <a:endParaRPr lang="en-US" b="0" dirty="0">
              <a:effectLst/>
            </a:endParaRPr>
          </a:p>
          <a:p>
            <a:pPr rtl="0"/>
            <a:r>
              <a:rPr lang="en-US" sz="1300" dirty="0"/>
              <a:t>Units near where families live (promoting all units, not just their own)</a:t>
            </a:r>
            <a:endParaRPr lang="en-US" b="0" dirty="0">
              <a:effectLst/>
            </a:endParaRPr>
          </a:p>
          <a:p>
            <a:pPr rtl="0"/>
            <a:r>
              <a:rPr lang="en-US" sz="1300" dirty="0"/>
              <a:t>Schools and chartered partners</a:t>
            </a:r>
            <a:endParaRPr lang="en-US" b="0" dirty="0">
              <a:effectLst/>
            </a:endParaRPr>
          </a:p>
          <a:p>
            <a:pPr rtl="0"/>
            <a:r>
              <a:rPr lang="en-US" sz="1300" dirty="0"/>
              <a:t>Affordability</a:t>
            </a:r>
            <a:endParaRPr lang="en-US" b="0" dirty="0">
              <a:effectLst/>
            </a:endParaRPr>
          </a:p>
          <a:p>
            <a:pPr rtl="0"/>
            <a:r>
              <a:rPr lang="en-US" sz="1300" dirty="0"/>
              <a:t>“Emerging Markets” and multicultural pathways</a:t>
            </a:r>
            <a:endParaRPr lang="en-US" b="0" dirty="0">
              <a:effectLst/>
            </a:endParaRPr>
          </a:p>
          <a:p>
            <a:br>
              <a:rPr lang="en-US" b="0" dirty="0">
                <a:effectLst/>
              </a:rPr>
            </a:br>
            <a:endParaRPr lang="en-US" b="0" dirty="0">
              <a:effectLst/>
            </a:endParaRPr>
          </a:p>
          <a:p>
            <a:pPr rtl="0"/>
            <a:r>
              <a:rPr lang="en-US" sz="1300" dirty="0"/>
              <a:t>Invitation:  Did someone personally ask them to join?</a:t>
            </a:r>
            <a:endParaRPr lang="en-US" b="0" dirty="0">
              <a:effectLst/>
            </a:endParaRPr>
          </a:p>
          <a:p>
            <a:pPr rtl="0"/>
            <a:r>
              <a:rPr lang="en-US" sz="1300" dirty="0"/>
              <a:t>Peer-to-peer asks</a:t>
            </a:r>
            <a:endParaRPr lang="en-US" b="0" dirty="0">
              <a:effectLst/>
            </a:endParaRPr>
          </a:p>
          <a:p>
            <a:pPr rtl="0"/>
            <a:r>
              <a:rPr lang="en-US" sz="1300" dirty="0"/>
              <a:t>New Member Coordinators</a:t>
            </a:r>
            <a:endParaRPr lang="en-US" b="0" dirty="0">
              <a:effectLst/>
            </a:endParaRPr>
          </a:p>
          <a:p>
            <a:pPr rtl="0"/>
            <a:r>
              <a:rPr lang="en-US" sz="1300" dirty="0"/>
              <a:t>Unit Growth Executives</a:t>
            </a:r>
            <a:endParaRPr lang="en-US" b="0" dirty="0">
              <a:effectLst/>
            </a:endParaRPr>
          </a:p>
          <a:p>
            <a:pPr rtl="0"/>
            <a:r>
              <a:rPr lang="en-US" sz="1300" dirty="0"/>
              <a:t>Parent Champions</a:t>
            </a:r>
            <a:endParaRPr lang="en-US" b="0" dirty="0">
              <a:effectLst/>
            </a:endParaRPr>
          </a:p>
          <a:p>
            <a:pPr rtl="0"/>
            <a:r>
              <a:rPr lang="en-US" sz="1300" dirty="0"/>
              <a:t>Bring-A-Friend moments</a:t>
            </a:r>
            <a:endParaRPr lang="en-US" b="0" dirty="0">
              <a:effectLst/>
            </a:endParaRPr>
          </a:p>
          <a:p>
            <a:br>
              <a:rPr lang="en-US" b="0" dirty="0">
                <a:effectLst/>
              </a:rPr>
            </a:br>
            <a:endParaRPr lang="en-US" b="0" dirty="0">
              <a:effectLst/>
            </a:endParaRPr>
          </a:p>
          <a:p>
            <a:pPr rtl="0"/>
            <a:r>
              <a:rPr lang="en-US" sz="1300" dirty="0"/>
              <a:t>Conversion:  Did interest turn into a registered Scout?</a:t>
            </a:r>
            <a:endParaRPr lang="en-US" b="0" dirty="0">
              <a:effectLst/>
            </a:endParaRPr>
          </a:p>
          <a:p>
            <a:pPr rtl="0"/>
            <a:r>
              <a:rPr lang="en-US" sz="1300" dirty="0"/>
              <a:t>Joining Events</a:t>
            </a:r>
            <a:endParaRPr lang="en-US" b="0" dirty="0">
              <a:effectLst/>
            </a:endParaRPr>
          </a:p>
          <a:p>
            <a:pPr rtl="0"/>
            <a:r>
              <a:rPr lang="en-US" sz="1300" dirty="0"/>
              <a:t>BeAScout follow-up speed</a:t>
            </a:r>
            <a:endParaRPr lang="en-US" b="0" dirty="0">
              <a:effectLst/>
            </a:endParaRPr>
          </a:p>
          <a:p>
            <a:pPr rtl="0"/>
            <a:r>
              <a:rPr lang="en-US" sz="1300" dirty="0"/>
              <a:t>Simple registration</a:t>
            </a:r>
            <a:endParaRPr lang="en-US" b="0" dirty="0">
              <a:effectLst/>
            </a:endParaRPr>
          </a:p>
          <a:p>
            <a:pPr rtl="0"/>
            <a:r>
              <a:rPr lang="en-US" sz="1300" dirty="0"/>
              <a:t>Clear value proposition</a:t>
            </a:r>
            <a:endParaRPr lang="en-US" b="0" dirty="0">
              <a:effectLst/>
            </a:endParaRPr>
          </a:p>
          <a:p>
            <a:br>
              <a:rPr lang="en-US" b="0" dirty="0">
                <a:effectLst/>
              </a:rPr>
            </a:br>
            <a:endParaRPr lang="en-US" b="0" dirty="0">
              <a:effectLst/>
            </a:endParaRPr>
          </a:p>
          <a:p>
            <a:pPr rtl="0"/>
            <a:r>
              <a:rPr lang="en-US" sz="1300" dirty="0"/>
              <a:t>Friction:  The Enemy of Recruit/Retain</a:t>
            </a:r>
            <a:endParaRPr lang="en-US" b="0" dirty="0">
              <a:effectLst/>
            </a:endParaRPr>
          </a:p>
          <a:p>
            <a:pPr rtl="0"/>
            <a:r>
              <a:rPr lang="en-US" sz="1300" dirty="0"/>
              <a:t>Anything that makes Scouting harder than it needs to be</a:t>
            </a:r>
            <a:endParaRPr lang="en-US" b="0" dirty="0">
              <a:effectLst/>
            </a:endParaRPr>
          </a:p>
          <a:p>
            <a:pPr rtl="0"/>
            <a:r>
              <a:rPr lang="en-US" sz="1300" dirty="0"/>
              <a:t>Cost confusion</a:t>
            </a:r>
            <a:endParaRPr lang="en-US" b="0" dirty="0">
              <a:effectLst/>
            </a:endParaRPr>
          </a:p>
          <a:p>
            <a:pPr rtl="0"/>
            <a:r>
              <a:rPr lang="en-US" sz="1300" dirty="0"/>
              <a:t>Poor communication</a:t>
            </a:r>
            <a:endParaRPr lang="en-US" b="0" dirty="0">
              <a:effectLst/>
            </a:endParaRPr>
          </a:p>
          <a:p>
            <a:pPr rtl="0"/>
            <a:r>
              <a:rPr lang="en-US" sz="1300" dirty="0"/>
              <a:t>Scheduling issues</a:t>
            </a:r>
            <a:endParaRPr lang="en-US" b="0" dirty="0">
              <a:effectLst/>
            </a:endParaRPr>
          </a:p>
          <a:p>
            <a:br>
              <a:rPr lang="en-US" dirty="0"/>
            </a:b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04BEFA7-F9A1-16D9-0D89-E74AF808E5D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061D66-5497-4478-817F-3CA1735FFB68}" type="slidenum">
              <a:rPr lang="en-US" smtClean="0"/>
              <a:t>54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35645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061D66-5497-4478-817F-3CA1735FFB68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49635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791FF2-B4C4-B5CE-D388-2D5D31CDC2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7B84729-B18B-576B-00FD-4056D69FF73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A5E2E76-065C-02D2-D8B8-AC454F3E8E9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6C6FBBB-E8FD-A45E-BAA2-F7F4EB6C291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061D66-5497-4478-817F-3CA1735FFB68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620933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D28BAC-6F96-AB81-D652-5ED8ABF876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7AE7BAD-60CC-5483-1A3F-54703ED290E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64628BE-C08C-D582-1270-B338FD9A2DC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CAB4959-5A4D-9AB2-2B58-044B50099B2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061D66-5497-4478-817F-3CA1735FFB68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149865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4E0669-9362-0486-9405-F38F34E0DC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C7210E9-B58F-16AA-1FFE-8BF7A08C0E6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A0EED87-6FBC-0359-E923-5ED1B5C06EB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68E5300-9292-3DE2-8F40-33F78756D6D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061D66-5497-4478-817F-3CA1735FFB68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549544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061D66-5497-4478-817F-3CA1735FFB68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115498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061D66-5497-4478-817F-3CA1735FFB68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853980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AE333A-EED6-F863-5E42-0ADC3F05C7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955C570-7E2F-A13F-24AB-1C35BA53CB6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6C14EB4-E990-4E98-A308-EAFB37B5AF1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D04E0FC-F276-8059-E19E-D6D60A785E4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061D66-5497-4478-817F-3CA1735FFB68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488038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061D66-5497-4478-817F-3CA1735FFB68}" type="slidenum">
              <a:rPr lang="en-US" smtClean="0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04944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Master" Target="../slideMasters/slideMaster2.xml"/><Relationship Id="rId1" Type="http://schemas.openxmlformats.org/officeDocument/2006/relationships/video" Target="https://www.youtube.com/embed/yREQNjPMDYA?feature=oembed" TargetMode="External"/><Relationship Id="rId4" Type="http://schemas.openxmlformats.org/officeDocument/2006/relationships/image" Target="../media/image4.jpeg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F82014-1282-9A1D-B4C5-0BFE4E8FA2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BCDE70-B88F-361B-6101-EBC5EA81BD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2D7473-4C6B-BFF4-24B1-E45B0655A9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24ED0B-163C-4F3C-81C6-B70D1AE75EEE}" type="datetimeFigureOut">
              <a:rPr lang="en-US" smtClean="0"/>
              <a:t>5/7/2026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6720AB-DBDD-21BB-6B26-FC60F7AE11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BEBA99-D463-CC91-FBD5-D46886B291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4D82A1-1CA5-490C-855E-867929BA2C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62240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2AF9DB-BC94-7903-BA9E-0B1D6F139D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FF98476-EC73-15E0-CE97-A8F776EC5E2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D6F02D9-97D4-160F-24BC-9C65F33524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24ED0B-163C-4F3C-81C6-B70D1AE75EEE}" type="datetimeFigureOut">
              <a:rPr lang="en-US" smtClean="0"/>
              <a:t>5/7/2026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ABEF9BA-5B6E-DDC3-66B8-B095E953C0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4C2A52-B679-83FF-81B9-12EFE014F1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4D82A1-1CA5-490C-855E-867929BA2C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90141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92B1B9D-5E61-9A18-CE2D-DF2CFD04B07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F9D9D42-1772-35E9-CAC0-DFB8767E713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266FEE4-EB0C-6C44-CF4C-FCB2CF8F91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24ED0B-163C-4F3C-81C6-B70D1AE75EEE}" type="datetimeFigureOut">
              <a:rPr lang="en-US" smtClean="0"/>
              <a:t>5/7/2026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F7754F-8AD1-89D3-22FB-FD338987AF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6F41D5-0E7C-25B4-DBBF-BBDF226F6A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4D82A1-1CA5-490C-855E-867929BA2C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66881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6BB2FC-7210-49F5-993A-00B15C358B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0DDDBB-D62A-4015-A79E-4B409CE18F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0" name="Picture 9" descr="A pixelated eagle and fleur-de-lis&#10;&#10;Description automatically generated">
            <a:extLst>
              <a:ext uri="{FF2B5EF4-FFF2-40B4-BE49-F238E27FC236}">
                <a16:creationId xmlns:a16="http://schemas.microsoft.com/office/drawing/2014/main" id="{B26008A2-CCAD-71E9-A58C-0CCCEECC530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0378" y="6243156"/>
            <a:ext cx="2921149" cy="451635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C2DDBC13-6109-EFC9-39E0-D8EF14C51331}"/>
              </a:ext>
            </a:extLst>
          </p:cNvPr>
          <p:cNvSpPr/>
          <p:nvPr userDrawn="1"/>
        </p:nvSpPr>
        <p:spPr>
          <a:xfrm>
            <a:off x="0" y="6343711"/>
            <a:ext cx="9073661" cy="315912"/>
          </a:xfrm>
          <a:prstGeom prst="rect">
            <a:avLst/>
          </a:prstGeom>
          <a:solidFill>
            <a:srgbClr val="07569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149885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bg>
      <p:bgPr>
        <a:solidFill>
          <a:srgbClr val="07569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6BB2FC-7210-49F5-993A-00B15C358B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0DDDBB-D62A-4015-A79E-4B409CE18F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7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D2583698-E122-C46D-2230-36E45E58ACC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5746" y="6034906"/>
            <a:ext cx="3599001" cy="553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11463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bg>
      <p:bgPr>
        <a:solidFill>
          <a:srgbClr val="07569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black and white logo&#10;&#10;Description automatically generated">
            <a:extLst>
              <a:ext uri="{FF2B5EF4-FFF2-40B4-BE49-F238E27FC236}">
                <a16:creationId xmlns:a16="http://schemas.microsoft.com/office/drawing/2014/main" id="{D2583698-E122-C46D-2230-36E45E58ACC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422" y="2303584"/>
            <a:ext cx="10875156" cy="1673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054385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bg>
      <p:bgPr>
        <a:solidFill>
          <a:srgbClr val="07569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lack and white logo with white text&#10;&#10;Description automatically generated">
            <a:extLst>
              <a:ext uri="{FF2B5EF4-FFF2-40B4-BE49-F238E27FC236}">
                <a16:creationId xmlns:a16="http://schemas.microsoft.com/office/drawing/2014/main" id="{4111B350-352A-23F8-F74D-644E0455BDA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8037" y="771138"/>
            <a:ext cx="6915926" cy="53157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11670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AA837EC5-B555-47D5-AB4A-BAB18FFA037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7" name="Picture 6" descr="A pixelated eagle and fleur-de-lis&#10;&#10;Description automatically generated">
            <a:extLst>
              <a:ext uri="{FF2B5EF4-FFF2-40B4-BE49-F238E27FC236}">
                <a16:creationId xmlns:a16="http://schemas.microsoft.com/office/drawing/2014/main" id="{D6C67B68-CEBA-FAA3-EA8B-7301B9499FE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1484" y="1600200"/>
            <a:ext cx="8299721" cy="1283211"/>
          </a:xfrm>
          <a:prstGeom prst="rect">
            <a:avLst/>
          </a:prstGeom>
        </p:spPr>
      </p:pic>
      <p:pic>
        <p:nvPicPr>
          <p:cNvPr id="8" name="Online Media 3" title="Scouting America Anthem">
            <a:hlinkClick r:id="" action="ppaction://media"/>
            <a:extLst>
              <a:ext uri="{FF2B5EF4-FFF2-40B4-BE49-F238E27FC236}">
                <a16:creationId xmlns:a16="http://schemas.microsoft.com/office/drawing/2014/main" id="{1CBDA12D-17CE-90AB-8974-9CA6181BD4E2}"/>
              </a:ext>
            </a:extLst>
          </p:cNvPr>
          <p:cNvPicPr>
            <a:picLocks noRot="1" noChangeAspect="1"/>
          </p:cNvPicPr>
          <p:nvPr userDrawn="1"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836177" y="457200"/>
            <a:ext cx="10519646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3055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</p:childTnLst>
        </p:cTn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ue and white eagle with a shield and stars&#10;&#10;Description automatically generated">
            <a:extLst>
              <a:ext uri="{FF2B5EF4-FFF2-40B4-BE49-F238E27FC236}">
                <a16:creationId xmlns:a16="http://schemas.microsoft.com/office/drawing/2014/main" id="{FA0E348E-CE95-E93D-AB93-FD1DB66ABB5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8578" y="99053"/>
            <a:ext cx="5894844" cy="6659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989906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lue text on a black background&#10;&#10;Description automatically generated">
            <a:extLst>
              <a:ext uri="{FF2B5EF4-FFF2-40B4-BE49-F238E27FC236}">
                <a16:creationId xmlns:a16="http://schemas.microsoft.com/office/drawing/2014/main" id="{71F71FC7-FC0B-81F3-3755-39F02526D96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1722" y="728523"/>
            <a:ext cx="6548555" cy="5043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119153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6544B97-D90B-4251-B303-F42BABF433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3798277"/>
            <a:ext cx="10515600" cy="2291373"/>
          </a:xfrm>
        </p:spPr>
        <p:txBody>
          <a:bodyPr>
            <a:normAutofit/>
          </a:bodyPr>
          <a:lstStyle>
            <a:lvl1pPr marL="0" indent="0" algn="ctr">
              <a:buNone/>
              <a:defRPr sz="3200">
                <a:solidFill>
                  <a:schemeClr val="tx1">
                    <a:tint val="75000"/>
                  </a:schemeClr>
                </a:solidFill>
                <a:latin typeface="Arial Black" panose="020B0A040201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88C4E32-D95D-40CE-A7DE-EC9E74C9D0A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F8B219C-0363-4EAC-B355-C16BC5F10A50}" type="datetimeFigureOut">
              <a:rPr lang="en-US" smtClean="0"/>
              <a:t>5/7/2026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5B6717-C5A9-4E32-B8EC-5887317D2F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D22FD96-2ED5-4776-B90F-FC4761E221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575102F-CC77-4CA7-8712-F041898EE779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A pixelated eagle and fleur-de-lis&#10;&#10;Description automatically generated">
            <a:extLst>
              <a:ext uri="{FF2B5EF4-FFF2-40B4-BE49-F238E27FC236}">
                <a16:creationId xmlns:a16="http://schemas.microsoft.com/office/drawing/2014/main" id="{C82D88EB-31C6-B7FF-FC1D-120633A2D81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604353"/>
            <a:ext cx="10509250" cy="1624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23272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5C9D73-65FA-3D7A-4500-F6E321353A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C939A0-8731-10DB-B24F-8263018E74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DB092D4-365C-3BF2-DFFD-CDE24C9738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24ED0B-163C-4F3C-81C6-B70D1AE75EEE}" type="datetimeFigureOut">
              <a:rPr lang="en-US" smtClean="0"/>
              <a:t>5/7/2026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3B75B5-3A08-8862-CEB5-29CA99C6E6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48F1DA-6074-6339-FE1E-20645AD5FA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4D82A1-1CA5-490C-855E-867929BA2C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588493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6544B97-D90B-4251-B303-F42BABF433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88C4E32-D95D-40CE-A7DE-EC9E74C9D0A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F8B219C-0363-4EAC-B355-C16BC5F10A50}" type="datetimeFigureOut">
              <a:rPr lang="en-US" smtClean="0"/>
              <a:t>5/7/2026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5B6717-C5A9-4E32-B8EC-5887317D2F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D22FD96-2ED5-4776-B90F-FC4761E221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575102F-CC77-4CA7-8712-F041898EE779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A pixelated eagle and fleur-de-lis&#10;&#10;Description automatically generated">
            <a:extLst>
              <a:ext uri="{FF2B5EF4-FFF2-40B4-BE49-F238E27FC236}">
                <a16:creationId xmlns:a16="http://schemas.microsoft.com/office/drawing/2014/main" id="{C82D88EB-31C6-B7FF-FC1D-120633A2D81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604353"/>
            <a:ext cx="10509250" cy="1624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545047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8EF757-681C-4A02-9880-D3EFEC32F1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B92B0C-E864-4B4B-964A-9E53C4E7093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C6875C4-2DA6-4DB0-886A-65230F286CF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0" name="Picture 9" descr="A pixelated eagle and fleur-de-lis&#10;&#10;Description automatically generated">
            <a:extLst>
              <a:ext uri="{FF2B5EF4-FFF2-40B4-BE49-F238E27FC236}">
                <a16:creationId xmlns:a16="http://schemas.microsoft.com/office/drawing/2014/main" id="{243208EF-80D1-9D6D-4411-CD2EE50FAB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0378" y="6243156"/>
            <a:ext cx="2921149" cy="451635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CFA1B245-E00A-3917-E017-4EA5C66C542C}"/>
              </a:ext>
            </a:extLst>
          </p:cNvPr>
          <p:cNvSpPr/>
          <p:nvPr userDrawn="1"/>
        </p:nvSpPr>
        <p:spPr>
          <a:xfrm>
            <a:off x="0" y="6343711"/>
            <a:ext cx="9073661" cy="315912"/>
          </a:xfrm>
          <a:prstGeom prst="rect">
            <a:avLst/>
          </a:prstGeom>
          <a:solidFill>
            <a:srgbClr val="07569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699381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83AD7C-ECC6-49CB-B259-D3F6D5FCA6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7E5DAF5-D4B9-40C2-8952-A817CEA0E76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DD5CD0C-B93E-4D69-9F0B-B03424A60E8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11D90EF-04B1-4207-82AE-7D6FF6DE437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306857F-C227-4BF7-9CAA-DF52159C1DD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10" name="Picture 9" descr="A pixelated eagle and fleur-de-lis&#10;&#10;Description automatically generated">
            <a:extLst>
              <a:ext uri="{FF2B5EF4-FFF2-40B4-BE49-F238E27FC236}">
                <a16:creationId xmlns:a16="http://schemas.microsoft.com/office/drawing/2014/main" id="{D916E408-743D-4137-361F-428EB2B7145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0378" y="6243156"/>
            <a:ext cx="2921149" cy="451635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8AF52595-2092-FCC4-2918-2636FE29C921}"/>
              </a:ext>
            </a:extLst>
          </p:cNvPr>
          <p:cNvSpPr/>
          <p:nvPr userDrawn="1"/>
        </p:nvSpPr>
        <p:spPr>
          <a:xfrm>
            <a:off x="0" y="6343711"/>
            <a:ext cx="9073661" cy="315912"/>
          </a:xfrm>
          <a:prstGeom prst="rect">
            <a:avLst/>
          </a:prstGeom>
          <a:solidFill>
            <a:srgbClr val="07569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210041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6499FE-3370-48F5-9321-3BDCA32F3D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pic>
        <p:nvPicPr>
          <p:cNvPr id="6" name="Picture 5" descr="A pixelated eagle and fleur-de-lis&#10;&#10;Description automatically generated">
            <a:extLst>
              <a:ext uri="{FF2B5EF4-FFF2-40B4-BE49-F238E27FC236}">
                <a16:creationId xmlns:a16="http://schemas.microsoft.com/office/drawing/2014/main" id="{B491A432-C8BD-9833-A8B4-DBD00718334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0378" y="6243156"/>
            <a:ext cx="2921149" cy="451635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2F4B0F77-6FAF-1282-B422-7DCFBDEBEFE2}"/>
              </a:ext>
            </a:extLst>
          </p:cNvPr>
          <p:cNvSpPr/>
          <p:nvPr userDrawn="1"/>
        </p:nvSpPr>
        <p:spPr>
          <a:xfrm>
            <a:off x="0" y="6343711"/>
            <a:ext cx="9073661" cy="315912"/>
          </a:xfrm>
          <a:prstGeom prst="rect">
            <a:avLst/>
          </a:prstGeom>
          <a:solidFill>
            <a:srgbClr val="07569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992923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xelated eagle and fleur-de-lis&#10;&#10;Description automatically generated">
            <a:extLst>
              <a:ext uri="{FF2B5EF4-FFF2-40B4-BE49-F238E27FC236}">
                <a16:creationId xmlns:a16="http://schemas.microsoft.com/office/drawing/2014/main" id="{0C94862F-08CF-46FC-C24E-7A34BB609F9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0378" y="6243156"/>
            <a:ext cx="2921149" cy="451635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BAF6F8E2-423C-235F-A91E-46368224DC61}"/>
              </a:ext>
            </a:extLst>
          </p:cNvPr>
          <p:cNvSpPr/>
          <p:nvPr userDrawn="1"/>
        </p:nvSpPr>
        <p:spPr>
          <a:xfrm>
            <a:off x="0" y="6343711"/>
            <a:ext cx="9073661" cy="315912"/>
          </a:xfrm>
          <a:prstGeom prst="rect">
            <a:avLst/>
          </a:prstGeom>
          <a:solidFill>
            <a:srgbClr val="07569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615371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6592516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A29CC8-CB60-4446-B9C0-ADCD838412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E9C459-CA2E-471A-90B8-9CD7B5B744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C993446-49D2-4C5C-AB3C-7983D6B46E7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8" name="Picture 7" descr="A pixelated eagle and fleur-de-lis&#10;&#10;Description automatically generated">
            <a:extLst>
              <a:ext uri="{FF2B5EF4-FFF2-40B4-BE49-F238E27FC236}">
                <a16:creationId xmlns:a16="http://schemas.microsoft.com/office/drawing/2014/main" id="{FFFBB187-25D7-47C5-F607-124BAF582B5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0378" y="6243156"/>
            <a:ext cx="2921149" cy="451635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D1C14125-5670-0FF1-5A04-AD8CD4EE708C}"/>
              </a:ext>
            </a:extLst>
          </p:cNvPr>
          <p:cNvSpPr/>
          <p:nvPr userDrawn="1"/>
        </p:nvSpPr>
        <p:spPr>
          <a:xfrm>
            <a:off x="0" y="6343711"/>
            <a:ext cx="9073661" cy="315912"/>
          </a:xfrm>
          <a:prstGeom prst="rect">
            <a:avLst/>
          </a:prstGeom>
          <a:solidFill>
            <a:srgbClr val="07569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35519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EB1AF4-9EFB-4707-9220-D0D63A4D98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1970091-600C-4D13-BC30-F0937733040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3D1BD4D-2262-4913-BC7B-CDD0773F335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8" name="Picture 7" descr="A pixelated eagle and fleur-de-lis&#10;&#10;Description automatically generated">
            <a:extLst>
              <a:ext uri="{FF2B5EF4-FFF2-40B4-BE49-F238E27FC236}">
                <a16:creationId xmlns:a16="http://schemas.microsoft.com/office/drawing/2014/main" id="{95A09301-6D40-261D-449B-6AF89293CA4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0378" y="6243156"/>
            <a:ext cx="2921149" cy="451635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C8774B37-F34B-E20E-FDA4-684FC1755BE8}"/>
              </a:ext>
            </a:extLst>
          </p:cNvPr>
          <p:cNvSpPr/>
          <p:nvPr userDrawn="1"/>
        </p:nvSpPr>
        <p:spPr>
          <a:xfrm>
            <a:off x="0" y="6343711"/>
            <a:ext cx="9073661" cy="315912"/>
          </a:xfrm>
          <a:prstGeom prst="rect">
            <a:avLst/>
          </a:prstGeom>
          <a:solidFill>
            <a:srgbClr val="07569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225457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514F11-2B33-457A-AE33-E84F496C0E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86930FA-69BC-4619-978D-55BEAF1C65A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7" name="Picture 6" descr="A pixelated eagle and fleur-de-lis&#10;&#10;Description automatically generated">
            <a:extLst>
              <a:ext uri="{FF2B5EF4-FFF2-40B4-BE49-F238E27FC236}">
                <a16:creationId xmlns:a16="http://schemas.microsoft.com/office/drawing/2014/main" id="{B794337A-6CBF-625D-825A-48C4B388BE4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0378" y="6243156"/>
            <a:ext cx="2921149" cy="451635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9EAFF8C0-FF2B-8447-B3EF-197DC3F17CBD}"/>
              </a:ext>
            </a:extLst>
          </p:cNvPr>
          <p:cNvSpPr/>
          <p:nvPr userDrawn="1"/>
        </p:nvSpPr>
        <p:spPr>
          <a:xfrm>
            <a:off x="0" y="6343711"/>
            <a:ext cx="9073661" cy="315912"/>
          </a:xfrm>
          <a:prstGeom prst="rect">
            <a:avLst/>
          </a:prstGeom>
          <a:solidFill>
            <a:srgbClr val="07569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738191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14A9CE8-520D-4A08-8BE0-AD7B43EB375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F077866-7875-4403-83CF-5558D69EF42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7" name="Picture 6" descr="A pixelated eagle and fleur-de-lis&#10;&#10;Description automatically generated">
            <a:extLst>
              <a:ext uri="{FF2B5EF4-FFF2-40B4-BE49-F238E27FC236}">
                <a16:creationId xmlns:a16="http://schemas.microsoft.com/office/drawing/2014/main" id="{A347FE61-ADCA-2027-39E6-BDE85EAD8E4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0378" y="6243156"/>
            <a:ext cx="2921149" cy="451635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F205E194-E059-501B-EE4E-125B7521C4F1}"/>
              </a:ext>
            </a:extLst>
          </p:cNvPr>
          <p:cNvSpPr/>
          <p:nvPr userDrawn="1"/>
        </p:nvSpPr>
        <p:spPr>
          <a:xfrm>
            <a:off x="0" y="6343711"/>
            <a:ext cx="9073661" cy="315912"/>
          </a:xfrm>
          <a:prstGeom prst="rect">
            <a:avLst/>
          </a:prstGeom>
          <a:solidFill>
            <a:srgbClr val="07569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40273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88FBA0-E325-BFFE-E6CA-5540ECD98B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69F7C33-113E-E3F7-2B78-27A786CB46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A5482B-DAED-7F74-6479-1F6BA7D78F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24ED0B-163C-4F3C-81C6-B70D1AE75EEE}" type="datetimeFigureOut">
              <a:rPr lang="en-US" smtClean="0"/>
              <a:t>5/7/2026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CF4BE13-0D01-38D1-2C57-0D8CD6F3C0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04A5A82-12E5-1621-239E-8039CE6AC1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4D82A1-1CA5-490C-855E-867929BA2C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820856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F82014-1282-9A1D-B4C5-0BFE4E8FA2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BCDE70-B88F-361B-6101-EBC5EA81BD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2D7473-4C6B-BFF4-24B1-E45B0655A9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24ED0B-163C-4F3C-81C6-B70D1AE75EEE}" type="datetimeFigureOut">
              <a:rPr lang="en-US" smtClean="0"/>
              <a:t>5/7/2026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6720AB-DBDD-21BB-6B26-FC60F7AE11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BEBA99-D463-CC91-FBD5-D46886B291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4D82A1-1CA5-490C-855E-867929BA2C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62345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D3ED45-AA13-C73E-BDE1-DF2989ECDB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430BE3-AAB3-8B68-32D8-39372B69112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08ADCB1-33E9-9353-6E0F-FEEEB51859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722BE7A-7D54-C6EA-D327-B32D2B5163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24ED0B-163C-4F3C-81C6-B70D1AE75EEE}" type="datetimeFigureOut">
              <a:rPr lang="en-US" smtClean="0"/>
              <a:t>5/7/2026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7A37C66-6313-BFAD-6C6D-FB375CAEB9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4966186-4AD0-1247-0079-F3E5714CC9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4D82A1-1CA5-490C-855E-867929BA2C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48462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9AADCF-6792-5520-FF33-1AFEC3B8D2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2149670-752E-CFD2-CE10-8872EFF9B7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32EBCED-1318-1316-FD26-3540198F8BF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B3A2935-2A41-90B7-B3B9-C615A800944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10DEF69-8E69-8B9B-BFF6-D554499ADDF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5D01EC4-A97A-38B7-8743-58B841DD96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24ED0B-163C-4F3C-81C6-B70D1AE75EEE}" type="datetimeFigureOut">
              <a:rPr lang="en-US" smtClean="0"/>
              <a:t>5/7/2026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EC5EE5F-6218-21DB-78B0-FEC83D1320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7994E3F-F954-13CD-6C6F-4AC8D4561C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4D82A1-1CA5-490C-855E-867929BA2C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90873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A1FD91-EDEF-16B8-2F15-E7FC8AF1EB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B2D0CD8-1521-2A20-A3F2-82A74C2336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24ED0B-163C-4F3C-81C6-B70D1AE75EEE}" type="datetimeFigureOut">
              <a:rPr lang="en-US" smtClean="0"/>
              <a:t>5/7/2026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8ECB74D-ED6B-C7E0-73FA-32593F239E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ACC1598-962F-6FB1-F431-B014ECF3BF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4D82A1-1CA5-490C-855E-867929BA2C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31931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A337FBD-158D-8B65-F0B1-EE5AF1B8E7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24ED0B-163C-4F3C-81C6-B70D1AE75EEE}" type="datetimeFigureOut">
              <a:rPr lang="en-US" smtClean="0"/>
              <a:t>5/7/2026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9727CE2-B41D-9741-6AD2-B7B577A62C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44F8222-B54E-5DDB-04E9-21295DAE51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4D82A1-1CA5-490C-855E-867929BA2C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94090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41C2C6-BAA0-E4E7-445C-F48DA1A69B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B73F5C-D619-F010-C416-63ECD9EFDF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20C945E-F640-C1FC-FAFF-F4EC5A08DFA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7F35477-3F0D-6F18-6066-1B6C9BD7E1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24ED0B-163C-4F3C-81C6-B70D1AE75EEE}" type="datetimeFigureOut">
              <a:rPr lang="en-US" smtClean="0"/>
              <a:t>5/7/2026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898E17C-6C16-9FDA-55B0-13646848BF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542B50D-BFCE-2639-1882-FADC2FDE61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4D82A1-1CA5-490C-855E-867929BA2C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38691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1305DB-C6F7-E18B-0E9F-ACBD62090A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A4D1093-EB1B-805A-2851-92582A07AAB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E6A077A-7585-38C6-6128-331BF859823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A3B537E-2F0F-0D12-CE31-F52930341C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24ED0B-163C-4F3C-81C6-B70D1AE75EEE}" type="datetimeFigureOut">
              <a:rPr lang="en-US" smtClean="0"/>
              <a:t>5/7/2026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91B26A7-DBAB-EEF3-2C7A-7CD47AF37E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FA7F66C-9759-8DA0-37E4-8A305BBDF2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4D82A1-1CA5-490C-855E-867929BA2C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24561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slideLayout" Target="../slideLayouts/slideLayout2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0" Type="http://schemas.openxmlformats.org/officeDocument/2006/relationships/theme" Target="../theme/theme2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19" Type="http://schemas.openxmlformats.org/officeDocument/2006/relationships/slideLayout" Target="../slideLayouts/slideLayout30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4F1B97D-9183-CD0A-77E6-D25F7BCD45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50F639B-7725-FC83-BA83-C41B928041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7D657A-8EBA-7D92-7925-C647EFA5C95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24ED0B-163C-4F3C-81C6-B70D1AE75EEE}" type="datetimeFigureOut">
              <a:rPr lang="en-US" smtClean="0"/>
              <a:t>5/7/2026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B18A105-C4A2-0AC5-D381-9922E299A5C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406E51-F59B-19D4-6C43-10E90EF591B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4D82A1-1CA5-490C-855E-867929BA2C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0247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D9D2550-CAEC-427C-9931-29B0BCF64C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BCA68F2-4BD4-466B-B002-5596145E43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60615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rgbClr val="075697"/>
          </a:solidFill>
          <a:latin typeface="Arial Black" panose="020B0A040201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www.youtube.com/watch?v=Mtcibdbz2jI" TargetMode="External"/><Relationship Id="rId4" Type="http://schemas.openxmlformats.org/officeDocument/2006/relationships/image" Target="../media/image19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troopleader.scouting.org/" TargetMode="External"/><Relationship Id="rId2" Type="http://schemas.openxmlformats.org/officeDocument/2006/relationships/hyperlink" Target="https://www.scouting.org/programs/cub-scouts/leader-resources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s://scoutingwire.org/social-media-guidelines/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jpe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3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buffalotracecouncil.org/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youtube.com/watch?v=ioMneIRqAvA." TargetMode="External"/><Relationship Id="rId3" Type="http://schemas.openxmlformats.org/officeDocument/2006/relationships/hyperlink" Target="https://www.scouting.org/outdoor-programs/fishing/" TargetMode="External"/><Relationship Id="rId7" Type="http://schemas.openxmlformats.org/officeDocument/2006/relationships/hyperlink" Target="https://www.youtube.com/watch?v=grwqz-RSMvA" TargetMode="External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scouting.org/health-and-safety/safe/" TargetMode="Externa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www.scouting.org/welcome" TargetMode="External"/><Relationship Id="rId4" Type="http://schemas.openxmlformats.org/officeDocument/2006/relationships/image" Target="../media/image38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3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7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9.jp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5" Type="http://schemas.openxmlformats.org/officeDocument/2006/relationships/hyperlink" Target="http://www.scouting.org/service" TargetMode="External"/><Relationship Id="rId4" Type="http://schemas.openxmlformats.org/officeDocument/2006/relationships/image" Target="../media/image50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1.png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3.png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13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3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13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couting.org/program-updates/selecting-quality-leaders/" TargetMode="External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www.scouting.org/wp-content/uploads/2018/11/510-50018-SelCubScoutLdrship_ST_FPO.pdf" TargetMode="Externa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13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13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939675-9158-AA84-C77D-B09C7A5907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FF880270-3145-FA8D-2CAF-B26E0C9BD548}"/>
              </a:ext>
            </a:extLst>
          </p:cNvPr>
          <p:cNvGrpSpPr/>
          <p:nvPr/>
        </p:nvGrpSpPr>
        <p:grpSpPr>
          <a:xfrm>
            <a:off x="1" y="6196050"/>
            <a:ext cx="12063412" cy="533367"/>
            <a:chOff x="1" y="6196050"/>
            <a:chExt cx="12063412" cy="533367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DE2BDD74-4726-ACB8-BCE5-0017FAD214DC}"/>
                </a:ext>
              </a:extLst>
            </p:cNvPr>
            <p:cNvSpPr/>
            <p:nvPr/>
          </p:nvSpPr>
          <p:spPr>
            <a:xfrm>
              <a:off x="1" y="6343651"/>
              <a:ext cx="9486900" cy="285749"/>
            </a:xfrm>
            <a:prstGeom prst="rect">
              <a:avLst/>
            </a:prstGeom>
            <a:solidFill>
              <a:srgbClr val="0E4C9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89667065-B316-9833-D6C6-C201CEA417D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01188" y="6196050"/>
              <a:ext cx="2562225" cy="533367"/>
            </a:xfrm>
            <a:prstGeom prst="rect">
              <a:avLst/>
            </a:prstGeom>
          </p:spPr>
        </p:pic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B544F404-6F98-0582-259D-8C3AFF51751E}"/>
              </a:ext>
            </a:extLst>
          </p:cNvPr>
          <p:cNvSpPr txBox="1"/>
          <p:nvPr/>
        </p:nvSpPr>
        <p:spPr>
          <a:xfrm>
            <a:off x="509666" y="374754"/>
            <a:ext cx="6715593" cy="3077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500" b="1" dirty="0"/>
              <a:t>Catch Them </a:t>
            </a:r>
            <a:br>
              <a:rPr lang="en-US" sz="5500" b="1" dirty="0"/>
            </a:br>
            <a:r>
              <a:rPr lang="en-US" sz="5500" b="1" dirty="0"/>
              <a:t>     &amp; Keep Them</a:t>
            </a:r>
          </a:p>
          <a:p>
            <a:endParaRPr lang="en-US" dirty="0"/>
          </a:p>
          <a:p>
            <a:r>
              <a:rPr lang="en-US" sz="3300" dirty="0"/>
              <a:t>A training for </a:t>
            </a:r>
            <a:br>
              <a:rPr lang="en-US" sz="3300" dirty="0"/>
            </a:br>
            <a:r>
              <a:rPr lang="en-US" sz="3300" dirty="0"/>
              <a:t>Scout Recruitment &amp; Retention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9559AEA-C97E-8F1E-A2BF-325167E4EC5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666"/>
          <a:stretch>
            <a:fillRect/>
          </a:stretch>
        </p:blipFill>
        <p:spPr>
          <a:xfrm>
            <a:off x="6842760" y="374754"/>
            <a:ext cx="4572000" cy="530352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1479DB9-82AB-10D3-8A40-F6861BD54B03}"/>
              </a:ext>
            </a:extLst>
          </p:cNvPr>
          <p:cNvSpPr txBox="1"/>
          <p:nvPr/>
        </p:nvSpPr>
        <p:spPr>
          <a:xfrm>
            <a:off x="0" y="5826718"/>
            <a:ext cx="1141476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i="1" dirty="0"/>
              <a:t>All fishing photos in this presentation are from the Scouting America Brand Center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540E663-B245-A37C-8E86-313DCAB848EC}"/>
              </a:ext>
            </a:extLst>
          </p:cNvPr>
          <p:cNvSpPr txBox="1"/>
          <p:nvPr/>
        </p:nvSpPr>
        <p:spPr>
          <a:xfrm>
            <a:off x="509666" y="3764615"/>
            <a:ext cx="5891134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dirty="0">
                <a:solidFill>
                  <a:srgbClr val="07569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May 2026 </a:t>
            </a:r>
            <a:br>
              <a:rPr lang="en-US" b="1" dirty="0">
                <a:solidFill>
                  <a:srgbClr val="075697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US" b="1" dirty="0">
                <a:solidFill>
                  <a:srgbClr val="075697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200" b="1" dirty="0">
                <a:solidFill>
                  <a:srgbClr val="07569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Developed by members of the Marketing and Membership Committee, </a:t>
            </a:r>
            <a:br>
              <a:rPr lang="en-US" sz="2200" b="1" dirty="0">
                <a:solidFill>
                  <a:srgbClr val="075697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200" b="1" dirty="0">
                <a:solidFill>
                  <a:srgbClr val="07569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Buffalo Trace Council </a:t>
            </a:r>
          </a:p>
        </p:txBody>
      </p:sp>
    </p:spTree>
    <p:extLst>
      <p:ext uri="{BB962C8B-B14F-4D97-AF65-F5344CB8AC3E}">
        <p14:creationId xmlns:p14="http://schemas.microsoft.com/office/powerpoint/2010/main" val="40713274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51E32E-8D78-A183-9F04-D5DAB17096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15BC94EC-B26E-A1E3-C650-4D591D38A3B9}"/>
              </a:ext>
            </a:extLst>
          </p:cNvPr>
          <p:cNvGrpSpPr/>
          <p:nvPr/>
        </p:nvGrpSpPr>
        <p:grpSpPr>
          <a:xfrm>
            <a:off x="1" y="6196050"/>
            <a:ext cx="12063412" cy="533367"/>
            <a:chOff x="1" y="6196050"/>
            <a:chExt cx="12063412" cy="533367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C8B23A36-5125-B0AB-E35C-24074755B165}"/>
                </a:ext>
              </a:extLst>
            </p:cNvPr>
            <p:cNvSpPr/>
            <p:nvPr/>
          </p:nvSpPr>
          <p:spPr>
            <a:xfrm>
              <a:off x="1" y="6343651"/>
              <a:ext cx="9486900" cy="285749"/>
            </a:xfrm>
            <a:prstGeom prst="rect">
              <a:avLst/>
            </a:prstGeom>
            <a:solidFill>
              <a:srgbClr val="0E4C9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55C9174F-AB98-34AD-5D83-DDB074D87EA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01188" y="6196050"/>
              <a:ext cx="2562225" cy="533367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C831BCA7-1B7D-00B1-04AB-84841604CD5C}"/>
              </a:ext>
            </a:extLst>
          </p:cNvPr>
          <p:cNvSpPr txBox="1">
            <a:spLocks/>
          </p:cNvSpPr>
          <p:nvPr/>
        </p:nvSpPr>
        <p:spPr>
          <a:xfrm>
            <a:off x="185738" y="228600"/>
            <a:ext cx="11877675" cy="100012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850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800" b="1" dirty="0">
                <a:solidFill>
                  <a:srgbClr val="003F87"/>
                </a:solidFill>
                <a:ea typeface="ヒラギノ角ゴ Pro W3" charset="-128"/>
              </a:rPr>
              <a:t>Maximize the Good, Overcome the Challenges</a:t>
            </a:r>
            <a:endParaRPr lang="en-US" sz="4800" b="1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4EC8A3C-AD25-F481-BEE9-70181EF206A4}"/>
              </a:ext>
            </a:extLst>
          </p:cNvPr>
          <p:cNvSpPr txBox="1"/>
          <p:nvPr/>
        </p:nvSpPr>
        <p:spPr>
          <a:xfrm>
            <a:off x="730250" y="1659285"/>
            <a:ext cx="4656137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Recruitment is not an event.  </a:t>
            </a:r>
            <a:br>
              <a:rPr lang="en-US" sz="2800" dirty="0"/>
            </a:br>
            <a:br>
              <a:rPr lang="en-US" sz="2800" dirty="0"/>
            </a:br>
            <a:r>
              <a:rPr lang="en-US" sz="2800" dirty="0"/>
              <a:t>It is a repeatable process and system that feeds registration.</a:t>
            </a:r>
          </a:p>
          <a:p>
            <a:endParaRPr lang="en-US" sz="2800" dirty="0"/>
          </a:p>
          <a:p>
            <a:endParaRPr lang="en-US" sz="28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4ED61B6-EAB6-D8EF-0260-F4D70F70F776}"/>
              </a:ext>
            </a:extLst>
          </p:cNvPr>
          <p:cNvSpPr txBox="1"/>
          <p:nvPr/>
        </p:nvSpPr>
        <p:spPr>
          <a:xfrm>
            <a:off x="450878" y="4475440"/>
            <a:ext cx="6093618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400" b="1" dirty="0">
                <a:solidFill>
                  <a:srgbClr val="0E4C95"/>
                </a:solidFill>
              </a:rPr>
              <a:t>More youth, more </a:t>
            </a:r>
            <a:br>
              <a:rPr lang="en-US" sz="4400" b="1" dirty="0">
                <a:solidFill>
                  <a:srgbClr val="0E4C95"/>
                </a:solidFill>
              </a:rPr>
            </a:br>
            <a:r>
              <a:rPr lang="en-US" sz="4400" b="1" dirty="0">
                <a:solidFill>
                  <a:srgbClr val="0E4C95"/>
                </a:solidFill>
              </a:rPr>
              <a:t>families, more impact</a:t>
            </a:r>
            <a:endParaRPr lang="en-US" sz="4400" dirty="0">
              <a:solidFill>
                <a:srgbClr val="0E4C95"/>
              </a:solidFill>
            </a:endParaRPr>
          </a:p>
        </p:txBody>
      </p:sp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94EF1A29-A93F-C011-E8E9-40DB640DCC1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5811207"/>
              </p:ext>
            </p:extLst>
          </p:nvPr>
        </p:nvGraphicFramePr>
        <p:xfrm>
          <a:off x="4875213" y="1659285"/>
          <a:ext cx="7188200" cy="48362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6111664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9759CC-023D-7B86-E242-457FD22189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0C3E13DC-0DA5-9D20-442F-B3E57F03E659}"/>
              </a:ext>
            </a:extLst>
          </p:cNvPr>
          <p:cNvGrpSpPr/>
          <p:nvPr/>
        </p:nvGrpSpPr>
        <p:grpSpPr>
          <a:xfrm>
            <a:off x="1" y="6196050"/>
            <a:ext cx="12063412" cy="533367"/>
            <a:chOff x="1" y="6196050"/>
            <a:chExt cx="12063412" cy="533367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85E452A6-0F70-6965-A14E-C48DEEF1B636}"/>
                </a:ext>
              </a:extLst>
            </p:cNvPr>
            <p:cNvSpPr/>
            <p:nvPr/>
          </p:nvSpPr>
          <p:spPr>
            <a:xfrm>
              <a:off x="1" y="6343651"/>
              <a:ext cx="9486900" cy="285749"/>
            </a:xfrm>
            <a:prstGeom prst="rect">
              <a:avLst/>
            </a:prstGeom>
            <a:solidFill>
              <a:srgbClr val="0E4C9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8522AAE1-2AD3-DE03-DA36-65CD3BAAE8B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01188" y="6196050"/>
              <a:ext cx="2562225" cy="533367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A795266C-CD69-734F-3F1C-927C8A940AC5}"/>
              </a:ext>
            </a:extLst>
          </p:cNvPr>
          <p:cNvSpPr txBox="1">
            <a:spLocks/>
          </p:cNvSpPr>
          <p:nvPr/>
        </p:nvSpPr>
        <p:spPr>
          <a:xfrm>
            <a:off x="702469" y="228600"/>
            <a:ext cx="10515600" cy="100012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850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800" dirty="0">
                <a:solidFill>
                  <a:srgbClr val="003F87"/>
                </a:solidFill>
                <a:ea typeface="ヒラギノ角ゴ Pro W3" charset="-128"/>
              </a:rPr>
              <a:t>National Plan: </a:t>
            </a:r>
            <a:br>
              <a:rPr lang="en-US" sz="4800" dirty="0">
                <a:solidFill>
                  <a:srgbClr val="003F87"/>
                </a:solidFill>
                <a:ea typeface="ヒラギノ角ゴ Pro W3" charset="-128"/>
              </a:rPr>
            </a:br>
            <a:r>
              <a:rPr lang="en-US" sz="4800" b="1" dirty="0">
                <a:solidFill>
                  <a:srgbClr val="003F87"/>
                </a:solidFill>
                <a:ea typeface="ヒラギノ角ゴ Pro W3" charset="-128"/>
              </a:rPr>
              <a:t>Factors Impacting </a:t>
            </a:r>
            <a:r>
              <a:rPr lang="en-US" sz="4800" b="1" u="sng" dirty="0">
                <a:solidFill>
                  <a:srgbClr val="003F87"/>
                </a:solidFill>
                <a:ea typeface="ヒラギノ角ゴ Pro W3" charset="-128"/>
              </a:rPr>
              <a:t>Recruiting</a:t>
            </a:r>
            <a:r>
              <a:rPr lang="en-US" sz="4800" b="1" dirty="0">
                <a:solidFill>
                  <a:srgbClr val="003F87"/>
                </a:solidFill>
                <a:ea typeface="ヒラギノ角ゴ Pro W3" charset="-128"/>
              </a:rPr>
              <a:t> Success</a:t>
            </a:r>
            <a:endParaRPr lang="en-US" sz="4800" b="1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DD06A3F-1448-D5E1-7E6E-C3AB3913193F}"/>
              </a:ext>
            </a:extLst>
          </p:cNvPr>
          <p:cNvSpPr txBox="1"/>
          <p:nvPr/>
        </p:nvSpPr>
        <p:spPr>
          <a:xfrm>
            <a:off x="821530" y="2205102"/>
            <a:ext cx="10787062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0E4C95"/>
                </a:solidFill>
              </a:rPr>
              <a:t>AWARENESS</a:t>
            </a:r>
            <a:r>
              <a:rPr lang="en-US" sz="2400" b="1" dirty="0"/>
              <a:t>: Do families know Scouting exists and why it matters?</a:t>
            </a:r>
            <a:endParaRPr lang="en-US" sz="2400" b="1" dirty="0">
              <a:effectLst/>
            </a:endParaRPr>
          </a:p>
          <a:p>
            <a:endParaRPr lang="en-US" sz="2400" b="0" dirty="0">
              <a:effectLst/>
            </a:endParaRPr>
          </a:p>
          <a:p>
            <a:r>
              <a:rPr lang="en-US" sz="2400" b="1" dirty="0">
                <a:solidFill>
                  <a:srgbClr val="0E4C95"/>
                </a:solidFill>
              </a:rPr>
              <a:t>ACCESS</a:t>
            </a:r>
            <a:r>
              <a:rPr lang="en-US" sz="2400" b="1" dirty="0"/>
              <a:t>: Can families easily say “yes”?</a:t>
            </a:r>
            <a:br>
              <a:rPr lang="en-US" sz="2400" b="0" dirty="0">
                <a:effectLst/>
              </a:rPr>
            </a:br>
            <a:endParaRPr lang="en-US" sz="2400" b="0" dirty="0">
              <a:effectLst/>
            </a:endParaRPr>
          </a:p>
          <a:p>
            <a:r>
              <a:rPr lang="en-US" sz="2400" b="1" dirty="0">
                <a:solidFill>
                  <a:srgbClr val="0E4C95"/>
                </a:solidFill>
              </a:rPr>
              <a:t>INVITATION</a:t>
            </a:r>
            <a:r>
              <a:rPr lang="en-US" sz="2400" b="1" dirty="0"/>
              <a:t>:  Did someone personally ask them to join?</a:t>
            </a:r>
            <a:endParaRPr lang="en-US" sz="2400" b="1" dirty="0">
              <a:effectLst/>
            </a:endParaRPr>
          </a:p>
          <a:p>
            <a:br>
              <a:rPr lang="en-US" sz="2400" b="0" dirty="0">
                <a:effectLst/>
              </a:rPr>
            </a:br>
            <a:r>
              <a:rPr lang="en-US" sz="2400" b="1" dirty="0">
                <a:solidFill>
                  <a:srgbClr val="0E4C95"/>
                </a:solidFill>
              </a:rPr>
              <a:t>CONVERSION</a:t>
            </a:r>
            <a:r>
              <a:rPr lang="en-US" sz="2400" b="1" dirty="0"/>
              <a:t>:  Did interest turn into a registered Scout?</a:t>
            </a:r>
            <a:endParaRPr lang="en-US" sz="2400" b="1" dirty="0">
              <a:effectLst/>
            </a:endParaRPr>
          </a:p>
          <a:p>
            <a:br>
              <a:rPr lang="en-US" sz="2400" b="0" dirty="0">
                <a:solidFill>
                  <a:srgbClr val="0E4C95"/>
                </a:solidFill>
                <a:effectLst/>
              </a:rPr>
            </a:br>
            <a:r>
              <a:rPr lang="en-US" sz="2400" b="1" dirty="0">
                <a:solidFill>
                  <a:srgbClr val="0E4C95"/>
                </a:solidFill>
              </a:rPr>
              <a:t>FRICTION</a:t>
            </a:r>
            <a:r>
              <a:rPr lang="en-US" sz="2400" b="1" dirty="0"/>
              <a:t>:  The Enemy of Recruiting </a:t>
            </a:r>
            <a:br>
              <a:rPr lang="en-US" sz="2400" b="1" dirty="0"/>
            </a:br>
            <a:r>
              <a:rPr lang="en-US" sz="2400" b="1" dirty="0"/>
              <a:t>       -  </a:t>
            </a:r>
            <a:r>
              <a:rPr lang="en-US" sz="2400" i="1" dirty="0"/>
              <a:t>Anything that makes Scouting harder than it needs to be</a:t>
            </a:r>
            <a:endParaRPr lang="en-US" sz="2400" b="0" i="1" dirty="0">
              <a:effectLst/>
            </a:endParaRPr>
          </a:p>
          <a:p>
            <a:br>
              <a:rPr lang="en-US" sz="2400" dirty="0"/>
            </a:br>
            <a:endParaRPr lang="en-US" sz="24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296B7EE-F7A5-E58C-B1FD-5FB0C500A4BC}"/>
              </a:ext>
            </a:extLst>
          </p:cNvPr>
          <p:cNvSpPr txBox="1"/>
          <p:nvPr/>
        </p:nvSpPr>
        <p:spPr>
          <a:xfrm>
            <a:off x="-1" y="1430588"/>
            <a:ext cx="124301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i="1" dirty="0">
                <a:solidFill>
                  <a:srgbClr val="0E4C95"/>
                </a:solidFill>
              </a:rPr>
              <a:t>What </a:t>
            </a:r>
            <a:r>
              <a:rPr lang="en-US" sz="2400" b="1" i="1" u="sng" dirty="0">
                <a:solidFill>
                  <a:srgbClr val="0E4C95"/>
                </a:solidFill>
              </a:rPr>
              <a:t>works</a:t>
            </a:r>
            <a:r>
              <a:rPr lang="en-US" sz="2400" b="1" i="1" dirty="0">
                <a:solidFill>
                  <a:srgbClr val="0E4C95"/>
                </a:solidFill>
              </a:rPr>
              <a:t> for recruiting Scouts, and what works </a:t>
            </a:r>
            <a:r>
              <a:rPr lang="en-US" sz="2400" b="1" i="1" u="sng" dirty="0">
                <a:solidFill>
                  <a:srgbClr val="0E4C95"/>
                </a:solidFill>
              </a:rPr>
              <a:t>against</a:t>
            </a:r>
            <a:r>
              <a:rPr lang="en-US" sz="2400" b="1" i="1" dirty="0">
                <a:solidFill>
                  <a:srgbClr val="0E4C95"/>
                </a:solidFill>
              </a:rPr>
              <a:t> it?  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B984640A-76CF-DD0F-F0A1-768173B0887A}"/>
              </a:ext>
            </a:extLst>
          </p:cNvPr>
          <p:cNvGrpSpPr/>
          <p:nvPr/>
        </p:nvGrpSpPr>
        <p:grpSpPr>
          <a:xfrm>
            <a:off x="8799226" y="2697570"/>
            <a:ext cx="3037968" cy="1025669"/>
            <a:chOff x="8799226" y="2697570"/>
            <a:chExt cx="3037968" cy="1025669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40FC9D13-ADAD-3664-6196-6776A4EF5A64}"/>
                </a:ext>
              </a:extLst>
            </p:cNvPr>
            <p:cNvGrpSpPr/>
            <p:nvPr/>
          </p:nvGrpSpPr>
          <p:grpSpPr>
            <a:xfrm>
              <a:off x="8799226" y="2697570"/>
              <a:ext cx="3037968" cy="749509"/>
              <a:chOff x="8799226" y="2697570"/>
              <a:chExt cx="3037968" cy="749509"/>
            </a:xfrm>
          </p:grpSpPr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1D3E86E5-D594-08E6-0330-183000C73FB8}"/>
                  </a:ext>
                </a:extLst>
              </p:cNvPr>
              <p:cNvSpPr txBox="1"/>
              <p:nvPr/>
            </p:nvSpPr>
            <p:spPr>
              <a:xfrm>
                <a:off x="9833188" y="2782669"/>
                <a:ext cx="2004006" cy="64633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b="1" i="1" dirty="0">
                    <a:solidFill>
                      <a:srgbClr val="C00000"/>
                    </a:solidFill>
                  </a:rPr>
                  <a:t>These are interdependent</a:t>
                </a:r>
              </a:p>
            </p:txBody>
          </p:sp>
          <p:sp>
            <p:nvSpPr>
              <p:cNvPr id="5" name="Arrow: Left-Up 4">
                <a:extLst>
                  <a:ext uri="{FF2B5EF4-FFF2-40B4-BE49-F238E27FC236}">
                    <a16:creationId xmlns:a16="http://schemas.microsoft.com/office/drawing/2014/main" id="{BFC90047-444E-6E74-BD6B-F2F2324BA3B6}"/>
                  </a:ext>
                </a:extLst>
              </p:cNvPr>
              <p:cNvSpPr/>
              <p:nvPr/>
            </p:nvSpPr>
            <p:spPr>
              <a:xfrm>
                <a:off x="8799226" y="2697570"/>
                <a:ext cx="1172100" cy="749509"/>
              </a:xfrm>
              <a:prstGeom prst="leftUpArrow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5" name="Arrow: Down 14">
              <a:extLst>
                <a:ext uri="{FF2B5EF4-FFF2-40B4-BE49-F238E27FC236}">
                  <a16:creationId xmlns:a16="http://schemas.microsoft.com/office/drawing/2014/main" id="{8E11DFE7-40CF-F5AB-4AA1-3DFF70942577}"/>
                </a:ext>
              </a:extLst>
            </p:cNvPr>
            <p:cNvSpPr/>
            <p:nvPr/>
          </p:nvSpPr>
          <p:spPr>
            <a:xfrm rot="3432455" flipH="1">
              <a:off x="9265209" y="3095939"/>
              <a:ext cx="400050" cy="854550"/>
            </a:xfrm>
            <a:prstGeom prst="downArrow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6770237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6391A9-6CE4-7A0B-2E8E-28614F99CD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24F0D783-F790-8DFA-87E7-086E9A661D4D}"/>
              </a:ext>
            </a:extLst>
          </p:cNvPr>
          <p:cNvGrpSpPr/>
          <p:nvPr/>
        </p:nvGrpSpPr>
        <p:grpSpPr>
          <a:xfrm>
            <a:off x="1" y="6196050"/>
            <a:ext cx="12063412" cy="533367"/>
            <a:chOff x="1" y="6196050"/>
            <a:chExt cx="12063412" cy="533367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94E6454D-387D-1FC2-02F9-7ECDA7C38A6A}"/>
                </a:ext>
              </a:extLst>
            </p:cNvPr>
            <p:cNvSpPr/>
            <p:nvPr/>
          </p:nvSpPr>
          <p:spPr>
            <a:xfrm>
              <a:off x="1" y="6343651"/>
              <a:ext cx="9486900" cy="285749"/>
            </a:xfrm>
            <a:prstGeom prst="rect">
              <a:avLst/>
            </a:prstGeom>
            <a:solidFill>
              <a:srgbClr val="0E4C9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AF69885C-5D37-421C-0D74-A6B98374941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01188" y="6196050"/>
              <a:ext cx="2562225" cy="533367"/>
            </a:xfrm>
            <a:prstGeom prst="rect">
              <a:avLst/>
            </a:prstGeom>
          </p:spPr>
        </p:pic>
      </p:grpSp>
      <p:sp>
        <p:nvSpPr>
          <p:cNvPr id="3" name="Title 1">
            <a:extLst>
              <a:ext uri="{FF2B5EF4-FFF2-40B4-BE49-F238E27FC236}">
                <a16:creationId xmlns:a16="http://schemas.microsoft.com/office/drawing/2014/main" id="{E5F4D77E-2BB0-88C8-56FE-C727B5CD0238}"/>
              </a:ext>
            </a:extLst>
          </p:cNvPr>
          <p:cNvSpPr txBox="1">
            <a:spLocks/>
          </p:cNvSpPr>
          <p:nvPr/>
        </p:nvSpPr>
        <p:spPr>
          <a:xfrm>
            <a:off x="185739" y="228600"/>
            <a:ext cx="11877674" cy="100012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800" b="1" dirty="0">
                <a:solidFill>
                  <a:srgbClr val="003F87"/>
                </a:solidFill>
                <a:ea typeface="ヒラギノ角ゴ Pro W3" charset="-128"/>
              </a:rPr>
              <a:t>Creating Awareness, Promoting Access</a:t>
            </a:r>
            <a:endParaRPr lang="en-US" sz="4800" b="1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93BE7D6-D8BE-7BC1-C4B8-8CE7CD309976}"/>
              </a:ext>
            </a:extLst>
          </p:cNvPr>
          <p:cNvSpPr txBox="1"/>
          <p:nvPr/>
        </p:nvSpPr>
        <p:spPr>
          <a:xfrm>
            <a:off x="357619" y="2345513"/>
            <a:ext cx="5664408" cy="3877985"/>
          </a:xfrm>
          <a:prstGeom prst="rect">
            <a:avLst/>
          </a:prstGeom>
          <a:solidFill>
            <a:srgbClr val="0E4C95"/>
          </a:solidFill>
        </p:spPr>
        <p:txBody>
          <a:bodyPr wrap="square" rtlCol="0">
            <a:spAutoFit/>
          </a:bodyPr>
          <a:lstStyle/>
          <a:p>
            <a:pPr fontAlgn="base"/>
            <a:r>
              <a:rPr lang="en-US" sz="2400" b="1" dirty="0">
                <a:solidFill>
                  <a:schemeClr val="bg1"/>
                </a:solidFill>
              </a:rPr>
              <a:t>Council / M&amp;M Committee Responsibilities</a:t>
            </a:r>
          </a:p>
          <a:p>
            <a:pPr marL="742950" lvl="1" indent="-285750" fontAlgn="base">
              <a:buFont typeface="Arial" panose="020B0604020202020204"/>
              <a:buChar char="•"/>
            </a:pPr>
            <a:r>
              <a:rPr lang="en-US" sz="2200" dirty="0">
                <a:solidFill>
                  <a:schemeClr val="bg1"/>
                </a:solidFill>
              </a:rPr>
              <a:t>Training and support</a:t>
            </a:r>
          </a:p>
          <a:p>
            <a:pPr marL="742950" lvl="1" indent="-285750" fontAlgn="base">
              <a:buFont typeface="Arial" panose="020B0604020202020204"/>
              <a:buChar char="•"/>
            </a:pPr>
            <a:r>
              <a:rPr lang="en-US" sz="2200" b="1" dirty="0">
                <a:solidFill>
                  <a:schemeClr val="bg1"/>
                </a:solidFill>
              </a:rPr>
              <a:t>Overall/mass</a:t>
            </a:r>
            <a:r>
              <a:rPr lang="en-US" sz="2200" dirty="0">
                <a:solidFill>
                  <a:schemeClr val="bg1"/>
                </a:solidFill>
              </a:rPr>
              <a:t> awareness and advertising</a:t>
            </a:r>
          </a:p>
          <a:p>
            <a:pPr marL="1200150" lvl="2" indent="-285750" fontAlgn="base">
              <a:buFont typeface="Arial" panose="020B0604020202020204"/>
              <a:buChar char="•"/>
            </a:pPr>
            <a:r>
              <a:rPr lang="en-US" sz="2200" dirty="0">
                <a:solidFill>
                  <a:schemeClr val="bg1"/>
                </a:solidFill>
              </a:rPr>
              <a:t>marketing and communications</a:t>
            </a:r>
          </a:p>
          <a:p>
            <a:pPr marL="1657350" lvl="3" indent="-285750" fontAlgn="base">
              <a:buFont typeface="Arial" panose="020B0604020202020204"/>
              <a:buChar char="•"/>
            </a:pPr>
            <a:r>
              <a:rPr lang="en-US" sz="2200" dirty="0">
                <a:solidFill>
                  <a:schemeClr val="bg1"/>
                </a:solidFill>
              </a:rPr>
              <a:t>digital targeting</a:t>
            </a:r>
          </a:p>
          <a:p>
            <a:pPr marL="1200150" lvl="2" indent="-285750" fontAlgn="base">
              <a:buFont typeface="Arial" panose="020B0604020202020204"/>
              <a:buChar char="•"/>
            </a:pPr>
            <a:r>
              <a:rPr lang="en-US" sz="2200" dirty="0">
                <a:solidFill>
                  <a:schemeClr val="bg1"/>
                </a:solidFill>
              </a:rPr>
              <a:t>Scouting visibility</a:t>
            </a:r>
          </a:p>
          <a:p>
            <a:pPr marL="742950" lvl="1" indent="-285750" fontAlgn="base">
              <a:buFont typeface="Arial" panose="020B0604020202020204"/>
              <a:buChar char="•"/>
            </a:pPr>
            <a:r>
              <a:rPr lang="en-US" sz="2200" dirty="0">
                <a:solidFill>
                  <a:schemeClr val="bg1"/>
                </a:solidFill>
              </a:rPr>
              <a:t>Providing resources for units and guidance on how to use</a:t>
            </a:r>
          </a:p>
          <a:p>
            <a:pPr lvl="1" fontAlgn="base"/>
            <a:endParaRPr lang="en-US" sz="2200" dirty="0">
              <a:solidFill>
                <a:schemeClr val="bg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5D9BF47-7A4A-BCF0-55CF-9A031AE59410}"/>
              </a:ext>
            </a:extLst>
          </p:cNvPr>
          <p:cNvSpPr txBox="1"/>
          <p:nvPr/>
        </p:nvSpPr>
        <p:spPr>
          <a:xfrm>
            <a:off x="6029170" y="2300764"/>
            <a:ext cx="6174074" cy="41857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en-US" sz="2400" b="1" dirty="0">
                <a:solidFill>
                  <a:srgbClr val="0E4C95"/>
                </a:solidFill>
              </a:rPr>
              <a:t>Unit-Level Responsibilities</a:t>
            </a:r>
          </a:p>
          <a:p>
            <a:pPr marL="285750" indent="-285750" fontAlgn="base">
              <a:buFont typeface="Arial" panose="020B0604020202020204"/>
              <a:buChar char="•"/>
            </a:pPr>
            <a:r>
              <a:rPr lang="en-US" sz="2200" b="1" dirty="0"/>
              <a:t>Recruitment and retention mindset</a:t>
            </a:r>
          </a:p>
          <a:p>
            <a:pPr marL="742950" lvl="1" indent="-285750" fontAlgn="base">
              <a:buFont typeface="Arial" panose="020B0604020202020204"/>
              <a:buChar char="•"/>
            </a:pPr>
            <a:r>
              <a:rPr lang="en-US" sz="2200" dirty="0"/>
              <a:t>Unit leaders with this as their focus</a:t>
            </a:r>
          </a:p>
          <a:p>
            <a:pPr marL="285750" indent="-285750" fontAlgn="base">
              <a:buFont typeface="Arial" panose="020B0604020202020204"/>
              <a:buChar char="•"/>
            </a:pPr>
            <a:r>
              <a:rPr lang="en-US" sz="2200" dirty="0"/>
              <a:t>Recruitment-focused events</a:t>
            </a:r>
          </a:p>
          <a:p>
            <a:pPr marL="285750" indent="-285750" fontAlgn="base">
              <a:buFont typeface="Arial" panose="020B0604020202020204"/>
              <a:buChar char="•"/>
            </a:pPr>
            <a:r>
              <a:rPr lang="en-US" sz="2200" dirty="0"/>
              <a:t>Relationships &amp; visibility in schools/community</a:t>
            </a:r>
          </a:p>
          <a:p>
            <a:pPr marL="285750" indent="-285750" fontAlgn="base">
              <a:buFont typeface="Arial" panose="020B0604020202020204"/>
              <a:buChar char="•"/>
            </a:pPr>
            <a:r>
              <a:rPr lang="en-US" sz="2200" dirty="0"/>
              <a:t>Encourage personal invitations</a:t>
            </a:r>
          </a:p>
          <a:p>
            <a:pPr marL="742950" lvl="1" indent="-285750" fontAlgn="base">
              <a:buFont typeface="Arial" panose="020B0604020202020204"/>
              <a:buChar char="•"/>
            </a:pPr>
            <a:r>
              <a:rPr lang="en-US" sz="2200" dirty="0"/>
              <a:t>Persistence matters – 7 points of contact </a:t>
            </a:r>
          </a:p>
          <a:p>
            <a:pPr marL="285750" indent="-285750" fontAlgn="base">
              <a:buFont typeface="Arial" panose="020B0604020202020204"/>
              <a:buChar char="•"/>
            </a:pPr>
            <a:r>
              <a:rPr lang="en-US" sz="2200" dirty="0"/>
              <a:t>Deliver the program</a:t>
            </a:r>
          </a:p>
          <a:p>
            <a:pPr marL="742950" lvl="1" indent="-285750" fontAlgn="base">
              <a:buFont typeface="Arial" panose="020B0604020202020204"/>
              <a:buChar char="•"/>
            </a:pPr>
            <a:r>
              <a:rPr lang="en-US" sz="2200" dirty="0"/>
              <a:t>Unit-level activities and communication</a:t>
            </a:r>
          </a:p>
          <a:p>
            <a:pPr marL="742950" lvl="1" indent="-285750" fontAlgn="base">
              <a:buFont typeface="Arial" panose="020B0604020202020204"/>
              <a:buChar char="•"/>
            </a:pPr>
            <a:r>
              <a:rPr lang="en-US" sz="2200" dirty="0"/>
              <a:t>Using provided tools &amp; best practices</a:t>
            </a:r>
          </a:p>
          <a:p>
            <a:pPr lvl="1" fontAlgn="base"/>
            <a:endParaRPr lang="en-US" sz="22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1273448-2A2F-1B17-E4B8-FFAEB73D9B65}"/>
              </a:ext>
            </a:extLst>
          </p:cNvPr>
          <p:cNvSpPr txBox="1"/>
          <p:nvPr/>
        </p:nvSpPr>
        <p:spPr>
          <a:xfrm>
            <a:off x="498423" y="1404062"/>
            <a:ext cx="1132881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i="1" dirty="0">
                <a:solidFill>
                  <a:srgbClr val="0E4C95"/>
                </a:solidFill>
              </a:rPr>
              <a:t>Being Prepared At All Times To Invite &amp; Welcome New Scouts</a:t>
            </a:r>
          </a:p>
        </p:txBody>
      </p:sp>
    </p:spTree>
    <p:extLst>
      <p:ext uri="{BB962C8B-B14F-4D97-AF65-F5344CB8AC3E}">
        <p14:creationId xmlns:p14="http://schemas.microsoft.com/office/powerpoint/2010/main" val="96930228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B8580BDA-1F37-C0E6-FBC2-9678B4E8E5D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797"/>
          <a:stretch>
            <a:fillRect/>
          </a:stretch>
        </p:blipFill>
        <p:spPr bwMode="auto">
          <a:xfrm>
            <a:off x="262561" y="719829"/>
            <a:ext cx="11384796" cy="59095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19476A48-933D-4C0B-88F2-1D108988E2F8}"/>
              </a:ext>
            </a:extLst>
          </p:cNvPr>
          <p:cNvGrpSpPr/>
          <p:nvPr/>
        </p:nvGrpSpPr>
        <p:grpSpPr>
          <a:xfrm>
            <a:off x="1" y="6196050"/>
            <a:ext cx="12063412" cy="533367"/>
            <a:chOff x="1" y="6196050"/>
            <a:chExt cx="12063412" cy="533367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F7E68227-9378-FDD8-C144-5E6BDF4F9967}"/>
                </a:ext>
              </a:extLst>
            </p:cNvPr>
            <p:cNvSpPr/>
            <p:nvPr/>
          </p:nvSpPr>
          <p:spPr>
            <a:xfrm>
              <a:off x="1" y="6343651"/>
              <a:ext cx="9486900" cy="285749"/>
            </a:xfrm>
            <a:prstGeom prst="rect">
              <a:avLst/>
            </a:prstGeom>
            <a:solidFill>
              <a:srgbClr val="0E4C9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398B8AC8-A95C-808B-5340-A93DF37BFCD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01188" y="6196050"/>
              <a:ext cx="2562225" cy="533367"/>
            </a:xfrm>
            <a:prstGeom prst="rect">
              <a:avLst/>
            </a:prstGeom>
          </p:spPr>
        </p:pic>
      </p:grpSp>
      <p:sp>
        <p:nvSpPr>
          <p:cNvPr id="10" name="Title 1">
            <a:extLst>
              <a:ext uri="{FF2B5EF4-FFF2-40B4-BE49-F238E27FC236}">
                <a16:creationId xmlns:a16="http://schemas.microsoft.com/office/drawing/2014/main" id="{1C224643-0F7D-FA95-3748-6CB5998A27CE}"/>
              </a:ext>
            </a:extLst>
          </p:cNvPr>
          <p:cNvSpPr txBox="1">
            <a:spLocks/>
          </p:cNvSpPr>
          <p:nvPr/>
        </p:nvSpPr>
        <p:spPr>
          <a:xfrm>
            <a:off x="185738" y="-271463"/>
            <a:ext cx="11877675" cy="100012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800" b="1" i="1" dirty="0">
                <a:solidFill>
                  <a:srgbClr val="003F87"/>
                </a:solidFill>
                <a:ea typeface="ヒラギノ角ゴ Pro W3" charset="-128"/>
              </a:rPr>
              <a:t>National Efforts from Scouting America</a:t>
            </a:r>
            <a:endParaRPr lang="en-US" sz="2800" b="1" i="1" dirty="0"/>
          </a:p>
        </p:txBody>
      </p:sp>
    </p:spTree>
    <p:extLst>
      <p:ext uri="{BB962C8B-B14F-4D97-AF65-F5344CB8AC3E}">
        <p14:creationId xmlns:p14="http://schemas.microsoft.com/office/powerpoint/2010/main" val="67969134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5EE266-29CD-3809-3F97-6297E4A2AD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>
            <a:extLst>
              <a:ext uri="{FF2B5EF4-FFF2-40B4-BE49-F238E27FC236}">
                <a16:creationId xmlns:a16="http://schemas.microsoft.com/office/drawing/2014/main" id="{489683C4-ABAB-1FDA-D481-B9CB77797D4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141"/>
          <a:stretch>
            <a:fillRect/>
          </a:stretch>
        </p:blipFill>
        <p:spPr bwMode="auto">
          <a:xfrm>
            <a:off x="329784" y="496628"/>
            <a:ext cx="10792918" cy="55738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B1EFC8AC-6136-56B8-6C6D-8B455200EFCA}"/>
              </a:ext>
            </a:extLst>
          </p:cNvPr>
          <p:cNvGrpSpPr/>
          <p:nvPr/>
        </p:nvGrpSpPr>
        <p:grpSpPr>
          <a:xfrm>
            <a:off x="1" y="6196050"/>
            <a:ext cx="12063412" cy="533367"/>
            <a:chOff x="1" y="6196050"/>
            <a:chExt cx="12063412" cy="533367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590F5537-FA81-716C-5E73-315443C27D0C}"/>
                </a:ext>
              </a:extLst>
            </p:cNvPr>
            <p:cNvSpPr/>
            <p:nvPr/>
          </p:nvSpPr>
          <p:spPr>
            <a:xfrm>
              <a:off x="1" y="6343651"/>
              <a:ext cx="9486900" cy="285749"/>
            </a:xfrm>
            <a:prstGeom prst="rect">
              <a:avLst/>
            </a:prstGeom>
            <a:solidFill>
              <a:srgbClr val="0E4C9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0AED3B9C-1CF1-FC36-5F72-3C9C3FE526D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01188" y="6196050"/>
              <a:ext cx="2562225" cy="533367"/>
            </a:xfrm>
            <a:prstGeom prst="rect">
              <a:avLst/>
            </a:prstGeom>
          </p:spPr>
        </p:pic>
      </p:grpSp>
      <p:sp>
        <p:nvSpPr>
          <p:cNvPr id="10" name="Title 1">
            <a:extLst>
              <a:ext uri="{FF2B5EF4-FFF2-40B4-BE49-F238E27FC236}">
                <a16:creationId xmlns:a16="http://schemas.microsoft.com/office/drawing/2014/main" id="{8594180F-F7FE-ED67-87EA-FDF3A5766E85}"/>
              </a:ext>
            </a:extLst>
          </p:cNvPr>
          <p:cNvSpPr txBox="1">
            <a:spLocks/>
          </p:cNvSpPr>
          <p:nvPr/>
        </p:nvSpPr>
        <p:spPr>
          <a:xfrm>
            <a:off x="185738" y="-271463"/>
            <a:ext cx="11877675" cy="100012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800" b="1" i="1" dirty="0">
                <a:solidFill>
                  <a:srgbClr val="003F87"/>
                </a:solidFill>
                <a:ea typeface="ヒラギノ角ゴ Pro W3" charset="-128"/>
              </a:rPr>
              <a:t>National Efforts from Scouting America</a:t>
            </a:r>
            <a:endParaRPr lang="en-US" sz="2800" b="1" i="1" dirty="0"/>
          </a:p>
        </p:txBody>
      </p:sp>
    </p:spTree>
    <p:extLst>
      <p:ext uri="{BB962C8B-B14F-4D97-AF65-F5344CB8AC3E}">
        <p14:creationId xmlns:p14="http://schemas.microsoft.com/office/powerpoint/2010/main" val="259822871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C9F317-BDE7-3E8E-2802-DEE01550FB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DC352075-1E60-4157-2F27-B39C6360D224}"/>
              </a:ext>
            </a:extLst>
          </p:cNvPr>
          <p:cNvSpPr txBox="1"/>
          <p:nvPr/>
        </p:nvSpPr>
        <p:spPr>
          <a:xfrm>
            <a:off x="304650" y="1716783"/>
            <a:ext cx="10857196" cy="44473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14350" indent="-514350">
              <a:spcAft>
                <a:spcPts val="300"/>
              </a:spcAft>
              <a:buFont typeface="+mj-lt"/>
              <a:buAutoNum type="arabicPeriod"/>
            </a:pPr>
            <a:r>
              <a:rPr lang="en-US" sz="2200" b="1" dirty="0"/>
              <a:t>Update Your Pin</a:t>
            </a:r>
          </a:p>
          <a:p>
            <a:pPr marL="514350" indent="-514350">
              <a:spcAft>
                <a:spcPts val="300"/>
              </a:spcAft>
              <a:buFont typeface="+mj-lt"/>
              <a:buAutoNum type="arabicPeriod"/>
            </a:pPr>
            <a:r>
              <a:rPr lang="en-US" sz="2200" b="1" dirty="0"/>
              <a:t>Plan your calendar </a:t>
            </a:r>
            <a:r>
              <a:rPr lang="en-US" sz="2200" dirty="0"/>
              <a:t>through at least the rest of 2026 </a:t>
            </a:r>
          </a:p>
          <a:p>
            <a:pPr marL="514350" indent="-514350">
              <a:spcAft>
                <a:spcPts val="300"/>
              </a:spcAft>
              <a:buFont typeface="+mj-lt"/>
              <a:buAutoNum type="arabicPeriod"/>
            </a:pPr>
            <a:r>
              <a:rPr lang="en-US" sz="2200" dirty="0"/>
              <a:t>Complete </a:t>
            </a:r>
            <a:r>
              <a:rPr lang="en-US" sz="2200" b="1" dirty="0"/>
              <a:t>provided templates</a:t>
            </a:r>
            <a:r>
              <a:rPr lang="en-US" sz="2200" dirty="0"/>
              <a:t>:</a:t>
            </a:r>
          </a:p>
          <a:p>
            <a:pPr lvl="1">
              <a:spcAft>
                <a:spcPts val="300"/>
              </a:spcAft>
            </a:pPr>
            <a:r>
              <a:rPr lang="en-US" sz="2200" dirty="0"/>
              <a:t>- Pack or Troop info sheet</a:t>
            </a:r>
          </a:p>
          <a:p>
            <a:pPr lvl="1">
              <a:spcAft>
                <a:spcPts val="300"/>
              </a:spcAft>
            </a:pPr>
            <a:r>
              <a:rPr lang="en-US" sz="2200" dirty="0"/>
              <a:t>- Preview calendar (to copy on back)</a:t>
            </a:r>
          </a:p>
          <a:p>
            <a:pPr lvl="1">
              <a:spcAft>
                <a:spcPts val="300"/>
              </a:spcAft>
            </a:pPr>
            <a:r>
              <a:rPr lang="en-US" sz="2200" dirty="0"/>
              <a:t>- Detailed calendar (doesn’t have to be perfect)</a:t>
            </a:r>
            <a:br>
              <a:rPr lang="en-US" sz="2200" dirty="0"/>
            </a:br>
            <a:endParaRPr lang="en-US" sz="800" dirty="0"/>
          </a:p>
          <a:p>
            <a:pPr marL="514350" indent="-514350">
              <a:spcAft>
                <a:spcPts val="300"/>
              </a:spcAft>
              <a:buFont typeface="+mj-lt"/>
              <a:buAutoNum type="arabicPeriod"/>
            </a:pPr>
            <a:r>
              <a:rPr lang="en-US" sz="2200" dirty="0"/>
              <a:t>Build and maintain a </a:t>
            </a:r>
            <a:r>
              <a:rPr lang="en-US" sz="2200" b="1" dirty="0"/>
              <a:t>social media </a:t>
            </a:r>
            <a:r>
              <a:rPr lang="en-US" sz="2200" dirty="0"/>
              <a:t>presence</a:t>
            </a:r>
          </a:p>
          <a:p>
            <a:pPr>
              <a:spcAft>
                <a:spcPts val="300"/>
              </a:spcAft>
            </a:pPr>
            <a:r>
              <a:rPr lang="en-US" sz="2200" dirty="0"/>
              <a:t>       - Identify the person(s) in your unit who will be great at this.</a:t>
            </a:r>
            <a:br>
              <a:rPr lang="en-US" sz="2200" dirty="0"/>
            </a:br>
            <a:endParaRPr lang="en-US" sz="800" dirty="0"/>
          </a:p>
          <a:p>
            <a:pPr>
              <a:spcAft>
                <a:spcPts val="300"/>
              </a:spcAft>
            </a:pPr>
            <a:r>
              <a:rPr lang="en-US" sz="2200" dirty="0"/>
              <a:t>5.  Equip and encourage Scouts and families to recruit.</a:t>
            </a:r>
          </a:p>
          <a:p>
            <a:pPr>
              <a:spcAft>
                <a:spcPts val="300"/>
              </a:spcAft>
            </a:pPr>
            <a:r>
              <a:rPr lang="en-US" sz="2200" dirty="0"/>
              <a:t>6.  Collaborate with Council staff for </a:t>
            </a:r>
            <a:r>
              <a:rPr lang="en-US" sz="2200" b="1" dirty="0"/>
              <a:t>school connections</a:t>
            </a:r>
            <a:endParaRPr lang="en-US" sz="2200" dirty="0"/>
          </a:p>
          <a:p>
            <a:pPr>
              <a:spcAft>
                <a:spcPts val="300"/>
              </a:spcAft>
            </a:pPr>
            <a:r>
              <a:rPr lang="en-US" sz="2200" dirty="0"/>
              <a:t>7.  Be </a:t>
            </a:r>
            <a:r>
              <a:rPr lang="en-US" sz="2200" b="1" dirty="0"/>
              <a:t>visible in the community </a:t>
            </a:r>
            <a:r>
              <a:rPr lang="en-US" sz="2200" dirty="0"/>
              <a:t>– Impact 365, America 250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D381A031-C61D-2ADA-6D6C-32B279753717}"/>
              </a:ext>
            </a:extLst>
          </p:cNvPr>
          <p:cNvGrpSpPr/>
          <p:nvPr/>
        </p:nvGrpSpPr>
        <p:grpSpPr>
          <a:xfrm>
            <a:off x="1" y="6196050"/>
            <a:ext cx="12063412" cy="533367"/>
            <a:chOff x="1" y="6196050"/>
            <a:chExt cx="12063412" cy="533367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4636C282-E3D8-31AD-E002-46DEA3995F61}"/>
                </a:ext>
              </a:extLst>
            </p:cNvPr>
            <p:cNvSpPr/>
            <p:nvPr/>
          </p:nvSpPr>
          <p:spPr>
            <a:xfrm>
              <a:off x="1" y="6343651"/>
              <a:ext cx="9486900" cy="285749"/>
            </a:xfrm>
            <a:prstGeom prst="rect">
              <a:avLst/>
            </a:prstGeom>
            <a:solidFill>
              <a:srgbClr val="0E4C9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83202F14-5361-13A3-3F4F-28231678EBB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01188" y="6196050"/>
              <a:ext cx="2562225" cy="533367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C9E7FE40-78B9-D89C-00D0-E9C947761861}"/>
              </a:ext>
            </a:extLst>
          </p:cNvPr>
          <p:cNvSpPr txBox="1">
            <a:spLocks/>
          </p:cNvSpPr>
          <p:nvPr/>
        </p:nvSpPr>
        <p:spPr>
          <a:xfrm>
            <a:off x="185739" y="418959"/>
            <a:ext cx="11877674" cy="1602996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4800" b="1" dirty="0">
                <a:solidFill>
                  <a:srgbClr val="003F87"/>
                </a:solidFill>
                <a:ea typeface="ヒラギノ角ゴ Pro W3" charset="-128"/>
              </a:rPr>
              <a:t> </a:t>
            </a:r>
            <a:r>
              <a:rPr lang="en-US" sz="4400" b="1" dirty="0">
                <a:solidFill>
                  <a:srgbClr val="003F87"/>
                </a:solidFill>
                <a:ea typeface="ヒラギノ角ゴ Pro W3" charset="-128"/>
              </a:rPr>
              <a:t>7 Steps for Creating Awareness &amp; Access</a:t>
            </a:r>
          </a:p>
          <a:p>
            <a:pPr algn="l"/>
            <a:r>
              <a:rPr lang="en-US" sz="2400" b="1" dirty="0">
                <a:solidFill>
                  <a:srgbClr val="003F87"/>
                </a:solidFill>
                <a:ea typeface="ヒラギノ角ゴ Pro W3" charset="-128"/>
              </a:rPr>
              <a:t>  </a:t>
            </a:r>
            <a:r>
              <a:rPr lang="en-US" sz="2400" b="1" i="1" dirty="0"/>
              <a:t>Do families know Scouting exists and why it matters?</a:t>
            </a:r>
            <a:br>
              <a:rPr lang="en-US" sz="2400" b="1" i="1" dirty="0"/>
            </a:br>
            <a:r>
              <a:rPr lang="en-US" sz="2400" b="1" i="1" dirty="0"/>
              <a:t>  Can they find your Pack or Troop and easily get more information or sign up? </a:t>
            </a:r>
            <a:endParaRPr lang="en-US" sz="2400" b="1" i="1" dirty="0">
              <a:effectLst/>
            </a:endParaRPr>
          </a:p>
          <a:p>
            <a:pPr algn="l"/>
            <a:endParaRPr lang="en-US" sz="4800" b="1" dirty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DBDBE706-7125-1B10-6467-4A2D76E28C9F}"/>
              </a:ext>
            </a:extLst>
          </p:cNvPr>
          <p:cNvSpPr txBox="1">
            <a:spLocks/>
          </p:cNvSpPr>
          <p:nvPr/>
        </p:nvSpPr>
        <p:spPr>
          <a:xfrm>
            <a:off x="509291" y="1046361"/>
            <a:ext cx="11230569" cy="614891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defRPr/>
            </a:pPr>
            <a:endParaRPr lang="en-US" sz="2200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72E247B-8EA5-D371-D46F-ECEF58ECFD96}"/>
              </a:ext>
            </a:extLst>
          </p:cNvPr>
          <p:cNvSpPr txBox="1"/>
          <p:nvPr/>
        </p:nvSpPr>
        <p:spPr>
          <a:xfrm>
            <a:off x="7024800" y="2924805"/>
            <a:ext cx="4646336" cy="1015663"/>
          </a:xfrm>
          <a:prstGeom prst="rect">
            <a:avLst/>
          </a:prstGeom>
          <a:solidFill>
            <a:srgbClr val="0E4C95"/>
          </a:solidFill>
        </p:spPr>
        <p:txBody>
          <a:bodyPr wrap="square">
            <a:spAutoFit/>
          </a:bodyPr>
          <a:lstStyle/>
          <a:p>
            <a:r>
              <a:rPr lang="en-US" sz="2000" i="1" dirty="0">
                <a:solidFill>
                  <a:schemeClr val="bg1"/>
                </a:solidFill>
              </a:rPr>
              <a:t>Parents will want to know what they’re getting for their $ AND understand what Scouting will look like in their schedule</a:t>
            </a:r>
          </a:p>
        </p:txBody>
      </p:sp>
    </p:spTree>
    <p:extLst>
      <p:ext uri="{BB962C8B-B14F-4D97-AF65-F5344CB8AC3E}">
        <p14:creationId xmlns:p14="http://schemas.microsoft.com/office/powerpoint/2010/main" val="89299277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A40B85-FEA0-2388-35A7-5A98E80E22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C30B073E-3FC3-84B2-7BF5-023C0EE881F6}"/>
              </a:ext>
            </a:extLst>
          </p:cNvPr>
          <p:cNvGrpSpPr/>
          <p:nvPr/>
        </p:nvGrpSpPr>
        <p:grpSpPr>
          <a:xfrm>
            <a:off x="1" y="6196050"/>
            <a:ext cx="12063412" cy="533367"/>
            <a:chOff x="1" y="6196050"/>
            <a:chExt cx="12063412" cy="533367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D6B38BED-2F41-BC46-968D-E29C19771478}"/>
                </a:ext>
              </a:extLst>
            </p:cNvPr>
            <p:cNvSpPr/>
            <p:nvPr/>
          </p:nvSpPr>
          <p:spPr>
            <a:xfrm>
              <a:off x="1" y="6343651"/>
              <a:ext cx="9486900" cy="285749"/>
            </a:xfrm>
            <a:prstGeom prst="rect">
              <a:avLst/>
            </a:prstGeom>
            <a:solidFill>
              <a:srgbClr val="0E4C9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86653EAA-3C4C-A63C-70C0-4A59198E4C0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01188" y="6196050"/>
              <a:ext cx="2562225" cy="533367"/>
            </a:xfrm>
            <a:prstGeom prst="rect">
              <a:avLst/>
            </a:prstGeom>
          </p:spPr>
        </p:pic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07333FD1-CEAA-CB43-F499-A71A081D5EFC}"/>
              </a:ext>
            </a:extLst>
          </p:cNvPr>
          <p:cNvSpPr txBox="1"/>
          <p:nvPr/>
        </p:nvSpPr>
        <p:spPr>
          <a:xfrm>
            <a:off x="0" y="0"/>
            <a:ext cx="12192000" cy="954107"/>
          </a:xfrm>
          <a:prstGeom prst="rect">
            <a:avLst/>
          </a:prstGeom>
          <a:solidFill>
            <a:srgbClr val="0E4C95"/>
          </a:solidFill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</a:rPr>
              <a:t>   1. Update Your Pin on BeAScout.org with accurate, </a:t>
            </a:r>
            <a:br>
              <a:rPr lang="en-US" sz="2800" b="1" dirty="0">
                <a:solidFill>
                  <a:schemeClr val="bg1"/>
                </a:solidFill>
              </a:rPr>
            </a:br>
            <a:r>
              <a:rPr lang="en-US" sz="2800" b="1" dirty="0">
                <a:solidFill>
                  <a:schemeClr val="bg1"/>
                </a:solidFill>
              </a:rPr>
              <a:t>   helpful details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17DE750-86C4-EDC3-F169-4EC4514ABF49}"/>
              </a:ext>
            </a:extLst>
          </p:cNvPr>
          <p:cNvSpPr txBox="1"/>
          <p:nvPr/>
        </p:nvSpPr>
        <p:spPr>
          <a:xfrm>
            <a:off x="404405" y="1766929"/>
            <a:ext cx="4437418" cy="3847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All general recruitment marketing is pointing toward your pin.  If it’s not correct, you won’t get any leads.</a:t>
            </a:r>
          </a:p>
          <a:p>
            <a:endParaRPr lang="en-US" sz="2000" b="1" i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ctr"/>
            <a:r>
              <a:rPr lang="en-US" sz="2200" b="1" dirty="0">
                <a:solidFill>
                  <a:srgbClr val="C00000"/>
                </a:solidFill>
              </a:rPr>
              <a:t>***Who in your unit is going to respond to leads? ***</a:t>
            </a:r>
          </a:p>
          <a:p>
            <a:endParaRPr lang="en-US" sz="2000" b="1" dirty="0">
              <a:highlight>
                <a:srgbClr val="FFFF00"/>
              </a:highlight>
            </a:endParaRPr>
          </a:p>
          <a:p>
            <a:r>
              <a:rPr lang="en-US" sz="2000" b="1" dirty="0">
                <a:highlight>
                  <a:srgbClr val="FFFF00"/>
                </a:highlight>
              </a:rPr>
              <a:t>Must respond within 48 hours—ideally 24 hours.  </a:t>
            </a:r>
          </a:p>
          <a:p>
            <a:br>
              <a:rPr lang="en-US" sz="2000" dirty="0"/>
            </a:br>
            <a:endParaRPr lang="en-US" sz="2000" i="1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2C59F1B-A468-2057-B4A3-C42BBD08E02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10364" y="1243863"/>
            <a:ext cx="6577231" cy="4370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895720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462833-50C1-C1B5-5C77-4E29A8ED27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07EE2E0B-54EA-98DB-C09B-6437CFF4C428}"/>
              </a:ext>
            </a:extLst>
          </p:cNvPr>
          <p:cNvGrpSpPr/>
          <p:nvPr/>
        </p:nvGrpSpPr>
        <p:grpSpPr>
          <a:xfrm>
            <a:off x="1" y="6196050"/>
            <a:ext cx="12063412" cy="533367"/>
            <a:chOff x="1" y="6196050"/>
            <a:chExt cx="12063412" cy="533367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F0EE415D-E981-0A2C-053E-AA9B8A8AF383}"/>
                </a:ext>
              </a:extLst>
            </p:cNvPr>
            <p:cNvSpPr/>
            <p:nvPr/>
          </p:nvSpPr>
          <p:spPr>
            <a:xfrm>
              <a:off x="1" y="6343651"/>
              <a:ext cx="9486900" cy="285749"/>
            </a:xfrm>
            <a:prstGeom prst="rect">
              <a:avLst/>
            </a:prstGeom>
            <a:solidFill>
              <a:srgbClr val="0E4C9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3C6209D5-5D70-FCF2-B79C-D191E8B1A82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01188" y="6196050"/>
              <a:ext cx="2562225" cy="533367"/>
            </a:xfrm>
            <a:prstGeom prst="rect">
              <a:avLst/>
            </a:prstGeom>
          </p:spPr>
        </p:pic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4CB56DE7-74DF-A936-8E06-DA3D90CC2991}"/>
              </a:ext>
            </a:extLst>
          </p:cNvPr>
          <p:cNvSpPr txBox="1"/>
          <p:nvPr/>
        </p:nvSpPr>
        <p:spPr>
          <a:xfrm>
            <a:off x="0" y="0"/>
            <a:ext cx="12192000" cy="954107"/>
          </a:xfrm>
          <a:prstGeom prst="rect">
            <a:avLst/>
          </a:prstGeom>
          <a:solidFill>
            <a:srgbClr val="0E4C95"/>
          </a:solidFill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</a:rPr>
              <a:t>   1. Update Your Pin on BeAScout.org with accurate, </a:t>
            </a:r>
            <a:br>
              <a:rPr lang="en-US" sz="2800" b="1" dirty="0">
                <a:solidFill>
                  <a:schemeClr val="bg1"/>
                </a:solidFill>
              </a:rPr>
            </a:br>
            <a:r>
              <a:rPr lang="en-US" sz="2800" b="1" dirty="0">
                <a:solidFill>
                  <a:schemeClr val="bg1"/>
                </a:solidFill>
              </a:rPr>
              <a:t>   helpful details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D7BA1F0-14C5-D7BE-A281-8577D8067E8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0272" y="1209419"/>
            <a:ext cx="8229092" cy="483012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B7026FFE-0B98-4F4A-8A85-19684FB715FD}"/>
              </a:ext>
            </a:extLst>
          </p:cNvPr>
          <p:cNvSpPr txBox="1"/>
          <p:nvPr/>
        </p:nvSpPr>
        <p:spPr>
          <a:xfrm>
            <a:off x="6096000" y="1209419"/>
            <a:ext cx="6232239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0E4C95"/>
                </a:solidFill>
              </a:rPr>
              <a:t>5 </a:t>
            </a:r>
            <a:r>
              <a:rPr lang="en-US" sz="2000" b="1" dirty="0" err="1">
                <a:solidFill>
                  <a:srgbClr val="0E4C95"/>
                </a:solidFill>
              </a:rPr>
              <a:t>Ws</a:t>
            </a:r>
            <a:r>
              <a:rPr lang="en-US" sz="2000" b="1" dirty="0">
                <a:solidFill>
                  <a:srgbClr val="0E4C95"/>
                </a:solidFill>
              </a:rPr>
              <a:t> and How: Who, What, When, Where, Why</a:t>
            </a:r>
            <a:br>
              <a:rPr lang="en-US" sz="2000" b="1" dirty="0">
                <a:solidFill>
                  <a:srgbClr val="0E4C95"/>
                </a:solidFill>
              </a:rPr>
            </a:br>
            <a:endParaRPr lang="en-US" sz="2000" b="1" dirty="0">
              <a:solidFill>
                <a:srgbClr val="0E4C95"/>
              </a:solidFill>
            </a:endParaRPr>
          </a:p>
          <a:p>
            <a:r>
              <a:rPr lang="en-US" sz="2000" b="1" dirty="0">
                <a:solidFill>
                  <a:srgbClr val="0E4C95"/>
                </a:solidFill>
              </a:rPr>
              <a:t>Be descriptive and talk about activities, benefits, and fun.  </a:t>
            </a:r>
          </a:p>
          <a:p>
            <a:endParaRPr lang="en-US" sz="2000" b="1" dirty="0">
              <a:solidFill>
                <a:srgbClr val="0E4C95"/>
              </a:solidFill>
            </a:endParaRPr>
          </a:p>
          <a:p>
            <a:r>
              <a:rPr lang="en-US" sz="2000" dirty="0">
                <a:solidFill>
                  <a:srgbClr val="0E4C95"/>
                </a:solidFill>
              </a:rPr>
              <a:t>Include when you meet, so if your Pack isn’t a fit, </a:t>
            </a:r>
            <a:r>
              <a:rPr lang="en-US" sz="2000" i="1" dirty="0">
                <a:solidFill>
                  <a:srgbClr val="0E4C95"/>
                </a:solidFill>
              </a:rPr>
              <a:t>families can find another one that is. </a:t>
            </a:r>
          </a:p>
          <a:p>
            <a:endParaRPr lang="en-US" sz="2000" b="1" dirty="0">
              <a:solidFill>
                <a:srgbClr val="0E4C95"/>
              </a:solidFill>
            </a:endParaRPr>
          </a:p>
          <a:p>
            <a:endParaRPr lang="en-US" sz="2000" b="1" dirty="0">
              <a:solidFill>
                <a:srgbClr val="0E4C95"/>
              </a:solidFill>
            </a:endParaRPr>
          </a:p>
          <a:p>
            <a:br>
              <a:rPr lang="en-US" sz="2000" b="1" dirty="0">
                <a:solidFill>
                  <a:srgbClr val="0E4C95"/>
                </a:solidFill>
              </a:rPr>
            </a:br>
            <a:endParaRPr lang="en-US" sz="2000" b="1" i="1" dirty="0">
              <a:solidFill>
                <a:srgbClr val="0E4C95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C043226-35FE-C224-0C81-9247F6D87046}"/>
              </a:ext>
            </a:extLst>
          </p:cNvPr>
          <p:cNvSpPr txBox="1"/>
          <p:nvPr/>
        </p:nvSpPr>
        <p:spPr>
          <a:xfrm>
            <a:off x="8806721" y="3774380"/>
            <a:ext cx="3039334" cy="2031325"/>
          </a:xfrm>
          <a:prstGeom prst="rect">
            <a:avLst/>
          </a:prstGeom>
          <a:solidFill>
            <a:srgbClr val="0E4C95"/>
          </a:solidFill>
        </p:spPr>
        <p:txBody>
          <a:bodyPr wrap="square" rtlCol="0">
            <a:spAutoFit/>
          </a:bodyPr>
          <a:lstStyle/>
          <a:p>
            <a:r>
              <a:rPr lang="en-US" i="1" dirty="0">
                <a:solidFill>
                  <a:schemeClr val="bg1"/>
                </a:solidFill>
              </a:rPr>
              <a:t>Our Pack offers camping, hiking, and other outdoor adventures. We teach life skills through fun, safe activities, and build friendships and character along the way.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4CA001A-5639-4532-AA98-AA684CF6CF95}"/>
              </a:ext>
            </a:extLst>
          </p:cNvPr>
          <p:cNvSpPr txBox="1"/>
          <p:nvPr/>
        </p:nvSpPr>
        <p:spPr>
          <a:xfrm>
            <a:off x="3821556" y="1993740"/>
            <a:ext cx="1843790" cy="92333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i="1" dirty="0"/>
              <a:t>Look at other Councils for ideas</a:t>
            </a:r>
          </a:p>
        </p:txBody>
      </p:sp>
    </p:spTree>
    <p:extLst>
      <p:ext uri="{BB962C8B-B14F-4D97-AF65-F5344CB8AC3E}">
        <p14:creationId xmlns:p14="http://schemas.microsoft.com/office/powerpoint/2010/main" val="145544994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40284B-53D0-8171-BDB5-42D9F09F45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B7690DEE-E4B8-FFAD-E167-DA4E12F61610}"/>
              </a:ext>
            </a:extLst>
          </p:cNvPr>
          <p:cNvGrpSpPr/>
          <p:nvPr/>
        </p:nvGrpSpPr>
        <p:grpSpPr>
          <a:xfrm>
            <a:off x="1" y="6196050"/>
            <a:ext cx="12063412" cy="533367"/>
            <a:chOff x="1" y="6196050"/>
            <a:chExt cx="12063412" cy="533367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34A0324A-B58F-174E-76BA-5AD18E93F9F4}"/>
                </a:ext>
              </a:extLst>
            </p:cNvPr>
            <p:cNvSpPr/>
            <p:nvPr/>
          </p:nvSpPr>
          <p:spPr>
            <a:xfrm>
              <a:off x="1" y="6343651"/>
              <a:ext cx="9486900" cy="285749"/>
            </a:xfrm>
            <a:prstGeom prst="rect">
              <a:avLst/>
            </a:prstGeom>
            <a:solidFill>
              <a:srgbClr val="0E4C9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E14AB827-F3F8-0A85-1D0F-DA833D7424C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01188" y="6196050"/>
              <a:ext cx="2562225" cy="533367"/>
            </a:xfrm>
            <a:prstGeom prst="rect">
              <a:avLst/>
            </a:prstGeom>
          </p:spPr>
        </p:pic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D157E5B5-7E27-151C-9320-6E776F2DF9D8}"/>
              </a:ext>
            </a:extLst>
          </p:cNvPr>
          <p:cNvSpPr txBox="1"/>
          <p:nvPr/>
        </p:nvSpPr>
        <p:spPr>
          <a:xfrm>
            <a:off x="0" y="0"/>
            <a:ext cx="12192000" cy="954107"/>
          </a:xfrm>
          <a:prstGeom prst="rect">
            <a:avLst/>
          </a:prstGeom>
          <a:solidFill>
            <a:srgbClr val="0E4C95"/>
          </a:solidFill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</a:rPr>
              <a:t>   1. Update Your Pin on BeAScout.org with accurate, </a:t>
            </a:r>
            <a:br>
              <a:rPr lang="en-US" sz="2800" b="1" dirty="0">
                <a:solidFill>
                  <a:schemeClr val="bg1"/>
                </a:solidFill>
              </a:rPr>
            </a:br>
            <a:r>
              <a:rPr lang="en-US" sz="2800" b="1" dirty="0">
                <a:solidFill>
                  <a:schemeClr val="bg1"/>
                </a:solidFill>
              </a:rPr>
              <a:t>   helpful details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47A784F1-D45F-A8C9-7DAB-ECA8FE9AA12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10364" y="1243863"/>
            <a:ext cx="6577231" cy="4370273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A96ACB56-F82C-4A64-D391-CAD4C114AED2}"/>
              </a:ext>
            </a:extLst>
          </p:cNvPr>
          <p:cNvSpPr txBox="1"/>
          <p:nvPr/>
        </p:nvSpPr>
        <p:spPr>
          <a:xfrm>
            <a:off x="404405" y="1217581"/>
            <a:ext cx="4302506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000" i="1" dirty="0"/>
          </a:p>
          <a:p>
            <a:pPr>
              <a:defRPr/>
            </a:pPr>
            <a:r>
              <a:rPr lang="en-US" sz="2000" b="1" dirty="0"/>
              <a:t>Tips:  </a:t>
            </a:r>
            <a:r>
              <a:rPr lang="en-US" sz="2000" dirty="0"/>
              <a:t>What’s on your Facebook “About Us” section and your Pack info sheet should </a:t>
            </a:r>
            <a:r>
              <a:rPr lang="en-US" sz="2000" b="1" dirty="0"/>
              <a:t>match what is on your pin</a:t>
            </a:r>
            <a:r>
              <a:rPr lang="en-US" sz="2000" dirty="0"/>
              <a:t>. Make sure it’s all consistent.  </a:t>
            </a:r>
          </a:p>
          <a:p>
            <a:pPr>
              <a:defRPr/>
            </a:pPr>
            <a:br>
              <a:rPr lang="en-US" sz="700" dirty="0"/>
            </a:br>
            <a:r>
              <a:rPr lang="en-US" sz="2000" dirty="0"/>
              <a:t>Consider a Pack universal Gmail address, rather than a specific person, with 3 Key admins + others as appropriate</a:t>
            </a:r>
          </a:p>
          <a:p>
            <a:pPr>
              <a:defRPr/>
            </a:pPr>
            <a:br>
              <a:rPr lang="en-US" sz="2000" dirty="0"/>
            </a:br>
            <a:endParaRPr lang="en-US" sz="7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E6E30B0-62FC-8C51-FBF2-73BDD0837873}"/>
              </a:ext>
            </a:extLst>
          </p:cNvPr>
          <p:cNvSpPr txBox="1"/>
          <p:nvPr/>
        </p:nvSpPr>
        <p:spPr>
          <a:xfrm>
            <a:off x="404405" y="5275658"/>
            <a:ext cx="440743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1600" i="1" dirty="0"/>
              <a:t>15 minute webinar on YouTube on how to update Pin </a:t>
            </a:r>
            <a:r>
              <a:rPr lang="en-US" sz="1600" i="1" dirty="0"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https://www.youtube.com/watch?v=Mtcibdbz2jI</a:t>
            </a:r>
            <a:r>
              <a:rPr lang="en-US" sz="1600" i="1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37416405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C71891-FA20-761F-720B-D90E1C5520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59A88F-3CFF-1BE6-0B7C-3C3DDCE41C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928688"/>
          </a:xfrm>
          <a:solidFill>
            <a:srgbClr val="0E4C95"/>
          </a:solidFill>
        </p:spPr>
        <p:txBody>
          <a:bodyPr/>
          <a:lstStyle/>
          <a:p>
            <a:pPr algn="ctr"/>
            <a:r>
              <a:rPr lang="en-US" altLang="en-US" b="1" dirty="0">
                <a:solidFill>
                  <a:schemeClr val="bg1"/>
                </a:solidFill>
                <a:ea typeface="ヒラギノ角ゴ Pro W3" charset="-128"/>
              </a:rPr>
              <a:t>2. Plan Your Calendar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ADEF9323-3B44-1AD7-D1D5-E76CB0BDFD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5983" y="2313409"/>
            <a:ext cx="11476703" cy="4351338"/>
          </a:xfrm>
        </p:spPr>
        <p:txBody>
          <a:bodyPr>
            <a:normAutofit/>
          </a:bodyPr>
          <a:lstStyle/>
          <a:p>
            <a:pPr marL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defRPr/>
            </a:pPr>
            <a:r>
              <a:rPr lang="en-US" sz="3200" b="1" dirty="0">
                <a:solidFill>
                  <a:schemeClr val="bg2">
                    <a:lumMod val="10000"/>
                  </a:schemeClr>
                </a:solidFill>
                <a:ea typeface="Calibri" panose="020F0502020204030204" pitchFamily="34" charset="0"/>
                <a:cs typeface="Arial" panose="020B0604020202020204" pitchFamily="34" charset="0"/>
              </a:rPr>
              <a:t>Programs!  </a:t>
            </a:r>
            <a:r>
              <a:rPr lang="en-US" sz="3200" dirty="0">
                <a:solidFill>
                  <a:schemeClr val="bg2">
                    <a:lumMod val="10000"/>
                  </a:schemeClr>
                </a:solidFill>
                <a:ea typeface="Calibri" panose="020F0502020204030204" pitchFamily="34" charset="0"/>
                <a:cs typeface="Arial" panose="020B0604020202020204" pitchFamily="34" charset="0"/>
              </a:rPr>
              <a:t>Make a calendar for (at least) the rest of 2026</a:t>
            </a:r>
            <a:endParaRPr lang="en-US" sz="3200" i="1" dirty="0">
              <a:solidFill>
                <a:schemeClr val="bg2">
                  <a:lumMod val="10000"/>
                </a:schemeClr>
              </a:solidFill>
              <a:highlight>
                <a:srgbClr val="FFFF00"/>
              </a:highlight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1200150" lvl="2" indent="-28575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defRPr/>
            </a:pPr>
            <a:r>
              <a:rPr lang="en-US" sz="2600" dirty="0">
                <a:solidFill>
                  <a:schemeClr val="bg2">
                    <a:lumMod val="10000"/>
                  </a:schemeClr>
                </a:solidFill>
                <a:ea typeface="Calibri" panose="020F0502020204030204" pitchFamily="34" charset="0"/>
                <a:cs typeface="Arial" panose="020B0604020202020204" pitchFamily="34" charset="0"/>
              </a:rPr>
              <a:t>Moms really like having dates set far in advance.</a:t>
            </a:r>
          </a:p>
          <a:p>
            <a:pPr marL="1200150" lvl="2" indent="-28575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defRPr/>
            </a:pPr>
            <a:r>
              <a:rPr lang="en-US" sz="2600" dirty="0">
                <a:solidFill>
                  <a:schemeClr val="bg2">
                    <a:lumMod val="10000"/>
                  </a:schemeClr>
                </a:solidFill>
                <a:ea typeface="Calibri" panose="020F0502020204030204" pitchFamily="34" charset="0"/>
                <a:cs typeface="Arial" panose="020B0604020202020204" pitchFamily="34" charset="0"/>
              </a:rPr>
              <a:t>Even if it’s not perfect, share what you can</a:t>
            </a:r>
            <a:br>
              <a:rPr lang="en-US" sz="2600" dirty="0">
                <a:solidFill>
                  <a:schemeClr val="bg2">
                    <a:lumMod val="10000"/>
                  </a:schemeClr>
                </a:solidFill>
                <a:ea typeface="Calibri" panose="020F0502020204030204" pitchFamily="34" charset="0"/>
                <a:cs typeface="Arial" panose="020B0604020202020204" pitchFamily="34" charset="0"/>
              </a:rPr>
            </a:br>
            <a:endParaRPr lang="en-US" sz="2600" dirty="0">
              <a:solidFill>
                <a:schemeClr val="bg2">
                  <a:lumMod val="10000"/>
                </a:schemeClr>
              </a:solidFill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40005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defRPr/>
            </a:pPr>
            <a:r>
              <a:rPr lang="en-US" sz="2600" dirty="0">
                <a:solidFill>
                  <a:schemeClr val="bg2">
                    <a:lumMod val="10000"/>
                  </a:schemeClr>
                </a:solidFill>
                <a:ea typeface="Calibri" panose="020F0502020204030204" pitchFamily="34" charset="0"/>
                <a:cs typeface="Arial" panose="020B0604020202020204" pitchFamily="34" charset="0"/>
              </a:rPr>
              <a:t>The best units have activities that naturally attract—and retain— members.</a:t>
            </a:r>
          </a:p>
          <a:p>
            <a:pPr marL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defRPr/>
            </a:pPr>
            <a:endParaRPr lang="en-US" sz="2600" i="1" dirty="0">
              <a:solidFill>
                <a:schemeClr val="bg2">
                  <a:lumMod val="10000"/>
                </a:schemeClr>
              </a:solidFill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defRPr/>
            </a:pPr>
            <a:endParaRPr lang="en-US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87BD4F0-DBD4-D8E0-ADFD-8869A2EAF306}"/>
              </a:ext>
            </a:extLst>
          </p:cNvPr>
          <p:cNvSpPr txBox="1"/>
          <p:nvPr/>
        </p:nvSpPr>
        <p:spPr>
          <a:xfrm>
            <a:off x="351109" y="1368736"/>
            <a:ext cx="11840891" cy="5046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defRPr/>
            </a:pPr>
            <a:r>
              <a:rPr lang="en-US" sz="2700" b="1" dirty="0">
                <a:solidFill>
                  <a:srgbClr val="0E4C95"/>
                </a:solidFill>
                <a:ea typeface="Calibri" panose="020F0502020204030204" pitchFamily="34" charset="0"/>
                <a:cs typeface="Arial" panose="020B0604020202020204" pitchFamily="34" charset="0"/>
              </a:rPr>
              <a:t>Planning</a:t>
            </a:r>
            <a:r>
              <a:rPr lang="en-US" sz="2700" dirty="0">
                <a:solidFill>
                  <a:srgbClr val="0E4C95"/>
                </a:solidFill>
                <a:ea typeface="Calibri" panose="020F0502020204030204" pitchFamily="34" charset="0"/>
                <a:cs typeface="Arial" panose="020B0604020202020204" pitchFamily="34" charset="0"/>
              </a:rPr>
              <a:t> is the difference between an “ok” unit/program and a GREAT one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C07F6CB-8A74-6E30-4A88-0F9BF0A81BF5}"/>
              </a:ext>
            </a:extLst>
          </p:cNvPr>
          <p:cNvSpPr txBox="1"/>
          <p:nvPr/>
        </p:nvSpPr>
        <p:spPr>
          <a:xfrm>
            <a:off x="757238" y="5672138"/>
            <a:ext cx="9043987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i="1" dirty="0"/>
              <a:t>Remember this slide, and the #1 answer? 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B2870787-838A-0480-577A-55A11BF9B453}"/>
              </a:ext>
            </a:extLst>
          </p:cNvPr>
          <p:cNvCxnSpPr>
            <a:cxnSpLocks/>
          </p:cNvCxnSpPr>
          <p:nvPr/>
        </p:nvCxnSpPr>
        <p:spPr>
          <a:xfrm>
            <a:off x="0" y="1243017"/>
            <a:ext cx="12192000" cy="0"/>
          </a:xfrm>
          <a:prstGeom prst="line">
            <a:avLst/>
          </a:prstGeom>
          <a:ln w="28575">
            <a:solidFill>
              <a:srgbClr val="0E4C95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3E5FBF25-946E-5B34-9E3A-B688D7CDA129}"/>
              </a:ext>
            </a:extLst>
          </p:cNvPr>
          <p:cNvCxnSpPr>
            <a:cxnSpLocks/>
          </p:cNvCxnSpPr>
          <p:nvPr/>
        </p:nvCxnSpPr>
        <p:spPr>
          <a:xfrm>
            <a:off x="0" y="2024067"/>
            <a:ext cx="12192000" cy="0"/>
          </a:xfrm>
          <a:prstGeom prst="line">
            <a:avLst/>
          </a:prstGeom>
          <a:ln w="28575">
            <a:solidFill>
              <a:srgbClr val="0E4C95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626815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29F9DA-6926-3A8A-EE57-21F6AB865D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587C3759-C64E-7AD4-E7C5-C7BBCC5C51DE}"/>
              </a:ext>
            </a:extLst>
          </p:cNvPr>
          <p:cNvGrpSpPr/>
          <p:nvPr/>
        </p:nvGrpSpPr>
        <p:grpSpPr>
          <a:xfrm>
            <a:off x="1" y="6196050"/>
            <a:ext cx="12063412" cy="533367"/>
            <a:chOff x="1" y="6196050"/>
            <a:chExt cx="12063412" cy="533367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3FC480CF-7FAE-0947-1DC5-CAFF79A3E08A}"/>
                </a:ext>
              </a:extLst>
            </p:cNvPr>
            <p:cNvSpPr/>
            <p:nvPr/>
          </p:nvSpPr>
          <p:spPr>
            <a:xfrm>
              <a:off x="1" y="6343651"/>
              <a:ext cx="9486900" cy="285749"/>
            </a:xfrm>
            <a:prstGeom prst="rect">
              <a:avLst/>
            </a:prstGeom>
            <a:solidFill>
              <a:srgbClr val="0E4C9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3330A4BC-5BB5-CDAA-CD20-D77B6B6FEF1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01188" y="6196050"/>
              <a:ext cx="2562225" cy="533367"/>
            </a:xfrm>
            <a:prstGeom prst="rect">
              <a:avLst/>
            </a:prstGeom>
          </p:spPr>
        </p:pic>
      </p:grpSp>
      <p:sp>
        <p:nvSpPr>
          <p:cNvPr id="3" name="Title 1">
            <a:extLst>
              <a:ext uri="{FF2B5EF4-FFF2-40B4-BE49-F238E27FC236}">
                <a16:creationId xmlns:a16="http://schemas.microsoft.com/office/drawing/2014/main" id="{A4B3C19F-03EC-8FFC-B525-9EE3F91DDE06}"/>
              </a:ext>
            </a:extLst>
          </p:cNvPr>
          <p:cNvSpPr txBox="1">
            <a:spLocks/>
          </p:cNvSpPr>
          <p:nvPr/>
        </p:nvSpPr>
        <p:spPr>
          <a:xfrm>
            <a:off x="304799" y="845464"/>
            <a:ext cx="5791201" cy="318293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en-US" sz="6600" b="1" dirty="0">
                <a:solidFill>
                  <a:srgbClr val="003F87"/>
                </a:solidFill>
                <a:ea typeface="ヒラギノ角ゴ Pro W3" charset="-128"/>
              </a:rPr>
              <a:t>Brief Introductions</a:t>
            </a:r>
            <a:endParaRPr lang="en-US" sz="6600" b="1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382007E-8CB8-A420-92AC-A94A54AF2D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95676" y="1589894"/>
            <a:ext cx="5172797" cy="3448531"/>
          </a:xfrm>
          <a:prstGeom prst="rect">
            <a:avLst/>
          </a:prstGeom>
          <a:effectLst>
            <a:outerShdw blurRad="292100" dist="215900" dir="2700000" algn="tl" rotWithShape="0">
              <a:srgbClr val="0E4C95">
                <a:alpha val="4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83759482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52A348-4796-FFCA-95CB-588B7318C1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4BB58AEE-CCFD-57D8-E8D1-72841ABC81B5}"/>
              </a:ext>
            </a:extLst>
          </p:cNvPr>
          <p:cNvGrpSpPr/>
          <p:nvPr/>
        </p:nvGrpSpPr>
        <p:grpSpPr>
          <a:xfrm>
            <a:off x="1" y="6196050"/>
            <a:ext cx="12063412" cy="533367"/>
            <a:chOff x="1" y="6196050"/>
            <a:chExt cx="12063412" cy="533367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ACE12826-CC52-BA6E-2D65-50CDB3BFD888}"/>
                </a:ext>
              </a:extLst>
            </p:cNvPr>
            <p:cNvSpPr/>
            <p:nvPr/>
          </p:nvSpPr>
          <p:spPr>
            <a:xfrm>
              <a:off x="1" y="6343651"/>
              <a:ext cx="9486900" cy="285749"/>
            </a:xfrm>
            <a:prstGeom prst="rect">
              <a:avLst/>
            </a:prstGeom>
            <a:solidFill>
              <a:srgbClr val="0E4C9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9FD3AAE0-F7DA-ABFE-F1FB-D7601B3A908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01188" y="6196050"/>
              <a:ext cx="2562225" cy="533367"/>
            </a:xfrm>
            <a:prstGeom prst="rect">
              <a:avLst/>
            </a:prstGeom>
          </p:spPr>
        </p:pic>
      </p:grpSp>
      <p:pic>
        <p:nvPicPr>
          <p:cNvPr id="2050" name="Picture 2">
            <a:extLst>
              <a:ext uri="{FF2B5EF4-FFF2-40B4-BE49-F238E27FC236}">
                <a16:creationId xmlns:a16="http://schemas.microsoft.com/office/drawing/2014/main" id="{E8A0590A-6E07-DE77-908D-A173CFD3004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250" b="3333"/>
          <a:stretch>
            <a:fillRect/>
          </a:stretch>
        </p:blipFill>
        <p:spPr bwMode="auto">
          <a:xfrm>
            <a:off x="0" y="0"/>
            <a:ext cx="6096000" cy="68789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9EEE5CC-7D40-EE61-0361-2A193BFC7F3C}"/>
              </a:ext>
            </a:extLst>
          </p:cNvPr>
          <p:cNvSpPr txBox="1"/>
          <p:nvPr/>
        </p:nvSpPr>
        <p:spPr>
          <a:xfrm>
            <a:off x="6226969" y="340281"/>
            <a:ext cx="6093618" cy="56630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 fontAlgn="base">
              <a:buFont typeface="+mj-lt"/>
              <a:buAutoNum type="arabicPeriod"/>
            </a:pPr>
            <a:r>
              <a:rPr lang="en-US" sz="2000" b="1" i="0" u="none" strike="noStrike" dirty="0">
                <a:solidFill>
                  <a:srgbClr val="000000"/>
                </a:solidFill>
                <a:effectLst/>
                <a:latin typeface="Arial" panose="020B0604020202020204"/>
              </a:rPr>
              <a:t>Biggest benefits / selling points of Scouting (“Why Scouting?”)</a:t>
            </a:r>
          </a:p>
          <a:p>
            <a:pPr>
              <a:buNone/>
            </a:pPr>
            <a:endParaRPr lang="en-US" b="0" dirty="0">
              <a:effectLst/>
            </a:endParaRPr>
          </a:p>
          <a:p>
            <a:pPr rtl="0">
              <a:buNone/>
            </a:pPr>
            <a:r>
              <a:rPr lang="en-US" sz="2400" b="1" i="0" u="none" strike="noStrike" dirty="0">
                <a:solidFill>
                  <a:srgbClr val="0E4C95"/>
                </a:solidFill>
                <a:effectLst/>
                <a:latin typeface="Arial" panose="020B0604020202020204"/>
              </a:rPr>
              <a:t>Both Yout</a:t>
            </a:r>
            <a:r>
              <a:rPr lang="en-US" sz="2400" b="1" dirty="0">
                <a:solidFill>
                  <a:srgbClr val="0E4C95"/>
                </a:solidFill>
                <a:latin typeface="Arial" panose="020B0604020202020204"/>
              </a:rPr>
              <a:t>h and Adults</a:t>
            </a:r>
            <a:r>
              <a:rPr lang="en-US" sz="2400" b="1" i="0" u="none" strike="noStrike" dirty="0">
                <a:solidFill>
                  <a:srgbClr val="000000"/>
                </a:solidFill>
                <a:effectLst/>
                <a:latin typeface="Arial" panose="020B0604020202020204"/>
              </a:rPr>
              <a:t>:</a:t>
            </a:r>
            <a:endParaRPr lang="en-US" sz="2400" b="1" dirty="0">
              <a:effectLst/>
            </a:endParaRPr>
          </a:p>
          <a:p>
            <a:pPr marL="742950" indent="-285750" rtl="0" fontAlgn="base">
              <a:buFont typeface="Arial" panose="020B0604020202020204"/>
              <a:buChar char="•"/>
            </a:pPr>
            <a:r>
              <a:rPr lang="en-US" sz="2000" b="0" i="0" u="none" strike="noStrike" dirty="0">
                <a:solidFill>
                  <a:srgbClr val="000000"/>
                </a:solidFill>
                <a:effectLst/>
                <a:latin typeface="Arial" panose="020B0604020202020204"/>
              </a:rPr>
              <a:t>FUN - biggest recurrent theme</a:t>
            </a:r>
          </a:p>
          <a:p>
            <a:pPr marL="742950" indent="-285750" rtl="0" fontAlgn="base">
              <a:buFont typeface="Arial" panose="020B0604020202020204"/>
              <a:buChar char="•"/>
            </a:pPr>
            <a:r>
              <a:rPr lang="en-US" sz="2000" b="0" i="0" u="none" strike="noStrike" dirty="0">
                <a:solidFill>
                  <a:srgbClr val="000000"/>
                </a:solidFill>
                <a:effectLst/>
                <a:latin typeface="Arial" panose="020B0604020202020204"/>
              </a:rPr>
              <a:t>Builds self confidence</a:t>
            </a:r>
          </a:p>
          <a:p>
            <a:pPr marL="742950" indent="-285750" rtl="0" fontAlgn="base">
              <a:buFont typeface="Arial" panose="020B0604020202020204"/>
              <a:buChar char="•"/>
            </a:pPr>
            <a:r>
              <a:rPr lang="en-US" sz="2000" b="0" i="0" u="none" strike="noStrike" dirty="0">
                <a:solidFill>
                  <a:srgbClr val="000000"/>
                </a:solidFill>
                <a:effectLst/>
                <a:latin typeface="Arial" panose="020B0604020202020204"/>
              </a:rPr>
              <a:t>(Lifelong) leadership skills</a:t>
            </a:r>
          </a:p>
          <a:p>
            <a:pPr marL="742950" indent="-285750" rtl="0" fontAlgn="base">
              <a:buFont typeface="Arial" panose="020B0604020202020204"/>
              <a:buChar char="•"/>
            </a:pPr>
            <a:r>
              <a:rPr lang="en-US" sz="2000" b="0" i="0" u="none" strike="noStrike" dirty="0">
                <a:solidFill>
                  <a:srgbClr val="000000"/>
                </a:solidFill>
                <a:effectLst/>
                <a:latin typeface="Arial" panose="020B0604020202020204"/>
              </a:rPr>
              <a:t>Community service</a:t>
            </a:r>
          </a:p>
          <a:p>
            <a:pPr marL="742950" indent="-285750" rtl="0" fontAlgn="base">
              <a:buFont typeface="Arial" panose="020B0604020202020204"/>
              <a:buChar char="•"/>
            </a:pPr>
            <a:r>
              <a:rPr lang="en-US" sz="2000" b="0" i="0" u="none" strike="noStrike" dirty="0">
                <a:solidFill>
                  <a:srgbClr val="000000"/>
                </a:solidFill>
                <a:effectLst/>
                <a:latin typeface="Arial" panose="020B0604020202020204"/>
              </a:rPr>
              <a:t>Trying new things/experiences</a:t>
            </a:r>
          </a:p>
          <a:p>
            <a:pPr marL="742950" indent="-285750" rtl="0" fontAlgn="base">
              <a:buFont typeface="Arial" panose="020B0604020202020204"/>
              <a:buChar char="•"/>
            </a:pPr>
            <a:r>
              <a:rPr lang="en-US" sz="2000" b="0" i="0" u="none" strike="noStrike" dirty="0">
                <a:solidFill>
                  <a:srgbClr val="000000"/>
                </a:solidFill>
                <a:effectLst/>
                <a:latin typeface="Arial" panose="020B0604020202020204"/>
              </a:rPr>
              <a:t>Outdoor adventures</a:t>
            </a:r>
          </a:p>
          <a:p>
            <a:pPr marL="742950" indent="-285750" rtl="0" fontAlgn="base">
              <a:buFont typeface="Arial" panose="020B0604020202020204"/>
              <a:buChar char="•"/>
            </a:pPr>
            <a:r>
              <a:rPr lang="en-US" sz="2000" b="0" i="0" u="none" strike="noStrike" dirty="0">
                <a:solidFill>
                  <a:srgbClr val="000000"/>
                </a:solidFill>
                <a:effectLst/>
                <a:latin typeface="Arial" panose="020B0604020202020204"/>
              </a:rPr>
              <a:t>Life skills</a:t>
            </a:r>
          </a:p>
          <a:p>
            <a:pPr marL="742950" indent="-285750" rtl="0" fontAlgn="base">
              <a:buFont typeface="Arial" panose="020B0604020202020204"/>
              <a:buChar char="•"/>
            </a:pPr>
            <a:r>
              <a:rPr lang="en-US" sz="2000" b="0" i="0" u="none" strike="noStrike" dirty="0">
                <a:solidFill>
                  <a:srgbClr val="000000"/>
                </a:solidFill>
                <a:effectLst/>
                <a:latin typeface="Arial" panose="020B0604020202020204"/>
              </a:rPr>
              <a:t>Making friends and belonging/inclusive</a:t>
            </a:r>
          </a:p>
          <a:p>
            <a:pPr marL="742950" indent="-285750" rtl="0" fontAlgn="base">
              <a:buFont typeface="Arial" panose="020B0604020202020204"/>
              <a:buChar char="•"/>
            </a:pPr>
            <a:r>
              <a:rPr lang="en-US" sz="2000" b="0" i="0" u="none" strike="noStrike" dirty="0">
                <a:solidFill>
                  <a:srgbClr val="000000"/>
                </a:solidFill>
                <a:effectLst/>
                <a:latin typeface="Arial" panose="020B0604020202020204"/>
              </a:rPr>
              <a:t>Quality friendships</a:t>
            </a:r>
          </a:p>
          <a:p>
            <a:pPr marL="742950" indent="-285750" rtl="0" fontAlgn="base">
              <a:buFont typeface="Arial" panose="020B0604020202020204"/>
              <a:buChar char="•"/>
            </a:pPr>
            <a:r>
              <a:rPr lang="en-US" sz="2000" b="0" i="0" u="none" strike="noStrike" dirty="0">
                <a:solidFill>
                  <a:srgbClr val="000000"/>
                </a:solidFill>
                <a:effectLst/>
                <a:latin typeface="Arial" panose="020B0604020202020204"/>
              </a:rPr>
              <a:t>No try-outs - everyone can participate</a:t>
            </a:r>
          </a:p>
          <a:p>
            <a:pPr marL="742950" indent="-285750" rtl="0" fontAlgn="base">
              <a:buFont typeface="Arial" panose="020B0604020202020204"/>
              <a:buChar char="•"/>
            </a:pPr>
            <a:r>
              <a:rPr lang="en-US" sz="2000" b="0" i="0" u="none" strike="noStrike" dirty="0">
                <a:solidFill>
                  <a:srgbClr val="000000"/>
                </a:solidFill>
                <a:effectLst/>
                <a:latin typeface="Arial" panose="020B0604020202020204"/>
              </a:rPr>
              <a:t>Career exploration</a:t>
            </a:r>
          </a:p>
          <a:p>
            <a:pPr marL="742950" indent="-285750" rtl="0" fontAlgn="base">
              <a:buFont typeface="Arial" panose="020B0604020202020204"/>
              <a:buChar char="•"/>
            </a:pPr>
            <a:r>
              <a:rPr lang="en-US" sz="2000" b="0" i="0" u="none" strike="noStrike" dirty="0">
                <a:solidFill>
                  <a:srgbClr val="000000"/>
                </a:solidFill>
                <a:effectLst/>
                <a:latin typeface="Arial" panose="020B0604020202020204"/>
              </a:rPr>
              <a:t>Year-round (not seasonal, like sports)</a:t>
            </a:r>
          </a:p>
          <a:p>
            <a:pPr marL="742950" indent="-285750" rtl="0" fontAlgn="base">
              <a:buFont typeface="Arial" panose="020B0604020202020204"/>
              <a:buChar char="•"/>
            </a:pPr>
            <a:r>
              <a:rPr lang="en-US" sz="2000" b="0" i="0" u="none" strike="noStrike" dirty="0">
                <a:solidFill>
                  <a:srgbClr val="000000"/>
                </a:solidFill>
                <a:effectLst/>
                <a:latin typeface="Arial" panose="020B0604020202020204"/>
              </a:rPr>
              <a:t>Social skills/relationships</a:t>
            </a:r>
          </a:p>
          <a:p>
            <a:pPr marL="742950" indent="-285750" rtl="0" fontAlgn="base">
              <a:buFont typeface="Arial" panose="020B0604020202020204"/>
              <a:buChar char="•"/>
            </a:pPr>
            <a:r>
              <a:rPr lang="en-US" sz="2000" b="0" i="0" u="none" strike="noStrike" dirty="0">
                <a:solidFill>
                  <a:srgbClr val="000000"/>
                </a:solidFill>
                <a:effectLst/>
                <a:latin typeface="Arial" panose="020B0604020202020204"/>
              </a:rPr>
              <a:t>Youth teach each other</a:t>
            </a:r>
          </a:p>
        </p:txBody>
      </p:sp>
      <p:sp>
        <p:nvSpPr>
          <p:cNvPr id="5" name="Arrow: Left 4">
            <a:extLst>
              <a:ext uri="{FF2B5EF4-FFF2-40B4-BE49-F238E27FC236}">
                <a16:creationId xmlns:a16="http://schemas.microsoft.com/office/drawing/2014/main" id="{91523146-69B1-4643-6B2D-2672C124FC81}"/>
              </a:ext>
            </a:extLst>
          </p:cNvPr>
          <p:cNvSpPr/>
          <p:nvPr/>
        </p:nvSpPr>
        <p:spPr>
          <a:xfrm>
            <a:off x="10558462" y="1385889"/>
            <a:ext cx="1376363" cy="835818"/>
          </a:xfrm>
          <a:prstGeom prst="left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67703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60702623-6D92-A0F1-83FC-7D3AAE3430EE}"/>
              </a:ext>
            </a:extLst>
          </p:cNvPr>
          <p:cNvSpPr txBox="1"/>
          <p:nvPr/>
        </p:nvSpPr>
        <p:spPr>
          <a:xfrm>
            <a:off x="0" y="350395"/>
            <a:ext cx="6892636" cy="600164"/>
          </a:xfrm>
          <a:prstGeom prst="rect">
            <a:avLst/>
          </a:prstGeom>
          <a:solidFill>
            <a:srgbClr val="3653A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300" b="1" dirty="0">
                <a:solidFill>
                  <a:schemeClr val="bg1"/>
                </a:solidFill>
              </a:rPr>
              <a:t>Many Resources Available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CAC7B84-44B6-B101-A368-2F102C4023BC}"/>
              </a:ext>
            </a:extLst>
          </p:cNvPr>
          <p:cNvSpPr txBox="1"/>
          <p:nvPr/>
        </p:nvSpPr>
        <p:spPr>
          <a:xfrm>
            <a:off x="242984" y="1300954"/>
            <a:ext cx="6406669" cy="53399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300" dirty="0"/>
              <a:t>New Ready, Set, Scout! Guide</a:t>
            </a:r>
          </a:p>
          <a:p>
            <a:r>
              <a:rPr lang="en-US" sz="2200" dirty="0"/>
              <a:t>(in your folder) </a:t>
            </a:r>
          </a:p>
          <a:p>
            <a:endParaRPr lang="en-US" sz="1100" dirty="0"/>
          </a:p>
          <a:p>
            <a:r>
              <a:rPr lang="en-US" sz="3300" dirty="0"/>
              <a:t>Council &amp; national resources</a:t>
            </a:r>
          </a:p>
          <a:p>
            <a:r>
              <a:rPr lang="en-US" sz="2200" dirty="0">
                <a:hlinkClick r:id="rId2"/>
              </a:rPr>
              <a:t>https://www.scouting.org/programs/cub-scouts/leader-resources/</a:t>
            </a:r>
            <a:r>
              <a:rPr lang="en-US" sz="2200" dirty="0"/>
              <a:t> </a:t>
            </a:r>
            <a:br>
              <a:rPr lang="en-US" sz="2200" dirty="0"/>
            </a:br>
            <a:endParaRPr lang="en-US" sz="2200" dirty="0"/>
          </a:p>
          <a:p>
            <a:r>
              <a:rPr lang="en-US" sz="2200" dirty="0">
                <a:hlinkClick r:id="rId3"/>
              </a:rPr>
              <a:t>https://troopleader.scouting.org/</a:t>
            </a:r>
            <a:r>
              <a:rPr lang="en-US" sz="2200" dirty="0"/>
              <a:t> </a:t>
            </a:r>
          </a:p>
          <a:p>
            <a:endParaRPr lang="en-US" sz="1100" dirty="0"/>
          </a:p>
          <a:p>
            <a:r>
              <a:rPr lang="en-US" sz="3300" dirty="0"/>
              <a:t>Other units –</a:t>
            </a:r>
            <a:r>
              <a:rPr lang="en-US" sz="3300" i="1" dirty="0"/>
              <a:t> what’s worked for them? </a:t>
            </a:r>
          </a:p>
          <a:p>
            <a:endParaRPr lang="en-US" sz="1100" dirty="0"/>
          </a:p>
          <a:p>
            <a:r>
              <a:rPr lang="en-US" sz="3300" dirty="0"/>
              <a:t>M &amp; M Committee</a:t>
            </a:r>
          </a:p>
          <a:p>
            <a:endParaRPr lang="en-US" sz="3300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FB05DD5-A632-5A85-EE6D-89121F681CA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2636" y="0"/>
            <a:ext cx="529936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108258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12FE6D-3F9C-2B3C-A557-079D1ACFD5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3">
            <a:extLst>
              <a:ext uri="{FF2B5EF4-FFF2-40B4-BE49-F238E27FC236}">
                <a16:creationId xmlns:a16="http://schemas.microsoft.com/office/drawing/2014/main" id="{770D357F-649B-BCE6-34F9-79083C54A4D1}"/>
              </a:ext>
            </a:extLst>
          </p:cNvPr>
          <p:cNvSpPr txBox="1">
            <a:spLocks/>
          </p:cNvSpPr>
          <p:nvPr/>
        </p:nvSpPr>
        <p:spPr>
          <a:xfrm>
            <a:off x="595311" y="190675"/>
            <a:ext cx="11225213" cy="701841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850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4400" b="1" dirty="0">
                <a:solidFill>
                  <a:srgbClr val="0E4C95"/>
                </a:solidFill>
              </a:rPr>
              <a:t>Results from most recent Voice national survey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B15504C5-64A0-2E62-1D40-0EBE6922377E}"/>
              </a:ext>
            </a:extLst>
          </p:cNvPr>
          <p:cNvGrpSpPr/>
          <p:nvPr/>
        </p:nvGrpSpPr>
        <p:grpSpPr>
          <a:xfrm>
            <a:off x="1" y="6196050"/>
            <a:ext cx="12063412" cy="533367"/>
            <a:chOff x="1" y="6196050"/>
            <a:chExt cx="12063412" cy="533367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A9BA11AB-8D43-6E84-8672-F6D6EF33D7DE}"/>
                </a:ext>
              </a:extLst>
            </p:cNvPr>
            <p:cNvSpPr/>
            <p:nvPr/>
          </p:nvSpPr>
          <p:spPr>
            <a:xfrm>
              <a:off x="1" y="6343651"/>
              <a:ext cx="9486900" cy="285749"/>
            </a:xfrm>
            <a:prstGeom prst="rect">
              <a:avLst/>
            </a:prstGeom>
            <a:solidFill>
              <a:srgbClr val="0E4C9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98DC70C2-A5CE-0290-DFD1-466AEC2E1C1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01188" y="6196050"/>
              <a:ext cx="2562225" cy="533367"/>
            </a:xfrm>
            <a:prstGeom prst="rect">
              <a:avLst/>
            </a:prstGeom>
          </p:spPr>
        </p:pic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D8EA01A4-1F79-0ABE-76C3-269DCC6BBFDF}"/>
              </a:ext>
            </a:extLst>
          </p:cNvPr>
          <p:cNvGrpSpPr/>
          <p:nvPr/>
        </p:nvGrpSpPr>
        <p:grpSpPr>
          <a:xfrm>
            <a:off x="1221581" y="1090501"/>
            <a:ext cx="9748838" cy="4907563"/>
            <a:chOff x="838200" y="1585312"/>
            <a:chExt cx="9748838" cy="4907563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8E805F47-9F3F-0073-7CD5-F76502BBF224}"/>
                </a:ext>
              </a:extLst>
            </p:cNvPr>
            <p:cNvGrpSpPr/>
            <p:nvPr/>
          </p:nvGrpSpPr>
          <p:grpSpPr>
            <a:xfrm>
              <a:off x="838200" y="1585312"/>
              <a:ext cx="9748838" cy="4907563"/>
              <a:chOff x="3987198" y="1858298"/>
              <a:chExt cx="8039521" cy="4093597"/>
            </a:xfrm>
          </p:grpSpPr>
          <p:pic>
            <p:nvPicPr>
              <p:cNvPr id="2" name="Picture 1">
                <a:extLst>
                  <a:ext uri="{FF2B5EF4-FFF2-40B4-BE49-F238E27FC236}">
                    <a16:creationId xmlns:a16="http://schemas.microsoft.com/office/drawing/2014/main" id="{C5CCCAA7-DF41-CC94-3C1B-94E15100549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rcRect l="1861" b="78149"/>
              <a:stretch>
                <a:fillRect/>
              </a:stretch>
            </p:blipFill>
            <p:spPr>
              <a:xfrm>
                <a:off x="4149213" y="1858298"/>
                <a:ext cx="7877506" cy="958504"/>
              </a:xfrm>
              <a:prstGeom prst="rect">
                <a:avLst/>
              </a:prstGeom>
            </p:spPr>
          </p:pic>
          <p:pic>
            <p:nvPicPr>
              <p:cNvPr id="12" name="Picture 11">
                <a:extLst>
                  <a:ext uri="{FF2B5EF4-FFF2-40B4-BE49-F238E27FC236}">
                    <a16:creationId xmlns:a16="http://schemas.microsoft.com/office/drawing/2014/main" id="{E4070302-CA65-2803-8661-4E804BE5257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rcRect l="4745" t="32285"/>
              <a:stretch>
                <a:fillRect/>
              </a:stretch>
            </p:blipFill>
            <p:spPr>
              <a:xfrm>
                <a:off x="3987198" y="2866362"/>
                <a:ext cx="7942644" cy="3085533"/>
              </a:xfrm>
              <a:prstGeom prst="rect">
                <a:avLst/>
              </a:prstGeom>
            </p:spPr>
          </p:pic>
        </p:grp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7CA8E9CE-DC47-B0E9-B58B-29B88837E3BC}"/>
                </a:ext>
              </a:extLst>
            </p:cNvPr>
            <p:cNvSpPr/>
            <p:nvPr/>
          </p:nvSpPr>
          <p:spPr>
            <a:xfrm>
              <a:off x="7558088" y="3429000"/>
              <a:ext cx="642937" cy="700088"/>
            </a:xfrm>
            <a:prstGeom prst="ellipse">
              <a:avLst/>
            </a:prstGeom>
            <a:noFill/>
            <a:ln w="28575">
              <a:solidFill>
                <a:srgbClr val="C0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D3F7544E-60F4-05E4-8797-BA4AB15555D4}"/>
                </a:ext>
              </a:extLst>
            </p:cNvPr>
            <p:cNvSpPr/>
            <p:nvPr/>
          </p:nvSpPr>
          <p:spPr>
            <a:xfrm>
              <a:off x="7558088" y="3405853"/>
              <a:ext cx="2562225" cy="373191"/>
            </a:xfrm>
            <a:prstGeom prst="ellipse">
              <a:avLst/>
            </a:prstGeom>
            <a:noFill/>
            <a:ln w="28575">
              <a:solidFill>
                <a:srgbClr val="C0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68535952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E30CA3-560A-9A80-D4D9-F567B569F7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43C52D-0868-0B27-07A5-B850B9CE47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443037"/>
          </a:xfrm>
          <a:solidFill>
            <a:srgbClr val="0E4C95"/>
          </a:solidFill>
        </p:spPr>
        <p:txBody>
          <a:bodyPr>
            <a:normAutofit/>
          </a:bodyPr>
          <a:lstStyle/>
          <a:p>
            <a:r>
              <a:rPr lang="en-US" altLang="en-US" sz="3600" b="1" dirty="0">
                <a:solidFill>
                  <a:schemeClr val="bg1"/>
                </a:solidFill>
                <a:ea typeface="ヒラギノ角ゴ Pro W3" charset="-128"/>
              </a:rPr>
              <a:t>   3. Complete Provided Templates: Pack (or Troop) </a:t>
            </a:r>
            <a:br>
              <a:rPr lang="en-US" altLang="en-US" sz="3600" b="1" dirty="0">
                <a:solidFill>
                  <a:schemeClr val="bg1"/>
                </a:solidFill>
                <a:ea typeface="ヒラギノ角ゴ Pro W3" charset="-128"/>
              </a:rPr>
            </a:br>
            <a:r>
              <a:rPr lang="en-US" altLang="en-US" sz="3600" b="1" dirty="0">
                <a:solidFill>
                  <a:schemeClr val="bg1"/>
                </a:solidFill>
                <a:ea typeface="ヒラギノ角ゴ Pro W3" charset="-128"/>
              </a:rPr>
              <a:t>       Info Sheet &amp; Calendars</a:t>
            </a:r>
            <a:endParaRPr lang="en-US" sz="3600" b="1" dirty="0">
              <a:solidFill>
                <a:schemeClr val="bg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9B8153-12A0-B04C-CFEE-FBA571D2A3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8553" y="1678127"/>
            <a:ext cx="4445337" cy="4351338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en-US" sz="2400" dirty="0"/>
              <a:t>Something to hand out wherever and whenever needed.</a:t>
            </a:r>
          </a:p>
          <a:p>
            <a:pPr>
              <a:defRPr/>
            </a:pPr>
            <a:r>
              <a:rPr lang="en-US" sz="2400" dirty="0"/>
              <a:t>Templates are ready to go! </a:t>
            </a:r>
          </a:p>
          <a:p>
            <a:pPr lvl="1">
              <a:defRPr/>
            </a:pPr>
            <a:r>
              <a:rPr lang="en-US" dirty="0"/>
              <a:t>All you have to add is your Unit-specific information</a:t>
            </a:r>
          </a:p>
          <a:p>
            <a:pPr>
              <a:defRPr/>
            </a:pPr>
            <a:r>
              <a:rPr lang="en-US" sz="2400" dirty="0"/>
              <a:t>Take copies with you everywhere, at every event!  </a:t>
            </a:r>
          </a:p>
          <a:p>
            <a:pPr lvl="1">
              <a:defRPr/>
            </a:pPr>
            <a:r>
              <a:rPr lang="en-US" dirty="0"/>
              <a:t>Make sure families have copies as well.  </a:t>
            </a:r>
          </a:p>
          <a:p>
            <a:endParaRPr lang="en-US" sz="2600"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D702C356-1CD2-8EAC-5883-F72CC69323A4}"/>
              </a:ext>
            </a:extLst>
          </p:cNvPr>
          <p:cNvGrpSpPr/>
          <p:nvPr/>
        </p:nvGrpSpPr>
        <p:grpSpPr>
          <a:xfrm>
            <a:off x="1" y="6196050"/>
            <a:ext cx="12063412" cy="533367"/>
            <a:chOff x="1" y="6196050"/>
            <a:chExt cx="12063412" cy="533367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28A445A5-E0B6-8B31-0AE3-D0441AE25C58}"/>
                </a:ext>
              </a:extLst>
            </p:cNvPr>
            <p:cNvSpPr/>
            <p:nvPr/>
          </p:nvSpPr>
          <p:spPr>
            <a:xfrm>
              <a:off x="1" y="6343651"/>
              <a:ext cx="9486900" cy="285749"/>
            </a:xfrm>
            <a:prstGeom prst="rect">
              <a:avLst/>
            </a:prstGeom>
            <a:solidFill>
              <a:srgbClr val="0E4C9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4CCA0842-7436-58EF-5C7F-3CC6A8D9450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01188" y="6196050"/>
              <a:ext cx="2562225" cy="533367"/>
            </a:xfrm>
            <a:prstGeom prst="rect">
              <a:avLst/>
            </a:prstGeom>
          </p:spPr>
        </p:pic>
      </p:grpSp>
      <p:pic>
        <p:nvPicPr>
          <p:cNvPr id="9" name="Picture 8">
            <a:extLst>
              <a:ext uri="{FF2B5EF4-FFF2-40B4-BE49-F238E27FC236}">
                <a16:creationId xmlns:a16="http://schemas.microsoft.com/office/drawing/2014/main" id="{3C493E81-E7E9-1D9D-D944-B61D2F798B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729894">
            <a:off x="5952962" y="1062818"/>
            <a:ext cx="2548684" cy="3313972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5FE95918-217B-E091-82B4-3F9C488DB9D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910036">
            <a:off x="8855225" y="1308914"/>
            <a:ext cx="3015439" cy="371194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8B9A7C90-C76F-3430-C243-E6A6D8CF68E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870969">
            <a:off x="8275137" y="1749628"/>
            <a:ext cx="2876068" cy="370719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2720554-DFF2-22AD-33B0-E02FC10BC7B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754951">
            <a:off x="5223654" y="2054805"/>
            <a:ext cx="2654860" cy="340988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DCC2E8BB-C464-D260-FF3E-BAAB3C5CD8B1}"/>
              </a:ext>
            </a:extLst>
          </p:cNvPr>
          <p:cNvSpPr txBox="1"/>
          <p:nvPr/>
        </p:nvSpPr>
        <p:spPr>
          <a:xfrm>
            <a:off x="128587" y="5758093"/>
            <a:ext cx="1206341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i="0" u="sng" strike="noStrike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Feedback Shared w/ National</a:t>
            </a:r>
            <a:r>
              <a:rPr lang="en-US" sz="2800" b="1" i="0" strike="noStrike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   </a:t>
            </a:r>
            <a:r>
              <a:rPr lang="en-US" sz="2800" b="1" i="0" u="none" strike="noStrike" dirty="0">
                <a:solidFill>
                  <a:srgbClr val="C00000"/>
                </a:solidFill>
                <a:effectLst/>
                <a:latin typeface="Arial" panose="020B0604020202020204" pitchFamily="34" charset="0"/>
              </a:rPr>
              <a:t>#1 reason people join: they got a flyer</a:t>
            </a:r>
            <a:endParaRPr lang="en-US" sz="28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363047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E408DC-B241-4C13-2A08-85B4E73C9C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9AC07A-BDD0-7EB3-DA3D-BDA41995A7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0239" y="20204"/>
            <a:ext cx="10810875" cy="1325563"/>
          </a:xfrm>
        </p:spPr>
        <p:txBody>
          <a:bodyPr>
            <a:normAutofit/>
          </a:bodyPr>
          <a:lstStyle/>
          <a:p>
            <a:r>
              <a:rPr lang="en-US" sz="3600" b="1" dirty="0">
                <a:solidFill>
                  <a:srgbClr val="0E4C95"/>
                </a:solidFill>
              </a:rPr>
              <a:t>Info Sheet &amp; Preview Calendar – </a:t>
            </a:r>
            <a:r>
              <a:rPr lang="en-US" sz="3600" b="1" i="1" dirty="0">
                <a:solidFill>
                  <a:srgbClr val="0E4C95"/>
                </a:solidFill>
              </a:rPr>
              <a:t>Where to Use?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681ACC-8119-A5A2-D8D6-CDE6EDF246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62736" y="1213975"/>
            <a:ext cx="5600677" cy="4473820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Community events</a:t>
            </a:r>
          </a:p>
          <a:p>
            <a:r>
              <a:rPr lang="en-US" dirty="0"/>
              <a:t>Back to school nights</a:t>
            </a:r>
          </a:p>
          <a:p>
            <a:r>
              <a:rPr lang="en-US" dirty="0"/>
              <a:t>Insert into church bulletins</a:t>
            </a:r>
          </a:p>
          <a:p>
            <a:r>
              <a:rPr lang="en-US" dirty="0"/>
              <a:t>School opportunities</a:t>
            </a:r>
          </a:p>
          <a:p>
            <a:pPr lvl="1"/>
            <a:r>
              <a:rPr lang="en-US" dirty="0" err="1"/>
              <a:t>PeachJar</a:t>
            </a:r>
            <a:r>
              <a:rPr lang="en-US" dirty="0"/>
              <a:t> (talk to staff first)</a:t>
            </a:r>
          </a:p>
          <a:p>
            <a:r>
              <a:rPr lang="en-US" dirty="0"/>
              <a:t>Backpack giveaways</a:t>
            </a:r>
          </a:p>
          <a:p>
            <a:r>
              <a:rPr lang="en-US" dirty="0"/>
              <a:t>Pizza boxes – do you have any contacts?</a:t>
            </a:r>
          </a:p>
          <a:p>
            <a:r>
              <a:rPr lang="en-US" dirty="0"/>
              <a:t>Any place you’re active in the community – have them with you)</a:t>
            </a:r>
          </a:p>
          <a:p>
            <a:r>
              <a:rPr lang="en-US" dirty="0"/>
              <a:t>Where else???</a:t>
            </a:r>
          </a:p>
          <a:p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53E105A-74C8-1651-6ECB-079DCB3C06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07677" y="1776407"/>
            <a:ext cx="3048000" cy="1446213"/>
          </a:xfrm>
          <a:prstGeom prst="rect">
            <a:avLst/>
          </a:prstGeom>
          <a:solidFill>
            <a:srgbClr val="003F8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ヒラギノ角ゴ Pro W3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ヒラギノ角ゴ Pro W3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ヒラギノ角ゴ Pro W3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ヒラギノ角ゴ Pro W3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ヒラギノ角ゴ Pro W3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200" b="1" dirty="0">
                <a:solidFill>
                  <a:schemeClr val="bg1"/>
                </a:solidFill>
                <a:latin typeface="Arial" panose="020B0604020202020204" pitchFamily="34" charset="0"/>
              </a:rPr>
              <a:t>Yard signs and flyer boxes </a:t>
            </a:r>
            <a:r>
              <a:rPr lang="en-US" altLang="en-US" sz="2200" dirty="0">
                <a:solidFill>
                  <a:schemeClr val="bg1"/>
                </a:solidFill>
                <a:latin typeface="Arial" panose="020B0604020202020204" pitchFamily="34" charset="0"/>
              </a:rPr>
              <a:t>displayed together….Ideal at school pick-up lines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FD8C673-3724-1A74-16FE-FE274C17C2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199" y="1468433"/>
            <a:ext cx="1764323" cy="4473820"/>
          </a:xfrm>
          <a:prstGeom prst="rect">
            <a:avLst/>
          </a:prstGeom>
        </p:spPr>
      </p:pic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E057075D-A697-6C60-67D6-6C7AE3C5792E}"/>
              </a:ext>
            </a:extLst>
          </p:cNvPr>
          <p:cNvCxnSpPr/>
          <p:nvPr/>
        </p:nvCxnSpPr>
        <p:spPr>
          <a:xfrm>
            <a:off x="2807677" y="4969665"/>
            <a:ext cx="0" cy="850106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9C486B7-9B11-F8A0-40A5-540CB45BE87F}"/>
              </a:ext>
            </a:extLst>
          </p:cNvPr>
          <p:cNvCxnSpPr/>
          <p:nvPr/>
        </p:nvCxnSpPr>
        <p:spPr>
          <a:xfrm>
            <a:off x="4029222" y="4969665"/>
            <a:ext cx="0" cy="850106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30" name="Picture 6" descr="Recruitment Materials - Other Items - Greater LA Scouting">
            <a:extLst>
              <a:ext uri="{FF2B5EF4-FFF2-40B4-BE49-F238E27FC236}">
                <a16:creationId xmlns:a16="http://schemas.microsoft.com/office/drawing/2014/main" id="{84DBFFC8-A7C1-4867-851D-5A6D1F0054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1584" y="3644102"/>
            <a:ext cx="2250416" cy="1387837"/>
          </a:xfrm>
          <a:prstGeom prst="rect">
            <a:avLst/>
          </a:prstGeom>
          <a:noFill/>
          <a:ln w="6350">
            <a:solidFill>
              <a:schemeClr val="accent1">
                <a:shade val="1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B09EB85B-EF98-EC7F-3265-1066988DCB7C}"/>
              </a:ext>
            </a:extLst>
          </p:cNvPr>
          <p:cNvGrpSpPr/>
          <p:nvPr/>
        </p:nvGrpSpPr>
        <p:grpSpPr>
          <a:xfrm>
            <a:off x="1" y="6196050"/>
            <a:ext cx="12063412" cy="533367"/>
            <a:chOff x="1" y="6196050"/>
            <a:chExt cx="12063412" cy="533367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D38D28FE-A9F4-DF76-635F-33566DEDE5D3}"/>
                </a:ext>
              </a:extLst>
            </p:cNvPr>
            <p:cNvSpPr/>
            <p:nvPr/>
          </p:nvSpPr>
          <p:spPr>
            <a:xfrm>
              <a:off x="1" y="6343651"/>
              <a:ext cx="9486900" cy="285749"/>
            </a:xfrm>
            <a:prstGeom prst="rect">
              <a:avLst/>
            </a:prstGeom>
            <a:solidFill>
              <a:srgbClr val="0E4C9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E3FA39B0-1E65-505B-6F9F-BCA5EC3CB31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01188" y="6196050"/>
              <a:ext cx="2562225" cy="53336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62582312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B8319D-490C-98B9-80B7-D4D34686EF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453057" cy="4351338"/>
          </a:xfrm>
        </p:spPr>
        <p:txBody>
          <a:bodyPr>
            <a:normAutofit lnSpcReduction="10000"/>
          </a:bodyPr>
          <a:lstStyle/>
          <a:p>
            <a:r>
              <a:rPr lang="en-US" sz="3300" dirty="0"/>
              <a:t>Your online tacklebox!</a:t>
            </a:r>
            <a:br>
              <a:rPr lang="en-US" sz="3300" dirty="0"/>
            </a:br>
            <a:endParaRPr lang="en-US" sz="3300" dirty="0"/>
          </a:p>
          <a:p>
            <a:r>
              <a:rPr lang="en-US" i="1" dirty="0">
                <a:solidFill>
                  <a:srgbClr val="C00000"/>
                </a:solidFill>
              </a:rPr>
              <a:t>Pending files being moved from Becca’s google drive to BTC google drive, to then create links</a:t>
            </a:r>
          </a:p>
          <a:p>
            <a:endParaRPr lang="en-US" dirty="0">
              <a:solidFill>
                <a:srgbClr val="C00000"/>
              </a:solidFill>
            </a:endParaRPr>
          </a:p>
          <a:p>
            <a:r>
              <a:rPr lang="en-US" dirty="0">
                <a:solidFill>
                  <a:srgbClr val="C00000"/>
                </a:solidFill>
              </a:rPr>
              <a:t>Add a few details</a:t>
            </a:r>
          </a:p>
          <a:p>
            <a:endParaRPr lang="en-US" dirty="0">
              <a:solidFill>
                <a:srgbClr val="C00000"/>
              </a:solidFill>
            </a:endParaRPr>
          </a:p>
          <a:p>
            <a:r>
              <a:rPr lang="en-US" dirty="0">
                <a:solidFill>
                  <a:srgbClr val="C00000"/>
                </a:solidFill>
              </a:rPr>
              <a:t>(link to page) </a:t>
            </a:r>
          </a:p>
          <a:p>
            <a:endParaRPr lang="en-US"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B83EACCB-EE8F-C5BE-EC20-E453DE9B6327}"/>
              </a:ext>
            </a:extLst>
          </p:cNvPr>
          <p:cNvGrpSpPr/>
          <p:nvPr/>
        </p:nvGrpSpPr>
        <p:grpSpPr>
          <a:xfrm>
            <a:off x="1" y="6196050"/>
            <a:ext cx="12063412" cy="533367"/>
            <a:chOff x="1" y="6196050"/>
            <a:chExt cx="12063412" cy="533367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E81CA4D5-30DC-AAA6-A447-F8989CADE11E}"/>
                </a:ext>
              </a:extLst>
            </p:cNvPr>
            <p:cNvSpPr/>
            <p:nvPr/>
          </p:nvSpPr>
          <p:spPr>
            <a:xfrm>
              <a:off x="1" y="6343651"/>
              <a:ext cx="9486900" cy="285749"/>
            </a:xfrm>
            <a:prstGeom prst="rect">
              <a:avLst/>
            </a:prstGeom>
            <a:solidFill>
              <a:srgbClr val="0E4C9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81092F45-949D-6733-7EFA-C4E508D63A3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01188" y="6196050"/>
              <a:ext cx="2562225" cy="533367"/>
            </a:xfrm>
            <a:prstGeom prst="rect">
              <a:avLst/>
            </a:prstGeom>
          </p:spPr>
        </p:pic>
      </p:grpSp>
      <p:pic>
        <p:nvPicPr>
          <p:cNvPr id="1026" name="Picture 2" descr="Three-Tray Tackle Box XL">
            <a:extLst>
              <a:ext uri="{FF2B5EF4-FFF2-40B4-BE49-F238E27FC236}">
                <a16:creationId xmlns:a16="http://schemas.microsoft.com/office/drawing/2014/main" id="{71FFB72F-407E-7257-828A-96DA3E3238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1257" y="590546"/>
            <a:ext cx="5586417" cy="55864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3FEE826-4BD0-8F50-30FD-844F08D3AB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E4C95"/>
                </a:solidFill>
              </a:rPr>
              <a:t>Let’s Look at Resources</a:t>
            </a:r>
          </a:p>
        </p:txBody>
      </p:sp>
    </p:spTree>
    <p:extLst>
      <p:ext uri="{BB962C8B-B14F-4D97-AF65-F5344CB8AC3E}">
        <p14:creationId xmlns:p14="http://schemas.microsoft.com/office/powerpoint/2010/main" val="152824453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A1C678-603A-715D-94D7-291787F16A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4097A3-835F-83CD-1CE9-D6D3199EFA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972493"/>
          </a:xfrm>
          <a:solidFill>
            <a:srgbClr val="0E4C95"/>
          </a:solidFill>
        </p:spPr>
        <p:txBody>
          <a:bodyPr>
            <a:noAutofit/>
          </a:bodyPr>
          <a:lstStyle/>
          <a:p>
            <a:pPr algn="ctr"/>
            <a:r>
              <a:rPr lang="en-US" altLang="en-US" sz="4000" b="1" dirty="0">
                <a:solidFill>
                  <a:schemeClr val="bg1"/>
                </a:solidFill>
                <a:ea typeface="ヒラギノ角ゴ Pro W3" charset="-128"/>
              </a:rPr>
              <a:t>4.  Build &amp; Maintain a Social Media Presence</a:t>
            </a:r>
            <a:endParaRPr lang="en-US" sz="4000" b="1" dirty="0">
              <a:solidFill>
                <a:schemeClr val="bg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552C8E0-EA10-B799-1793-B06B04059D21}"/>
              </a:ext>
            </a:extLst>
          </p:cNvPr>
          <p:cNvSpPr txBox="1"/>
          <p:nvPr/>
        </p:nvSpPr>
        <p:spPr>
          <a:xfrm>
            <a:off x="343994" y="1243807"/>
            <a:ext cx="11176493" cy="46935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/>
              <a:buChar char="•"/>
            </a:pPr>
            <a:r>
              <a:rPr lang="en-US" sz="2400" b="1" i="1" dirty="0"/>
              <a:t>There is no such thing as perfect in the realm of social media.</a:t>
            </a:r>
          </a:p>
          <a:p>
            <a:pPr marL="800100" lvl="1" indent="-342900">
              <a:buFont typeface="Arial" panose="020B0604020202020204"/>
              <a:buChar char="•"/>
            </a:pPr>
            <a:r>
              <a:rPr lang="en-US" sz="2400" dirty="0"/>
              <a:t>Perfect should not be the enemy of the good. </a:t>
            </a:r>
            <a:br>
              <a:rPr lang="en-US" sz="1100" dirty="0"/>
            </a:br>
            <a:endParaRPr lang="en-US" sz="1100" dirty="0"/>
          </a:p>
          <a:p>
            <a:pPr marL="342900" indent="-342900">
              <a:buFont typeface="Arial" panose="020B0604020202020204"/>
              <a:buChar char="•"/>
            </a:pPr>
            <a:r>
              <a:rPr lang="en-US" sz="2400" b="1" dirty="0"/>
              <a:t>WHO in your Unit would be good at this?</a:t>
            </a:r>
          </a:p>
          <a:p>
            <a:pPr marL="800100" lvl="1" indent="-342900">
              <a:buFont typeface="Arial" panose="020B0604020202020204"/>
              <a:buChar char="•"/>
            </a:pPr>
            <a:r>
              <a:rPr lang="en-US" sz="2400" dirty="0"/>
              <a:t>Cub Scouts </a:t>
            </a:r>
          </a:p>
          <a:p>
            <a:pPr marL="1257300" lvl="2" indent="-342900">
              <a:buFont typeface="Arial" panose="020B0604020202020204"/>
              <a:buChar char="•"/>
            </a:pPr>
            <a:r>
              <a:rPr lang="en-US" sz="2400" dirty="0"/>
              <a:t>Who are the parents and leaders…</a:t>
            </a:r>
          </a:p>
          <a:p>
            <a:pPr marL="1714500" lvl="3" indent="-342900">
              <a:buFont typeface="Arial" panose="020B0604020202020204"/>
              <a:buChar char="•"/>
            </a:pPr>
            <a:r>
              <a:rPr lang="en-US" sz="2400" dirty="0"/>
              <a:t>active on social media</a:t>
            </a:r>
          </a:p>
          <a:p>
            <a:pPr marL="1714500" lvl="3" indent="-342900">
              <a:buFont typeface="Arial" panose="020B0604020202020204"/>
              <a:buChar char="•"/>
            </a:pPr>
            <a:r>
              <a:rPr lang="en-US" sz="2400" dirty="0"/>
              <a:t>who demonstrate good judgement?</a:t>
            </a:r>
          </a:p>
          <a:p>
            <a:pPr marL="800100" lvl="1" indent="-342900">
              <a:buFont typeface="Arial" panose="020B0604020202020204"/>
              <a:buChar char="•"/>
            </a:pPr>
            <a:r>
              <a:rPr lang="en-US" sz="2400" dirty="0"/>
              <a:t>Scouts BSA </a:t>
            </a:r>
          </a:p>
          <a:p>
            <a:pPr marL="1257300" lvl="2" indent="-342900">
              <a:buFont typeface="Arial" panose="020B0604020202020204"/>
              <a:buChar char="•"/>
            </a:pPr>
            <a:r>
              <a:rPr lang="en-US" sz="2400" dirty="0"/>
              <a:t>same questions, but </a:t>
            </a:r>
            <a:r>
              <a:rPr lang="en-US" sz="2400" i="1" u="sng" dirty="0"/>
              <a:t>also</a:t>
            </a:r>
            <a:r>
              <a:rPr lang="en-US" sz="2400" dirty="0"/>
              <a:t> with Scouts themselves?</a:t>
            </a:r>
          </a:p>
          <a:p>
            <a:pPr marL="1714500" lvl="3" indent="-342900">
              <a:buFont typeface="Arial" panose="020B0604020202020204"/>
              <a:buChar char="•"/>
            </a:pPr>
            <a:r>
              <a:rPr lang="en-US" sz="2400" dirty="0"/>
              <a:t>Must be 13+ </a:t>
            </a:r>
          </a:p>
          <a:p>
            <a:pPr marL="1714500" lvl="3" indent="-342900">
              <a:buFont typeface="Arial" panose="020B0604020202020204"/>
              <a:buChar char="•"/>
            </a:pPr>
            <a:r>
              <a:rPr lang="en-US" sz="2400" b="1" dirty="0"/>
              <a:t>Goal:  </a:t>
            </a:r>
            <a:r>
              <a:rPr lang="en-US" sz="2400" dirty="0"/>
              <a:t>showing their friends how much fun they’re having!</a:t>
            </a:r>
          </a:p>
          <a:p>
            <a:pPr marL="1714500" lvl="3" indent="-342900">
              <a:buFont typeface="Arial" panose="020B0604020202020204"/>
              <a:buChar char="•"/>
            </a:pPr>
            <a:r>
              <a:rPr lang="en-US" sz="2400" dirty="0"/>
              <a:t>Best ways to do this…. 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9ACF175-9E1B-AD5C-946B-7239700C1BA4}"/>
              </a:ext>
            </a:extLst>
          </p:cNvPr>
          <p:cNvSpPr txBox="1"/>
          <p:nvPr/>
        </p:nvSpPr>
        <p:spPr>
          <a:xfrm>
            <a:off x="622053" y="6186488"/>
            <a:ext cx="111764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hlinkClick r:id="rId3"/>
              </a:rPr>
              <a:t>https://scoutingwire.org/social-media-guidelines/</a:t>
            </a:r>
            <a:r>
              <a:rPr lang="en-US" b="1" dirty="0"/>
              <a:t> </a:t>
            </a:r>
            <a:endParaRPr lang="en-US" dirty="0">
              <a:solidFill>
                <a:srgbClr val="C00000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C64D493-9C51-5088-8968-E4F33D396A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28795" y="1258203"/>
            <a:ext cx="1367102" cy="13614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>
            <a:extLst>
              <a:ext uri="{FF2B5EF4-FFF2-40B4-BE49-F238E27FC236}">
                <a16:creationId xmlns:a16="http://schemas.microsoft.com/office/drawing/2014/main" id="{0D7BC15C-B028-27B9-D195-B39F05B237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28795" y="2868721"/>
            <a:ext cx="1409921" cy="14099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Tiktok logo transparent Images - Free Download on Freepik">
            <a:extLst>
              <a:ext uri="{FF2B5EF4-FFF2-40B4-BE49-F238E27FC236}">
                <a16:creationId xmlns:a16="http://schemas.microsoft.com/office/drawing/2014/main" id="{4E2D09AB-6381-BD80-4551-2D76918828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45372" y="4427865"/>
            <a:ext cx="1509535" cy="15095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3864876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CCE919-84DC-2C47-825A-660F1341E8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B17540FD-6A5F-DA29-3AC1-8D1733988F0D}"/>
              </a:ext>
            </a:extLst>
          </p:cNvPr>
          <p:cNvGrpSpPr/>
          <p:nvPr/>
        </p:nvGrpSpPr>
        <p:grpSpPr>
          <a:xfrm>
            <a:off x="1" y="6196050"/>
            <a:ext cx="12063412" cy="533367"/>
            <a:chOff x="1" y="6196050"/>
            <a:chExt cx="12063412" cy="533367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4808F44A-0BAD-3700-B6E3-CD15213D738A}"/>
                </a:ext>
              </a:extLst>
            </p:cNvPr>
            <p:cNvSpPr/>
            <p:nvPr/>
          </p:nvSpPr>
          <p:spPr>
            <a:xfrm>
              <a:off x="1" y="6343651"/>
              <a:ext cx="9486900" cy="285749"/>
            </a:xfrm>
            <a:prstGeom prst="rect">
              <a:avLst/>
            </a:prstGeom>
            <a:solidFill>
              <a:srgbClr val="0E4C9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E21C31F6-86B2-2F64-807C-9233F301E42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01188" y="6196050"/>
              <a:ext cx="2562225" cy="533367"/>
            </a:xfrm>
            <a:prstGeom prst="rect">
              <a:avLst/>
            </a:prstGeom>
          </p:spPr>
        </p:pic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7D615A7C-2AD4-68A0-33CA-1BC9AB75E032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566" t="6388" b="9730"/>
          <a:stretch>
            <a:fillRect/>
          </a:stretch>
        </p:blipFill>
        <p:spPr>
          <a:xfrm>
            <a:off x="424057" y="657355"/>
            <a:ext cx="11343885" cy="546274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09F8C9F-FD0F-25A4-FDF8-9F464CE7C0D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566" t="90782" b="-1"/>
          <a:stretch>
            <a:fillRect/>
          </a:stretch>
        </p:blipFill>
        <p:spPr>
          <a:xfrm>
            <a:off x="424057" y="56930"/>
            <a:ext cx="11343885" cy="600425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C4084B52-2147-5E9F-0347-32933631A477}"/>
              </a:ext>
            </a:extLst>
          </p:cNvPr>
          <p:cNvSpPr/>
          <p:nvPr/>
        </p:nvSpPr>
        <p:spPr>
          <a:xfrm>
            <a:off x="2983043" y="3385254"/>
            <a:ext cx="4167265" cy="769441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E07E71F-5A40-DD25-2DD2-8DB484112E0B}"/>
              </a:ext>
            </a:extLst>
          </p:cNvPr>
          <p:cNvSpPr txBox="1"/>
          <p:nvPr/>
        </p:nvSpPr>
        <p:spPr>
          <a:xfrm>
            <a:off x="963703" y="5426609"/>
            <a:ext cx="792546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Facebook is where </a:t>
            </a:r>
            <a:r>
              <a:rPr lang="en-US" sz="2200" b="1" i="1" dirty="0">
                <a:latin typeface="Arial" panose="020B0604020202020204" pitchFamily="34" charset="0"/>
                <a:cs typeface="Arial" panose="020B0604020202020204" pitchFamily="34" charset="0"/>
              </a:rPr>
              <a:t>many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moms get info about their kids’ school, sports and other activities. 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6ED1723-B9D1-9A66-9C73-0F40AED0A376}"/>
              </a:ext>
            </a:extLst>
          </p:cNvPr>
          <p:cNvSpPr txBox="1"/>
          <p:nvPr/>
        </p:nvSpPr>
        <p:spPr>
          <a:xfrm>
            <a:off x="963703" y="2954367"/>
            <a:ext cx="792546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Instagram &amp; TikTok are where the kids and young parents are.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C52D84F1-2F43-C524-2203-5637A46CE9A6}"/>
              </a:ext>
            </a:extLst>
          </p:cNvPr>
          <p:cNvSpPr/>
          <p:nvPr/>
        </p:nvSpPr>
        <p:spPr>
          <a:xfrm>
            <a:off x="4529138" y="594421"/>
            <a:ext cx="1566862" cy="769441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956173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302ABC-4226-C87A-0A85-838F0D15E2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26F46F-E696-493F-27C7-4546D555DA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1999" cy="1071563"/>
          </a:xfrm>
          <a:solidFill>
            <a:srgbClr val="0E4C95"/>
          </a:solidFill>
        </p:spPr>
        <p:txBody>
          <a:bodyPr>
            <a:noAutofit/>
          </a:bodyPr>
          <a:lstStyle/>
          <a:p>
            <a:pPr algn="ctr"/>
            <a:r>
              <a:rPr lang="en-US" altLang="en-US" sz="3200" b="1" dirty="0">
                <a:solidFill>
                  <a:schemeClr val="bg1"/>
                </a:solidFill>
                <a:ea typeface="ヒラギノ角ゴ Pro W3" charset="-128"/>
              </a:rPr>
              <a:t>4.  Build &amp; Maintain a Social Media Presence </a:t>
            </a:r>
            <a:r>
              <a:rPr lang="en-US" altLang="en-US" sz="3200" b="1" i="1" dirty="0">
                <a:solidFill>
                  <a:schemeClr val="bg1"/>
                </a:solidFill>
                <a:ea typeface="ヒラギノ角ゴ Pro W3" charset="-128"/>
              </a:rPr>
              <a:t>(continued)</a:t>
            </a:r>
            <a:endParaRPr lang="en-US" sz="3200" b="1" i="1" dirty="0">
              <a:solidFill>
                <a:schemeClr val="bg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98FAA8-EAAC-FD3C-E90F-210771BB12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2914" y="1253331"/>
            <a:ext cx="11606169" cy="6691456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en-US" sz="2600" dirty="0"/>
              <a:t>Be active.  Post after as many campouts, activities </a:t>
            </a:r>
            <a:br>
              <a:rPr lang="en-US" sz="2600" dirty="0"/>
            </a:br>
            <a:r>
              <a:rPr lang="en-US" sz="2600" dirty="0"/>
              <a:t>and meetings as possible.</a:t>
            </a:r>
          </a:p>
          <a:p>
            <a:pPr>
              <a:defRPr/>
            </a:pPr>
            <a:r>
              <a:rPr lang="en-US" sz="2600" dirty="0"/>
              <a:t>Each post </a:t>
            </a:r>
            <a:r>
              <a:rPr lang="en-US" sz="2600" b="1" dirty="0"/>
              <a:t>must </a:t>
            </a:r>
            <a:r>
              <a:rPr lang="en-US" sz="2600" dirty="0"/>
              <a:t>have photos or a video.</a:t>
            </a:r>
          </a:p>
          <a:p>
            <a:pPr>
              <a:defRPr/>
            </a:pPr>
            <a:r>
              <a:rPr lang="en-US" sz="2600" dirty="0"/>
              <a:t>Use an authentic voice, with enthusiasm.</a:t>
            </a:r>
          </a:p>
          <a:p>
            <a:pPr>
              <a:defRPr/>
            </a:pPr>
            <a:r>
              <a:rPr lang="en-US" sz="2600" dirty="0"/>
              <a:t>Be fun and relevant! (emojis, hashtags, etc.)</a:t>
            </a:r>
          </a:p>
          <a:p>
            <a:pPr>
              <a:defRPr/>
            </a:pPr>
            <a:r>
              <a:rPr lang="en-US" sz="2600" dirty="0"/>
              <a:t>Include those points about what parents care about…. </a:t>
            </a:r>
            <a:br>
              <a:rPr lang="en-US" sz="2600" dirty="0"/>
            </a:br>
            <a:r>
              <a:rPr lang="en-US" sz="2600" dirty="0"/>
              <a:t>Life skills, fun, safety, service, leadership, and getting </a:t>
            </a:r>
            <a:br>
              <a:rPr lang="en-US" sz="2600" dirty="0"/>
            </a:br>
            <a:r>
              <a:rPr lang="en-US" sz="2600" dirty="0"/>
              <a:t>all kinds of new experiences.</a:t>
            </a:r>
          </a:p>
          <a:p>
            <a:pPr>
              <a:defRPr/>
            </a:pPr>
            <a:r>
              <a:rPr lang="en-US" sz="2600" dirty="0"/>
              <a:t>When SCOUTS post… they should be showing the fun and adventure they’re having, to create some FOMO! </a:t>
            </a:r>
          </a:p>
          <a:p>
            <a:pPr marL="0" indent="0">
              <a:buFont typeface="Arial" panose="020B0604020202020204" pitchFamily="34" charset="0"/>
              <a:buNone/>
              <a:defRPr/>
            </a:pPr>
            <a:r>
              <a:rPr lang="en-US" sz="2500" i="1" dirty="0"/>
              <a:t>**Show the value of unique and varied opportunities only available in Scouting!**</a:t>
            </a:r>
          </a:p>
          <a:p>
            <a:pPr marL="0" indent="0">
              <a:buNone/>
            </a:pPr>
            <a:endParaRPr lang="en-US" sz="26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C9EC7EF-F657-855F-3139-A8A3689B59D3}"/>
              </a:ext>
            </a:extLst>
          </p:cNvPr>
          <p:cNvSpPr txBox="1"/>
          <p:nvPr/>
        </p:nvSpPr>
        <p:spPr>
          <a:xfrm>
            <a:off x="0" y="6269237"/>
            <a:ext cx="12191999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buFont typeface="Arial" panose="020B0604020202020204" pitchFamily="34" charset="0"/>
              <a:buNone/>
              <a:defRPr/>
            </a:pPr>
            <a:r>
              <a:rPr lang="en-US" sz="2100" i="1" dirty="0"/>
              <a:t>See provided posts samples on the tacklebox (recruitment page) at </a:t>
            </a:r>
            <a:r>
              <a:rPr lang="en-US" sz="2100" i="1" dirty="0">
                <a:hlinkClick r:id="rId3"/>
              </a:rPr>
              <a:t>www.buffalotracecouncil.org</a:t>
            </a:r>
            <a:r>
              <a:rPr lang="en-US" sz="2100" i="1" dirty="0"/>
              <a:t>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E367679-47E7-7142-AAAA-B2718C652020}"/>
              </a:ext>
            </a:extLst>
          </p:cNvPr>
          <p:cNvSpPr txBox="1"/>
          <p:nvPr/>
        </p:nvSpPr>
        <p:spPr>
          <a:xfrm>
            <a:off x="9152205" y="1502066"/>
            <a:ext cx="2644465" cy="2554545"/>
          </a:xfrm>
          <a:prstGeom prst="rect">
            <a:avLst/>
          </a:prstGeom>
          <a:solidFill>
            <a:srgbClr val="075697"/>
          </a:solidFill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Example: in June:</a:t>
            </a:r>
          </a:p>
          <a:p>
            <a:endParaRPr lang="en-US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“How are you spending YOUR summer?” </a:t>
            </a:r>
          </a:p>
          <a:p>
            <a:endParaRPr lang="en-US" sz="2000" b="1" i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Promote what you did at camp!</a:t>
            </a:r>
          </a:p>
        </p:txBody>
      </p:sp>
    </p:spTree>
    <p:extLst>
      <p:ext uri="{BB962C8B-B14F-4D97-AF65-F5344CB8AC3E}">
        <p14:creationId xmlns:p14="http://schemas.microsoft.com/office/powerpoint/2010/main" val="365178931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6E3E5C21-F0E2-29B3-2E4B-CC4CE71E8C3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7357"/>
          <a:stretch>
            <a:fillRect/>
          </a:stretch>
        </p:blipFill>
        <p:spPr>
          <a:xfrm>
            <a:off x="416859" y="117256"/>
            <a:ext cx="11399947" cy="6538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16597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88909E-3110-D4A4-8C5A-CEAF4C56A7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8972DC78-F290-78F3-0253-32BF8CCB7ADD}"/>
              </a:ext>
            </a:extLst>
          </p:cNvPr>
          <p:cNvGrpSpPr/>
          <p:nvPr/>
        </p:nvGrpSpPr>
        <p:grpSpPr>
          <a:xfrm>
            <a:off x="1" y="6196050"/>
            <a:ext cx="12063412" cy="533367"/>
            <a:chOff x="1" y="6196050"/>
            <a:chExt cx="12063412" cy="533367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2DAB70B1-49EC-5479-BD2D-9CAFAFBF7200}"/>
                </a:ext>
              </a:extLst>
            </p:cNvPr>
            <p:cNvSpPr/>
            <p:nvPr/>
          </p:nvSpPr>
          <p:spPr>
            <a:xfrm>
              <a:off x="1" y="6343651"/>
              <a:ext cx="9486900" cy="285749"/>
            </a:xfrm>
            <a:prstGeom prst="rect">
              <a:avLst/>
            </a:prstGeom>
            <a:solidFill>
              <a:srgbClr val="0E4C9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0A305283-45EC-9A5A-288A-8DC82AE8ADD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01188" y="6196050"/>
              <a:ext cx="2562225" cy="533367"/>
            </a:xfrm>
            <a:prstGeom prst="rect">
              <a:avLst/>
            </a:prstGeom>
          </p:spPr>
        </p:pic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BFBB708B-7CCA-6C43-F7DF-56FA941867D4}"/>
              </a:ext>
            </a:extLst>
          </p:cNvPr>
          <p:cNvSpPr txBox="1"/>
          <p:nvPr/>
        </p:nvSpPr>
        <p:spPr>
          <a:xfrm>
            <a:off x="257326" y="244137"/>
            <a:ext cx="538638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solidFill>
                  <a:srgbClr val="0E4C95"/>
                </a:solidFill>
              </a:rPr>
              <a:t>Safety Moment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AE6458C-04B2-3E5D-FE9B-95786C851536}"/>
              </a:ext>
            </a:extLst>
          </p:cNvPr>
          <p:cNvSpPr txBox="1"/>
          <p:nvPr/>
        </p:nvSpPr>
        <p:spPr>
          <a:xfrm>
            <a:off x="257326" y="5229225"/>
            <a:ext cx="2777879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hlinkClick r:id="rId3"/>
              </a:rPr>
              <a:t>https://www.scouting.org/outdoor-programs/fishing/</a:t>
            </a:r>
            <a:r>
              <a:rPr lang="en-US" dirty="0"/>
              <a:t>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B6C50C8-FD10-C1D0-B2EF-EA9CE4FD462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7577" y="933849"/>
            <a:ext cx="1752845" cy="268642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B8CBF47-95FA-0F45-C1B5-20C785092D1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477" y="3731821"/>
            <a:ext cx="2853043" cy="1250141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6DA6217F-02D8-262B-C24D-A42A1F7B1E7D}"/>
              </a:ext>
            </a:extLst>
          </p:cNvPr>
          <p:cNvSpPr txBox="1"/>
          <p:nvPr/>
        </p:nvSpPr>
        <p:spPr>
          <a:xfrm>
            <a:off x="3665936" y="521136"/>
            <a:ext cx="8164238" cy="5632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b="0" i="0" dirty="0">
                <a:solidFill>
                  <a:srgbClr val="515354"/>
                </a:solidFill>
                <a:effectLst/>
                <a:latin typeface="Roboto" panose="02000000000000000000" pitchFamily="2" charset="0"/>
              </a:rPr>
              <a:t>Download and print a copy of </a:t>
            </a:r>
            <a:r>
              <a:rPr lang="en-US" b="0" i="0" u="none" strike="noStrike" dirty="0">
                <a:solidFill>
                  <a:srgbClr val="067EEB"/>
                </a:solidFill>
                <a:effectLst/>
                <a:latin typeface="Roboto" panose="02000000000000000000" pitchFamily="2" charset="0"/>
                <a:hlinkClick r:id="rId6"/>
              </a:rPr>
              <a:t>Scouting America Safe Checklist </a:t>
            </a:r>
            <a:r>
              <a:rPr lang="en-US" b="0" i="0" dirty="0">
                <a:solidFill>
                  <a:srgbClr val="515354"/>
                </a:solidFill>
                <a:effectLst/>
                <a:latin typeface="Roboto" panose="02000000000000000000" pitchFamily="2" charset="0"/>
              </a:rPr>
              <a:t>for each Cub Scout. Review the example of using the SAFE Checklist for a fishing trip.</a:t>
            </a:r>
            <a:br>
              <a:rPr lang="en-US" b="0" i="0" dirty="0">
                <a:solidFill>
                  <a:srgbClr val="515354"/>
                </a:solidFill>
                <a:effectLst/>
                <a:latin typeface="Roboto" panose="02000000000000000000" pitchFamily="2" charset="0"/>
              </a:rPr>
            </a:br>
            <a:r>
              <a:rPr lang="en-US" b="1" i="0" dirty="0">
                <a:solidFill>
                  <a:srgbClr val="515354"/>
                </a:solidFill>
                <a:effectLst/>
                <a:latin typeface="Roboto" panose="02000000000000000000" pitchFamily="2" charset="0"/>
              </a:rPr>
              <a:t>Supervision</a:t>
            </a:r>
            <a:endParaRPr lang="en-US" b="0" i="0" dirty="0">
              <a:solidFill>
                <a:srgbClr val="515354"/>
              </a:solidFill>
              <a:effectLst/>
              <a:latin typeface="Roboto" panose="02000000000000000000" pitchFamily="2" charset="0"/>
            </a:endParaRPr>
          </a:p>
          <a:p>
            <a:pPr marL="742950" lvl="1" indent="-285750" algn="l">
              <a:buFont typeface="+mj-lt"/>
              <a:buAutoNum type="arabicPeriod"/>
            </a:pPr>
            <a:r>
              <a:rPr lang="en-US" b="0" i="0" dirty="0">
                <a:solidFill>
                  <a:srgbClr val="515354"/>
                </a:solidFill>
                <a:effectLst/>
                <a:latin typeface="Roboto" panose="02000000000000000000" pitchFamily="2" charset="0"/>
              </a:rPr>
              <a:t>Adults should bait the hooks and remove fish from hooks. Watch the YouTube video </a:t>
            </a:r>
            <a:r>
              <a:rPr lang="en-US" b="0" i="0" u="none" strike="noStrike" dirty="0">
                <a:solidFill>
                  <a:srgbClr val="067EEB"/>
                </a:solidFill>
                <a:effectLst/>
                <a:latin typeface="Roboto" panose="02000000000000000000" pitchFamily="2" charset="0"/>
                <a:hlinkClick r:id="rId7"/>
              </a:rPr>
              <a:t>Baiting A Hook With A Worm </a:t>
            </a:r>
            <a:r>
              <a:rPr lang="en-US" b="0" i="0" dirty="0">
                <a:solidFill>
                  <a:srgbClr val="515354"/>
                </a:solidFill>
                <a:effectLst/>
                <a:latin typeface="Roboto" panose="02000000000000000000" pitchFamily="2" charset="0"/>
              </a:rPr>
              <a:t>(duration 1 minute 50 seconds) and </a:t>
            </a:r>
            <a:r>
              <a:rPr lang="en-US" b="0" i="0" u="none" strike="noStrike" dirty="0">
                <a:solidFill>
                  <a:srgbClr val="067EEB"/>
                </a:solidFill>
                <a:effectLst/>
                <a:latin typeface="Roboto" panose="02000000000000000000" pitchFamily="2" charset="0"/>
                <a:hlinkClick r:id="rId8"/>
              </a:rPr>
              <a:t>How to Remove the Hook From the Fish: Catch and Release </a:t>
            </a:r>
            <a:r>
              <a:rPr lang="en-US" b="0" i="0" dirty="0">
                <a:solidFill>
                  <a:srgbClr val="515354"/>
                </a:solidFill>
                <a:effectLst/>
                <a:latin typeface="Roboto" panose="02000000000000000000" pitchFamily="2" charset="0"/>
              </a:rPr>
              <a:t>(duration 1 minute 37 seconds.)</a:t>
            </a:r>
          </a:p>
          <a:p>
            <a:pPr marL="742950" lvl="1" indent="-285750" algn="l">
              <a:buFont typeface="+mj-lt"/>
              <a:buAutoNum type="arabicPeriod"/>
            </a:pPr>
            <a:r>
              <a:rPr lang="en-US" b="0" i="0" dirty="0">
                <a:solidFill>
                  <a:srgbClr val="515354"/>
                </a:solidFill>
                <a:effectLst/>
                <a:latin typeface="Roboto" panose="02000000000000000000" pitchFamily="2" charset="0"/>
              </a:rPr>
              <a:t>When not fishing, the pole should always be held upright to prevent poking another scout or adult.</a:t>
            </a:r>
          </a:p>
          <a:p>
            <a:pPr algn="l">
              <a:buFont typeface="+mj-lt"/>
              <a:buAutoNum type="arabicPeriod"/>
            </a:pPr>
            <a:r>
              <a:rPr lang="en-US" b="1" i="0" dirty="0">
                <a:solidFill>
                  <a:srgbClr val="515354"/>
                </a:solidFill>
                <a:effectLst/>
                <a:latin typeface="Roboto" panose="02000000000000000000" pitchFamily="2" charset="0"/>
              </a:rPr>
              <a:t>Assessment</a:t>
            </a:r>
            <a:endParaRPr lang="en-US" b="0" i="0" dirty="0">
              <a:solidFill>
                <a:srgbClr val="515354"/>
              </a:solidFill>
              <a:effectLst/>
              <a:latin typeface="Roboto" panose="02000000000000000000" pitchFamily="2" charset="0"/>
            </a:endParaRPr>
          </a:p>
          <a:p>
            <a:pPr marL="742950" lvl="1" indent="-285750" algn="l">
              <a:buFont typeface="+mj-lt"/>
              <a:buAutoNum type="arabicPeriod"/>
            </a:pPr>
            <a:r>
              <a:rPr lang="en-US" b="0" i="0" dirty="0">
                <a:solidFill>
                  <a:srgbClr val="515354"/>
                </a:solidFill>
                <a:effectLst/>
                <a:latin typeface="Roboto" panose="02000000000000000000" pitchFamily="2" charset="0"/>
              </a:rPr>
              <a:t>Inspect the site that you will fish prior to the outing. Check for any areas that could pose a danger to the Cubs such as steep banks, rocks, etc.</a:t>
            </a:r>
          </a:p>
          <a:p>
            <a:pPr algn="l">
              <a:buFont typeface="+mj-lt"/>
              <a:buAutoNum type="arabicPeriod"/>
            </a:pPr>
            <a:r>
              <a:rPr lang="en-US" b="1" i="0" dirty="0">
                <a:solidFill>
                  <a:srgbClr val="515354"/>
                </a:solidFill>
                <a:effectLst/>
                <a:latin typeface="Roboto" panose="02000000000000000000" pitchFamily="2" charset="0"/>
              </a:rPr>
              <a:t> Equipment and Environment</a:t>
            </a:r>
            <a:endParaRPr lang="en-US" b="0" i="0" dirty="0">
              <a:solidFill>
                <a:srgbClr val="515354"/>
              </a:solidFill>
              <a:effectLst/>
              <a:latin typeface="Roboto" panose="02000000000000000000" pitchFamily="2" charset="0"/>
            </a:endParaRPr>
          </a:p>
          <a:p>
            <a:pPr marL="742950" lvl="1" indent="-285750" algn="l">
              <a:buFont typeface="+mj-lt"/>
              <a:buAutoNum type="arabicPeriod"/>
            </a:pPr>
            <a:r>
              <a:rPr lang="en-US" b="0" i="0" dirty="0">
                <a:solidFill>
                  <a:srgbClr val="515354"/>
                </a:solidFill>
                <a:effectLst/>
                <a:latin typeface="Roboto" panose="02000000000000000000" pitchFamily="2" charset="0"/>
              </a:rPr>
              <a:t>Smaller Cub Scouts should use simple gear, such as cane poles or telescoping crappie poles.</a:t>
            </a:r>
          </a:p>
          <a:p>
            <a:pPr marL="742950" lvl="1" indent="-285750" algn="l">
              <a:buFont typeface="+mj-lt"/>
              <a:buAutoNum type="arabicPeriod"/>
            </a:pPr>
            <a:r>
              <a:rPr lang="en-US" b="0" i="0" dirty="0">
                <a:solidFill>
                  <a:srgbClr val="515354"/>
                </a:solidFill>
                <a:effectLst/>
                <a:latin typeface="Roboto" panose="02000000000000000000" pitchFamily="2" charset="0"/>
              </a:rPr>
              <a:t>Have a backup plan such as Backyard Bass, or another casting game ready in case the fish are not biting.</a:t>
            </a:r>
          </a:p>
          <a:p>
            <a:pPr marL="742950" lvl="1" indent="-285750" algn="l">
              <a:buFont typeface="+mj-lt"/>
              <a:buAutoNum type="arabicPeriod"/>
            </a:pPr>
            <a:r>
              <a:rPr lang="en-US" b="0" i="0" dirty="0">
                <a:solidFill>
                  <a:srgbClr val="515354"/>
                </a:solidFill>
                <a:effectLst/>
                <a:latin typeface="Roboto" panose="02000000000000000000" pitchFamily="2" charset="0"/>
              </a:rPr>
              <a:t>Fish only on still waters (ponds or lakes). If fishing from a dock or wall, non-swimmers should wear a life jacket.</a:t>
            </a:r>
          </a:p>
        </p:txBody>
      </p:sp>
    </p:spTree>
    <p:extLst>
      <p:ext uri="{BB962C8B-B14F-4D97-AF65-F5344CB8AC3E}">
        <p14:creationId xmlns:p14="http://schemas.microsoft.com/office/powerpoint/2010/main" val="376026705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577D40-0CF3-6473-2783-2E48DDF206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8B747FC-CF4D-533E-34A5-71755A6696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915"/>
          <a:stretch>
            <a:fillRect/>
          </a:stretch>
        </p:blipFill>
        <p:spPr>
          <a:xfrm>
            <a:off x="183814" y="134911"/>
            <a:ext cx="11699738" cy="6595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030030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7306A2-CFF8-71AB-73A2-9112DBFA78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4BD55E34-80E2-ABA0-7095-13A478394D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0317" y="265125"/>
            <a:ext cx="5310992" cy="1325563"/>
          </a:xfrm>
        </p:spPr>
        <p:txBody>
          <a:bodyPr>
            <a:normAutofit/>
          </a:bodyPr>
          <a:lstStyle/>
          <a:p>
            <a:r>
              <a:rPr lang="en-US" sz="3600" b="1" dirty="0">
                <a:solidFill>
                  <a:srgbClr val="0E4C95"/>
                </a:solidFill>
              </a:rPr>
              <a:t>Scheduling &amp; Boosting Facebook Events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B39F52A-CC8B-61AA-8419-B7E8488021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0239" y="5114485"/>
            <a:ext cx="11291522" cy="815608"/>
          </a:xfrm>
          <a:prstGeom prst="rect">
            <a:avLst/>
          </a:prstGeom>
          <a:solidFill>
            <a:srgbClr val="003F8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ヒラギノ角ゴ Pro W3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ヒラギノ角ゴ Pro W3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ヒラギノ角ゴ Pro W3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ヒラギノ角ゴ Pro W3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ヒラギノ角ゴ Pro W3" charset="-128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en-US" altLang="en-US" sz="2300" dirty="0">
                <a:solidFill>
                  <a:schemeClr val="bg1"/>
                </a:solidFill>
                <a:latin typeface="Arial" panose="020B0604020202020204" pitchFamily="34" charset="0"/>
              </a:rPr>
              <a:t>Think far ahead… The post should be up 2 weeks before the event.  We want that information for other publicity, too. </a:t>
            </a:r>
            <a:r>
              <a:rPr lang="en-US" altLang="en-US" sz="2400" b="1" dirty="0">
                <a:solidFill>
                  <a:srgbClr val="FF7474"/>
                </a:solidFill>
                <a:latin typeface="Arial" panose="020B0604020202020204" pitchFamily="34" charset="0"/>
              </a:rPr>
              <a:t>So aim for sending the info by July 4!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5856B4BF-011E-03A4-11BD-DF2BEA5E3181}"/>
              </a:ext>
            </a:extLst>
          </p:cNvPr>
          <p:cNvGrpSpPr/>
          <p:nvPr/>
        </p:nvGrpSpPr>
        <p:grpSpPr>
          <a:xfrm>
            <a:off x="1" y="6196050"/>
            <a:ext cx="12063412" cy="533367"/>
            <a:chOff x="1" y="6196050"/>
            <a:chExt cx="12063412" cy="533367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CAACE8C8-808E-5883-7A04-204E2520BB60}"/>
                </a:ext>
              </a:extLst>
            </p:cNvPr>
            <p:cNvSpPr/>
            <p:nvPr/>
          </p:nvSpPr>
          <p:spPr>
            <a:xfrm>
              <a:off x="1" y="6343651"/>
              <a:ext cx="9486900" cy="285749"/>
            </a:xfrm>
            <a:prstGeom prst="rect">
              <a:avLst/>
            </a:prstGeom>
            <a:solidFill>
              <a:srgbClr val="0E4C9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E96B8540-C984-85D5-5059-B3856658887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01188" y="6196050"/>
              <a:ext cx="2562225" cy="533367"/>
            </a:xfrm>
            <a:prstGeom prst="rect">
              <a:avLst/>
            </a:prstGeom>
          </p:spPr>
        </p:pic>
      </p:grpSp>
      <p:pic>
        <p:nvPicPr>
          <p:cNvPr id="16" name="Picture 15">
            <a:extLst>
              <a:ext uri="{FF2B5EF4-FFF2-40B4-BE49-F238E27FC236}">
                <a16:creationId xmlns:a16="http://schemas.microsoft.com/office/drawing/2014/main" id="{BD78B6FC-66C3-38CF-3A81-6D0BEFFB21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81153" y="576120"/>
            <a:ext cx="5980530" cy="4124807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F7500F5C-AFE6-F84A-0103-F84E3CBAC8FD}"/>
              </a:ext>
            </a:extLst>
          </p:cNvPr>
          <p:cNvSpPr txBox="1"/>
          <p:nvPr/>
        </p:nvSpPr>
        <p:spPr>
          <a:xfrm>
            <a:off x="450239" y="1801540"/>
            <a:ext cx="4781328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spcBef>
                <a:spcPct val="0"/>
              </a:spcBef>
              <a:buFont typeface="+mj-lt"/>
              <a:buAutoNum type="arabicPeriod"/>
            </a:pPr>
            <a:r>
              <a:rPr lang="en-US" altLang="en-US" sz="2400" dirty="0">
                <a:latin typeface="Arial" panose="020B0604020202020204" pitchFamily="34" charset="0"/>
              </a:rPr>
              <a:t>Plan your details</a:t>
            </a:r>
          </a:p>
          <a:p>
            <a:pPr marL="457200" indent="-457200">
              <a:spcBef>
                <a:spcPct val="0"/>
              </a:spcBef>
              <a:buFont typeface="+mj-lt"/>
              <a:buAutoNum type="arabicPeriod"/>
            </a:pPr>
            <a:r>
              <a:rPr lang="en-US" altLang="en-US" sz="2400" dirty="0">
                <a:latin typeface="Arial" panose="020B0604020202020204" pitchFamily="34" charset="0"/>
              </a:rPr>
              <a:t>Send the info to your Scouting professional</a:t>
            </a:r>
          </a:p>
          <a:p>
            <a:pPr marL="457200" indent="-457200">
              <a:spcBef>
                <a:spcPct val="0"/>
              </a:spcBef>
              <a:buFont typeface="+mj-lt"/>
              <a:buAutoNum type="arabicPeriod"/>
            </a:pPr>
            <a:r>
              <a:rPr lang="en-US" altLang="en-US" sz="2400" dirty="0">
                <a:latin typeface="Arial" panose="020B0604020202020204" pitchFamily="34" charset="0"/>
              </a:rPr>
              <a:t>The Council will create, schedule, and boost your event (pay $25 to target your audience) from the Council page.</a:t>
            </a:r>
          </a:p>
        </p:txBody>
      </p:sp>
      <p:sp>
        <p:nvSpPr>
          <p:cNvPr id="20" name="Content Placeholder 19">
            <a:extLst>
              <a:ext uri="{FF2B5EF4-FFF2-40B4-BE49-F238E27FC236}">
                <a16:creationId xmlns:a16="http://schemas.microsoft.com/office/drawing/2014/main" id="{04E3F0C4-F683-17F2-C8DD-6B8D79F039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57888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4605EC-B3C7-E785-6BD4-229F1915A0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Three-Tray Tackle Box XL">
            <a:extLst>
              <a:ext uri="{FF2B5EF4-FFF2-40B4-BE49-F238E27FC236}">
                <a16:creationId xmlns:a16="http://schemas.microsoft.com/office/drawing/2014/main" id="{B3227876-CF49-00C1-5E70-8E47078932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1257" y="590546"/>
            <a:ext cx="5586417" cy="55864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DE1C96-A63B-3B68-DD88-11DAC76826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4662488" cy="4351338"/>
          </a:xfrm>
        </p:spPr>
        <p:txBody>
          <a:bodyPr/>
          <a:lstStyle/>
          <a:p>
            <a:r>
              <a:rPr lang="en-US" dirty="0">
                <a:solidFill>
                  <a:srgbClr val="C00000"/>
                </a:solidFill>
              </a:rPr>
              <a:t>Review 2026 Council recruitment page  - social media assets</a:t>
            </a:r>
          </a:p>
          <a:p>
            <a:endParaRPr lang="en-US" dirty="0">
              <a:solidFill>
                <a:srgbClr val="C00000"/>
              </a:solidFill>
            </a:endParaRPr>
          </a:p>
          <a:p>
            <a:r>
              <a:rPr lang="en-US" i="1" dirty="0">
                <a:solidFill>
                  <a:srgbClr val="C00000"/>
                </a:solidFill>
              </a:rPr>
              <a:t>Pending National making the assets available in Brand Center; they were not as of early May</a:t>
            </a:r>
          </a:p>
          <a:p>
            <a:endParaRPr lang="en-US" dirty="0">
              <a:solidFill>
                <a:srgbClr val="C00000"/>
              </a:solidFill>
            </a:endParaRPr>
          </a:p>
          <a:p>
            <a:endParaRPr lang="en-US"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8F4913CF-20C1-ACC5-8A21-33942C42320D}"/>
              </a:ext>
            </a:extLst>
          </p:cNvPr>
          <p:cNvGrpSpPr/>
          <p:nvPr/>
        </p:nvGrpSpPr>
        <p:grpSpPr>
          <a:xfrm>
            <a:off x="1" y="6196050"/>
            <a:ext cx="12063412" cy="533367"/>
            <a:chOff x="1" y="6196050"/>
            <a:chExt cx="12063412" cy="533367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E047F746-C106-72D3-70FD-235C24F7FB30}"/>
                </a:ext>
              </a:extLst>
            </p:cNvPr>
            <p:cNvSpPr/>
            <p:nvPr/>
          </p:nvSpPr>
          <p:spPr>
            <a:xfrm>
              <a:off x="1" y="6343651"/>
              <a:ext cx="9486900" cy="285749"/>
            </a:xfrm>
            <a:prstGeom prst="rect">
              <a:avLst/>
            </a:prstGeom>
            <a:solidFill>
              <a:srgbClr val="0E4C9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5CA7C980-B1A6-1AE0-1358-F908815A7A2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01188" y="6196050"/>
              <a:ext cx="2562225" cy="533367"/>
            </a:xfrm>
            <a:prstGeom prst="rect">
              <a:avLst/>
            </a:prstGeom>
          </p:spPr>
        </p:pic>
      </p:grpSp>
      <p:sp>
        <p:nvSpPr>
          <p:cNvPr id="9" name="Title 1">
            <a:extLst>
              <a:ext uri="{FF2B5EF4-FFF2-40B4-BE49-F238E27FC236}">
                <a16:creationId xmlns:a16="http://schemas.microsoft.com/office/drawing/2014/main" id="{EF3A4037-0FAF-3336-7AC2-B1184DF5E0F5}"/>
              </a:ext>
            </a:extLst>
          </p:cNvPr>
          <p:cNvSpPr txBox="1">
            <a:spLocks/>
          </p:cNvSpPr>
          <p:nvPr/>
        </p:nvSpPr>
        <p:spPr>
          <a:xfrm>
            <a:off x="590550" y="333374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>
                <a:solidFill>
                  <a:srgbClr val="0E4C95"/>
                </a:solidFill>
              </a:rPr>
              <a:t>Back to the Tacklebox! </a:t>
            </a:r>
          </a:p>
        </p:txBody>
      </p:sp>
    </p:spTree>
    <p:extLst>
      <p:ext uri="{BB962C8B-B14F-4D97-AF65-F5344CB8AC3E}">
        <p14:creationId xmlns:p14="http://schemas.microsoft.com/office/powerpoint/2010/main" val="251078634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FC8A86-377A-D370-FBD6-89822D2544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81B9A7-70D4-A7A9-B99D-DDB2661D4C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9108"/>
            <a:ext cx="12192000" cy="1506141"/>
          </a:xfrm>
          <a:solidFill>
            <a:srgbClr val="0E4C95"/>
          </a:solidFill>
        </p:spPr>
        <p:txBody>
          <a:bodyPr>
            <a:normAutofit/>
          </a:bodyPr>
          <a:lstStyle/>
          <a:p>
            <a:pPr algn="ctr"/>
            <a:r>
              <a:rPr lang="en-US" altLang="en-US" sz="3700" b="1" dirty="0">
                <a:solidFill>
                  <a:schemeClr val="bg1"/>
                </a:solidFill>
                <a:ea typeface="ヒラギノ角ゴ Pro W3" charset="-128"/>
              </a:rPr>
              <a:t>5.  Equip &amp; encourage Scouts and families to recruit</a:t>
            </a:r>
            <a:endParaRPr lang="en-US" sz="3700" dirty="0">
              <a:solidFill>
                <a:schemeClr val="bg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B43A0D-AC0C-7E80-7245-435D6745C0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8112" y="3248779"/>
            <a:ext cx="6591301" cy="2449038"/>
          </a:xfrm>
        </p:spPr>
        <p:txBody>
          <a:bodyPr>
            <a:noAutofit/>
          </a:bodyPr>
          <a:lstStyle/>
          <a:p>
            <a:pPr>
              <a:lnSpc>
                <a:spcPct val="110000"/>
              </a:lnSpc>
            </a:pPr>
            <a:r>
              <a:rPr lang="en-US" altLang="en-US" sz="2200" dirty="0">
                <a:solidFill>
                  <a:srgbClr val="0E4C95"/>
                </a:solidFill>
                <a:ea typeface="ヒラギノ角ゴ Pro W3" charset="-128"/>
              </a:rPr>
              <a:t>Promote your unit in general</a:t>
            </a:r>
          </a:p>
          <a:p>
            <a:pPr>
              <a:lnSpc>
                <a:spcPct val="110000"/>
              </a:lnSpc>
            </a:pPr>
            <a:r>
              <a:rPr lang="en-US" altLang="en-US" sz="2200" dirty="0">
                <a:solidFill>
                  <a:srgbClr val="0E4C95"/>
                </a:solidFill>
                <a:ea typeface="ヒラギノ角ゴ Pro W3" charset="-128"/>
              </a:rPr>
              <a:t>Recruit new Scouts</a:t>
            </a:r>
          </a:p>
          <a:p>
            <a:pPr>
              <a:lnSpc>
                <a:spcPct val="110000"/>
              </a:lnSpc>
            </a:pPr>
            <a:r>
              <a:rPr lang="en-US" altLang="en-US" sz="2200" dirty="0">
                <a:solidFill>
                  <a:srgbClr val="0E4C95"/>
                </a:solidFill>
                <a:ea typeface="ヒラギノ角ゴ Pro W3" charset="-128"/>
              </a:rPr>
              <a:t>Growing awareness of Scouting overall, </a:t>
            </a:r>
            <a:r>
              <a:rPr lang="en-US" altLang="en-US" sz="2200" i="1" dirty="0">
                <a:solidFill>
                  <a:srgbClr val="0E4C95"/>
                </a:solidFill>
                <a:ea typeface="ヒラギノ角ゴ Pro W3" charset="-128"/>
              </a:rPr>
              <a:t>including encouraging Scouts to look at other units (due to scheduling conflicts, proximity, etc.)</a:t>
            </a:r>
            <a:endParaRPr lang="en-US" sz="2200" i="1" dirty="0">
              <a:solidFill>
                <a:srgbClr val="0E4C95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C2033EE-0BEF-90D1-A3D4-9953FCB28F52}"/>
              </a:ext>
            </a:extLst>
          </p:cNvPr>
          <p:cNvSpPr txBox="1"/>
          <p:nvPr/>
        </p:nvSpPr>
        <p:spPr>
          <a:xfrm>
            <a:off x="206805" y="5452431"/>
            <a:ext cx="1113699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0" dirty="0">
                <a:solidFill>
                  <a:srgbClr val="0A0A0A"/>
                </a:solidFill>
                <a:effectLst/>
                <a:latin typeface="+mj-lt"/>
              </a:rPr>
              <a:t>When existing Scouts invite their friends, or parents invite other families, it creates a trusted connection that leads to higher participation and retention rates.</a:t>
            </a:r>
            <a:endParaRPr lang="en-US" sz="2400" dirty="0">
              <a:latin typeface="+mj-lt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3C3159C-4E21-DFFE-1D8A-CAC0040A7C22}"/>
              </a:ext>
            </a:extLst>
          </p:cNvPr>
          <p:cNvSpPr txBox="1"/>
          <p:nvPr/>
        </p:nvSpPr>
        <p:spPr>
          <a:xfrm>
            <a:off x="138112" y="1602184"/>
            <a:ext cx="633340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>
                <a:latin typeface="+mj-lt"/>
              </a:rPr>
              <a:t>Personal invitations are the most effective method </a:t>
            </a:r>
            <a:r>
              <a:rPr lang="en-US" sz="2400" dirty="0">
                <a:latin typeface="+mj-lt"/>
              </a:rPr>
              <a:t>for recruiting new members into Scouting America, often described as the #1 secret to growing a Pack or Troop</a:t>
            </a:r>
            <a:r>
              <a:rPr lang="en-US" sz="2400" b="0" dirty="0">
                <a:solidFill>
                  <a:srgbClr val="0A0A0A"/>
                </a:solidFill>
                <a:effectLst/>
                <a:latin typeface="+mj-lt"/>
              </a:rPr>
              <a:t>.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D9CC630-99DF-0F89-C408-77539FC947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68343" y="1860562"/>
            <a:ext cx="5037115" cy="3397981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4FA7E05E-9FD1-3DA5-A85C-B30D811C0C7F}"/>
              </a:ext>
            </a:extLst>
          </p:cNvPr>
          <p:cNvGrpSpPr/>
          <p:nvPr/>
        </p:nvGrpSpPr>
        <p:grpSpPr>
          <a:xfrm>
            <a:off x="1" y="6196050"/>
            <a:ext cx="12063412" cy="533367"/>
            <a:chOff x="1" y="6196050"/>
            <a:chExt cx="12063412" cy="533367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8CDF009A-0211-74AB-B281-826C375372D3}"/>
                </a:ext>
              </a:extLst>
            </p:cNvPr>
            <p:cNvSpPr/>
            <p:nvPr/>
          </p:nvSpPr>
          <p:spPr>
            <a:xfrm>
              <a:off x="1" y="6343651"/>
              <a:ext cx="9486900" cy="285749"/>
            </a:xfrm>
            <a:prstGeom prst="rect">
              <a:avLst/>
            </a:prstGeom>
            <a:solidFill>
              <a:srgbClr val="0E4C9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047A7B20-DC6F-E137-4706-4B86AE575A3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01188" y="6196050"/>
              <a:ext cx="2562225" cy="53336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91441407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6D1170-1172-051C-77EE-985ABFCF6C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7B815B32-B250-BA5E-8945-A40A86D0161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4076"/>
          <a:stretch>
            <a:fillRect/>
          </a:stretch>
        </p:blipFill>
        <p:spPr>
          <a:xfrm>
            <a:off x="1389422" y="1300111"/>
            <a:ext cx="9704709" cy="5043540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A647FA9F-E984-306B-7A36-1481FA2FDA3C}"/>
              </a:ext>
            </a:extLst>
          </p:cNvPr>
          <p:cNvGrpSpPr/>
          <p:nvPr/>
        </p:nvGrpSpPr>
        <p:grpSpPr>
          <a:xfrm>
            <a:off x="1" y="6196050"/>
            <a:ext cx="12063412" cy="533367"/>
            <a:chOff x="1" y="6196050"/>
            <a:chExt cx="12063412" cy="533367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C0A7C401-81A6-288B-78C6-EF0293DDF7F4}"/>
                </a:ext>
              </a:extLst>
            </p:cNvPr>
            <p:cNvSpPr/>
            <p:nvPr/>
          </p:nvSpPr>
          <p:spPr>
            <a:xfrm>
              <a:off x="1" y="6343651"/>
              <a:ext cx="9486900" cy="285749"/>
            </a:xfrm>
            <a:prstGeom prst="rect">
              <a:avLst/>
            </a:prstGeom>
            <a:solidFill>
              <a:srgbClr val="0E4C9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78E6C0F6-094C-3167-8D88-8A536333B00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01188" y="6196050"/>
              <a:ext cx="2562225" cy="533367"/>
            </a:xfrm>
            <a:prstGeom prst="rect">
              <a:avLst/>
            </a:prstGeom>
          </p:spPr>
        </p:pic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A4D42609-AB07-E168-B723-6228B4CD1743}"/>
              </a:ext>
            </a:extLst>
          </p:cNvPr>
          <p:cNvSpPr txBox="1"/>
          <p:nvPr/>
        </p:nvSpPr>
        <p:spPr>
          <a:xfrm>
            <a:off x="291553" y="228600"/>
            <a:ext cx="729510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The Very First – and some may say, </a:t>
            </a:r>
            <a:r>
              <a:rPr lang="en-US" sz="2800" b="1" u="sng" dirty="0"/>
              <a:t>most important </a:t>
            </a:r>
            <a:r>
              <a:rPr lang="en-US" sz="2800" b="1" dirty="0"/>
              <a:t>– badge Scouts can earn!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A5DF833-F422-9D69-CF99-CC8A342B846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7834" t="29170" r="6920" b="13547"/>
          <a:stretch>
            <a:fillRect/>
          </a:stretch>
        </p:blipFill>
        <p:spPr>
          <a:xfrm>
            <a:off x="7929563" y="128583"/>
            <a:ext cx="3853494" cy="113338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BE9087C-15A0-FD4D-4F0E-9EF47B65A10A}"/>
              </a:ext>
            </a:extLst>
          </p:cNvPr>
          <p:cNvSpPr txBox="1"/>
          <p:nvPr/>
        </p:nvSpPr>
        <p:spPr>
          <a:xfrm>
            <a:off x="7036481" y="5765163"/>
            <a:ext cx="5155519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200" b="1" i="1" dirty="0">
                <a:solidFill>
                  <a:srgbClr val="0E4C95"/>
                </a:solidFill>
                <a:hlinkClick r:id="rId5"/>
              </a:rPr>
              <a:t>https://www.scouting.org/welcome</a:t>
            </a:r>
            <a:r>
              <a:rPr lang="en-US" sz="2200" b="1" i="1" dirty="0">
                <a:solidFill>
                  <a:srgbClr val="0E4C95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75617276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A1E61C-C4A5-F8F9-401F-FA500B0253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24480CA4-DA9C-C686-48E2-C008FB868308}"/>
              </a:ext>
            </a:extLst>
          </p:cNvPr>
          <p:cNvGrpSpPr/>
          <p:nvPr/>
        </p:nvGrpSpPr>
        <p:grpSpPr>
          <a:xfrm>
            <a:off x="1" y="6196050"/>
            <a:ext cx="12063412" cy="533367"/>
            <a:chOff x="1" y="6196050"/>
            <a:chExt cx="12063412" cy="533367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54328D08-CF81-E620-A710-D113A6DB0EE8}"/>
                </a:ext>
              </a:extLst>
            </p:cNvPr>
            <p:cNvSpPr/>
            <p:nvPr/>
          </p:nvSpPr>
          <p:spPr>
            <a:xfrm>
              <a:off x="1" y="6343651"/>
              <a:ext cx="9486900" cy="285749"/>
            </a:xfrm>
            <a:prstGeom prst="rect">
              <a:avLst/>
            </a:prstGeom>
            <a:solidFill>
              <a:srgbClr val="0E4C9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9CF20C77-D2A3-2CF9-0725-A88B161E17A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01188" y="6196050"/>
              <a:ext cx="2562225" cy="533367"/>
            </a:xfrm>
            <a:prstGeom prst="rect">
              <a:avLst/>
            </a:prstGeom>
          </p:spPr>
        </p:pic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D43E8F46-27A0-41A2-3D30-6C7C970EDA8E}"/>
              </a:ext>
            </a:extLst>
          </p:cNvPr>
          <p:cNvSpPr txBox="1"/>
          <p:nvPr/>
        </p:nvSpPr>
        <p:spPr>
          <a:xfrm>
            <a:off x="358889" y="228600"/>
            <a:ext cx="1067525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rgbClr val="0E4C95"/>
                </a:solidFill>
              </a:rPr>
              <a:t>How Families/Scouts Can Invite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8073494-966C-B347-1310-CACC5E965C50}"/>
              </a:ext>
            </a:extLst>
          </p:cNvPr>
          <p:cNvSpPr txBox="1"/>
          <p:nvPr/>
        </p:nvSpPr>
        <p:spPr>
          <a:xfrm>
            <a:off x="358889" y="1060847"/>
            <a:ext cx="7914933" cy="48192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500"/>
              </a:spcAft>
              <a:buFont typeface="Arial" panose="020B0604020202020204"/>
              <a:buChar char="•"/>
            </a:pPr>
            <a:r>
              <a:rPr lang="en-US" sz="2200" b="1" dirty="0"/>
              <a:t>Inviting to Activities</a:t>
            </a:r>
            <a:endParaRPr lang="en-US" sz="2200" dirty="0"/>
          </a:p>
          <a:p>
            <a:pPr marL="800100" lvl="1" indent="-342900">
              <a:spcAft>
                <a:spcPts val="500"/>
              </a:spcAft>
              <a:buFont typeface="Arial" panose="020B0604020202020204"/>
              <a:buChar char="•"/>
            </a:pPr>
            <a:r>
              <a:rPr lang="en-US" sz="1900" dirty="0"/>
              <a:t>Instead of just asking someone to join, invite them to a specific, </a:t>
            </a:r>
            <a:r>
              <a:rPr lang="en-US" sz="1900" b="1" dirty="0"/>
              <a:t>fun and engaging </a:t>
            </a:r>
            <a:r>
              <a:rPr lang="en-US" sz="1900" dirty="0"/>
              <a:t>activity, such as a cookout at a playground, nature hike, or a special “Bring A Friend” Pack/Den meeting.</a:t>
            </a:r>
          </a:p>
          <a:p>
            <a:pPr marL="1257300" lvl="2" indent="-342900">
              <a:spcAft>
                <a:spcPts val="500"/>
              </a:spcAft>
              <a:buFont typeface="Arial" panose="020B0604020202020204"/>
              <a:buChar char="•"/>
            </a:pPr>
            <a:r>
              <a:rPr lang="en-US" sz="1900" dirty="0"/>
              <a:t>Consider a community partner event, like cyber safety, first aid, simple gardening, behind the scenes tour, etc. </a:t>
            </a:r>
          </a:p>
          <a:p>
            <a:pPr marL="342900" indent="-342900">
              <a:spcAft>
                <a:spcPts val="500"/>
              </a:spcAft>
              <a:buFont typeface="Arial" panose="020B0604020202020204"/>
              <a:buChar char="•"/>
            </a:pPr>
            <a:r>
              <a:rPr lang="en-US" sz="2200" b="1" dirty="0"/>
              <a:t>Recruitment Tools</a:t>
            </a:r>
          </a:p>
          <a:p>
            <a:pPr marL="800100" lvl="1" indent="-342900">
              <a:spcAft>
                <a:spcPts val="500"/>
              </a:spcAft>
              <a:buFont typeface="Arial" panose="020B0604020202020204"/>
              <a:buChar char="•"/>
            </a:pPr>
            <a:r>
              <a:rPr lang="en-US" sz="1900" dirty="0"/>
              <a:t>Utilize Council’s provided resources, including </a:t>
            </a:r>
            <a:r>
              <a:rPr lang="en-US" sz="1900" b="1" dirty="0"/>
              <a:t>recruitment flyers </a:t>
            </a:r>
            <a:r>
              <a:rPr lang="en-US" sz="1900" dirty="0"/>
              <a:t>and </a:t>
            </a:r>
            <a:r>
              <a:rPr lang="en-US" sz="1900" b="1" dirty="0"/>
              <a:t>peer-to-peer</a:t>
            </a:r>
            <a:r>
              <a:rPr lang="en-US" sz="1900" dirty="0"/>
              <a:t> cards, to make the invitation personal and informative.</a:t>
            </a:r>
          </a:p>
          <a:p>
            <a:pPr marL="342900" indent="-342900">
              <a:spcAft>
                <a:spcPts val="500"/>
              </a:spcAft>
              <a:buFont typeface="Arial" panose="020B0604020202020204"/>
              <a:buChar char="•"/>
            </a:pPr>
            <a:r>
              <a:rPr lang="en-US" sz="2200" b="1" dirty="0"/>
              <a:t>Digital Outreach</a:t>
            </a:r>
          </a:p>
          <a:p>
            <a:pPr marL="800100" lvl="1" indent="-342900">
              <a:spcAft>
                <a:spcPts val="500"/>
              </a:spcAft>
              <a:buFont typeface="Arial" panose="020B0604020202020204"/>
              <a:buChar char="•"/>
            </a:pPr>
            <a:r>
              <a:rPr lang="en-US" sz="1900" dirty="0"/>
              <a:t>Use personalized emails, texts, or social media posts/messages to reach out to potential new members and their parents.</a:t>
            </a:r>
          </a:p>
          <a:p>
            <a:pPr marL="342900" indent="-342900">
              <a:spcAft>
                <a:spcPts val="500"/>
              </a:spcAft>
              <a:buFont typeface="Arial" panose="020B0604020202020204"/>
              <a:buChar char="•"/>
            </a:pPr>
            <a:r>
              <a:rPr lang="en-US" sz="2200" b="1" dirty="0"/>
              <a:t>Follow-Up  </a:t>
            </a:r>
            <a:endParaRPr lang="en-US" sz="2200" b="1" dirty="0">
              <a:solidFill>
                <a:srgbClr val="C00000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559F0ED-2804-269E-05A2-AEDF2CECD2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8675" y="1081801"/>
            <a:ext cx="3238499" cy="21162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4D90BD24-B7E1-E8BB-503E-12E99C15C4C0}"/>
              </a:ext>
            </a:extLst>
          </p:cNvPr>
          <p:cNvSpPr txBox="1"/>
          <p:nvPr/>
        </p:nvSpPr>
        <p:spPr>
          <a:xfrm>
            <a:off x="8288109" y="3387382"/>
            <a:ext cx="3545002" cy="2500685"/>
          </a:xfrm>
          <a:prstGeom prst="rect">
            <a:avLst/>
          </a:prstGeom>
          <a:solidFill>
            <a:srgbClr val="0E4C95"/>
          </a:solidFill>
        </p:spPr>
        <p:txBody>
          <a:bodyPr wrap="square">
            <a:spAutoFit/>
          </a:bodyPr>
          <a:lstStyle/>
          <a:p>
            <a:pPr algn="l">
              <a:spcAft>
                <a:spcPts val="900"/>
              </a:spcAft>
            </a:pPr>
            <a:r>
              <a:rPr lang="en-US" sz="2200" b="1" i="1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Again…this is an ongoing process:</a:t>
            </a:r>
            <a:r>
              <a:rPr lang="en-US" sz="2200" b="0" i="1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pPr algn="l">
              <a:spcAft>
                <a:spcPts val="900"/>
              </a:spcAft>
            </a:pPr>
            <a:r>
              <a:rPr lang="en-US" sz="2100" b="0" i="1" dirty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Recruitment is not a once-a-year event; keep the invitation open year-round, with multiple opportunities for friends and family to join.</a:t>
            </a:r>
          </a:p>
        </p:txBody>
      </p:sp>
    </p:spTree>
    <p:extLst>
      <p:ext uri="{BB962C8B-B14F-4D97-AF65-F5344CB8AC3E}">
        <p14:creationId xmlns:p14="http://schemas.microsoft.com/office/powerpoint/2010/main" val="334270373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41E553-2AF6-299C-B4E4-599B71DD0C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67420079-A15F-8905-8A07-B37771DFC204}"/>
              </a:ext>
            </a:extLst>
          </p:cNvPr>
          <p:cNvGrpSpPr/>
          <p:nvPr/>
        </p:nvGrpSpPr>
        <p:grpSpPr>
          <a:xfrm>
            <a:off x="1" y="6196050"/>
            <a:ext cx="12063412" cy="533367"/>
            <a:chOff x="1" y="6196050"/>
            <a:chExt cx="12063412" cy="533367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C8DE711A-1A54-92FC-AE21-9EA653F18D5F}"/>
                </a:ext>
              </a:extLst>
            </p:cNvPr>
            <p:cNvSpPr/>
            <p:nvPr/>
          </p:nvSpPr>
          <p:spPr>
            <a:xfrm>
              <a:off x="1" y="6343651"/>
              <a:ext cx="9486900" cy="285749"/>
            </a:xfrm>
            <a:prstGeom prst="rect">
              <a:avLst/>
            </a:prstGeom>
            <a:solidFill>
              <a:srgbClr val="0E4C9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6283809C-8E53-D9AD-7EE3-BC7EA8822AF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01188" y="6196050"/>
              <a:ext cx="2562225" cy="533367"/>
            </a:xfrm>
            <a:prstGeom prst="rect">
              <a:avLst/>
            </a:prstGeom>
          </p:spPr>
        </p:pic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8B3E3B30-AEA4-63A1-9615-FED8BC8BB701}"/>
              </a:ext>
            </a:extLst>
          </p:cNvPr>
          <p:cNvSpPr txBox="1"/>
          <p:nvPr/>
        </p:nvSpPr>
        <p:spPr>
          <a:xfrm>
            <a:off x="358889" y="228600"/>
            <a:ext cx="1067525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rgbClr val="0E4C95"/>
                </a:solidFill>
              </a:rPr>
              <a:t>How Families/Scouts Can Invite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E564EEC-A300-19C6-96DC-0F918685EA49}"/>
              </a:ext>
            </a:extLst>
          </p:cNvPr>
          <p:cNvSpPr txBox="1"/>
          <p:nvPr/>
        </p:nvSpPr>
        <p:spPr>
          <a:xfrm>
            <a:off x="358888" y="1060847"/>
            <a:ext cx="1183311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500"/>
              </a:spcAft>
              <a:buFont typeface="Arial" panose="020B0604020202020204"/>
              <a:buChar char="•"/>
            </a:pPr>
            <a:r>
              <a:rPr lang="en-US" sz="2200" b="1" dirty="0"/>
              <a:t>Follow-Up Scripting Samples  - For text, email, or guide for conversations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C5F654D-2456-2B13-FC31-B01C5C93E51C}"/>
              </a:ext>
            </a:extLst>
          </p:cNvPr>
          <p:cNvSpPr txBox="1"/>
          <p:nvPr/>
        </p:nvSpPr>
        <p:spPr>
          <a:xfrm>
            <a:off x="3369170" y="1902618"/>
            <a:ext cx="405083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It was great to see you at _____, and I enjoyed talking to you about Cub Scouts.  It’s been so great for (own child) and I would love for you to bring (name) to our next activity (what, when, where). 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321758C-24DD-67A2-3450-B924C1018A76}"/>
              </a:ext>
            </a:extLst>
          </p:cNvPr>
          <p:cNvSpPr txBox="1"/>
          <p:nvPr/>
        </p:nvSpPr>
        <p:spPr>
          <a:xfrm>
            <a:off x="305961" y="4095632"/>
            <a:ext cx="508862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 hope you and (name) had fun at (event).  I’m happy to answer any questions you have about Cub Scouts. Our next (event) is coming up, and if (name) joins, he/she can start earning their awards and advancements.  I can help you join, or you can do it online.  Just LMK! 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84136CF-8C0A-302E-6412-2CE4B3A463C8}"/>
              </a:ext>
            </a:extLst>
          </p:cNvPr>
          <p:cNvSpPr txBox="1"/>
          <p:nvPr/>
        </p:nvSpPr>
        <p:spPr>
          <a:xfrm>
            <a:off x="8090557" y="3455903"/>
            <a:ext cx="353293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Congrats on (name) making the (team).  I hope he/she loves it!</a:t>
            </a:r>
          </a:p>
          <a:p>
            <a:endParaRPr lang="en-US" dirty="0"/>
          </a:p>
          <a:p>
            <a:r>
              <a:rPr lang="en-US" dirty="0"/>
              <a:t>Scouts has been really good for (own child’s name), and it even works around the team schedule and other things on the calendar.  Glad to tell you more.  </a:t>
            </a:r>
          </a:p>
        </p:txBody>
      </p:sp>
      <p:pic>
        <p:nvPicPr>
          <p:cNvPr id="3078" name="Picture 6" descr="Chat icons. Speech bubble symbol set">
            <a:extLst>
              <a:ext uri="{FF2B5EF4-FFF2-40B4-BE49-F238E27FC236}">
                <a16:creationId xmlns:a16="http://schemas.microsoft.com/office/drawing/2014/main" id="{2A0C505E-B05B-A467-A080-76A068D3BE9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61" r="36257"/>
          <a:stretch>
            <a:fillRect/>
          </a:stretch>
        </p:blipFill>
        <p:spPr bwMode="auto">
          <a:xfrm>
            <a:off x="871635" y="1819811"/>
            <a:ext cx="1826984" cy="1919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 descr="Chat icons. Speech bubble symbol set">
            <a:extLst>
              <a:ext uri="{FF2B5EF4-FFF2-40B4-BE49-F238E27FC236}">
                <a16:creationId xmlns:a16="http://schemas.microsoft.com/office/drawing/2014/main" id="{F69F1E54-D70D-A921-CA30-BCE14AD41F7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439" t="13620" r="2860" b="9637"/>
          <a:stretch>
            <a:fillRect/>
          </a:stretch>
        </p:blipFill>
        <p:spPr bwMode="auto">
          <a:xfrm>
            <a:off x="5448690" y="4236368"/>
            <a:ext cx="1971316" cy="15278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6" descr="Chat icons. Speech bubble symbol set">
            <a:extLst>
              <a:ext uri="{FF2B5EF4-FFF2-40B4-BE49-F238E27FC236}">
                <a16:creationId xmlns:a16="http://schemas.microsoft.com/office/drawing/2014/main" id="{071D700A-DE94-9381-1781-7A80BDC970E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765" r="65779" b="12659"/>
          <a:stretch>
            <a:fillRect/>
          </a:stretch>
        </p:blipFill>
        <p:spPr bwMode="auto">
          <a:xfrm>
            <a:off x="8588680" y="1895105"/>
            <a:ext cx="2175319" cy="1374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6589442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7B1A42-CEF7-11EE-291D-176D1BBF52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C4C2AD1D-20B7-EA5F-0CB2-B673E832023A}"/>
              </a:ext>
            </a:extLst>
          </p:cNvPr>
          <p:cNvGrpSpPr/>
          <p:nvPr/>
        </p:nvGrpSpPr>
        <p:grpSpPr>
          <a:xfrm>
            <a:off x="1" y="6196050"/>
            <a:ext cx="12063412" cy="533367"/>
            <a:chOff x="1" y="6196050"/>
            <a:chExt cx="12063412" cy="533367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54B849F6-2B13-81C6-D296-94C3D0CA6B65}"/>
                </a:ext>
              </a:extLst>
            </p:cNvPr>
            <p:cNvSpPr/>
            <p:nvPr/>
          </p:nvSpPr>
          <p:spPr>
            <a:xfrm>
              <a:off x="1" y="6343651"/>
              <a:ext cx="9486900" cy="285749"/>
            </a:xfrm>
            <a:prstGeom prst="rect">
              <a:avLst/>
            </a:prstGeom>
            <a:solidFill>
              <a:srgbClr val="0E4C9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160F441E-4E8A-0226-2EF2-63C2A926A13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01188" y="6196050"/>
              <a:ext cx="2562225" cy="533367"/>
            </a:xfrm>
            <a:prstGeom prst="rect">
              <a:avLst/>
            </a:prstGeom>
          </p:spPr>
        </p:pic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EA20C16F-B270-2DDF-3EC6-FD4D58E37704}"/>
              </a:ext>
            </a:extLst>
          </p:cNvPr>
          <p:cNvSpPr txBox="1"/>
          <p:nvPr/>
        </p:nvSpPr>
        <p:spPr>
          <a:xfrm>
            <a:off x="357186" y="127788"/>
            <a:ext cx="10544175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300" b="1" dirty="0">
                <a:solidFill>
                  <a:srgbClr val="0E4C95"/>
                </a:solidFill>
              </a:rPr>
              <a:t>Other Invitation and Peer-to-Peer Best Practices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ED2120F-9EC5-D9B0-1A43-8BF20BC713DF}"/>
              </a:ext>
            </a:extLst>
          </p:cNvPr>
          <p:cNvSpPr txBox="1"/>
          <p:nvPr/>
        </p:nvSpPr>
        <p:spPr>
          <a:xfrm>
            <a:off x="357186" y="873978"/>
            <a:ext cx="6178525" cy="57554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/>
              <a:buChar char="•"/>
            </a:pPr>
            <a:r>
              <a:rPr lang="en-US" sz="2200" b="1" dirty="0"/>
              <a:t>Equip parents </a:t>
            </a:r>
            <a:r>
              <a:rPr lang="en-US" sz="2200" dirty="0"/>
              <a:t>with print or PDF versions of </a:t>
            </a:r>
            <a:r>
              <a:rPr lang="en-US" sz="2200" b="1" dirty="0"/>
              <a:t>completed flyers/preview calendars</a:t>
            </a:r>
            <a:br>
              <a:rPr lang="en-US" sz="2200" b="1" dirty="0"/>
            </a:br>
            <a:endParaRPr lang="en-US" sz="1100" b="1" dirty="0"/>
          </a:p>
          <a:p>
            <a:pPr marL="285750" indent="-285750">
              <a:buFont typeface="Arial" panose="020B0604020202020204"/>
              <a:buChar char="•"/>
            </a:pPr>
            <a:r>
              <a:rPr lang="en-US" sz="2200" b="1" dirty="0"/>
              <a:t>Ask parents to post on social media</a:t>
            </a:r>
          </a:p>
          <a:p>
            <a:pPr marL="742950" lvl="1" indent="-285750">
              <a:buFont typeface="Arial" panose="020B0604020202020204"/>
              <a:buChar char="•"/>
            </a:pPr>
            <a:r>
              <a:rPr lang="en-US" sz="2200" dirty="0"/>
              <a:t>Make their own posts about what their kids have been doing</a:t>
            </a:r>
            <a:r>
              <a:rPr lang="en-US" sz="1600" i="1" dirty="0"/>
              <a:t> (be mindful of who else is in photos)</a:t>
            </a:r>
            <a:endParaRPr lang="en-US" sz="2200" dirty="0"/>
          </a:p>
          <a:p>
            <a:pPr marL="742950" lvl="1" indent="-285750">
              <a:buFont typeface="Arial" panose="020B0604020202020204"/>
              <a:buChar char="•"/>
            </a:pPr>
            <a:r>
              <a:rPr lang="en-US" sz="2200" dirty="0"/>
              <a:t>Share posts from Pack/Troop</a:t>
            </a:r>
            <a:br>
              <a:rPr lang="en-US" sz="1100" dirty="0"/>
            </a:br>
            <a:endParaRPr lang="en-US" sz="1100" dirty="0"/>
          </a:p>
          <a:p>
            <a:pPr marL="285750" indent="-285750">
              <a:buFont typeface="Arial" panose="020B0604020202020204"/>
              <a:buChar char="•"/>
            </a:pPr>
            <a:r>
              <a:rPr lang="en-US" sz="2200" b="1" dirty="0">
                <a:ea typeface="Calibri" panose="020F0502020204030204" pitchFamily="34" charset="0"/>
                <a:cs typeface="Arial" panose="020B0604020202020204" pitchFamily="34" charset="0"/>
              </a:rPr>
              <a:t>For forming new Scouts BSA Troops</a:t>
            </a:r>
            <a:r>
              <a:rPr lang="en-US" sz="2200" dirty="0">
                <a:ea typeface="Calibri" panose="020F0502020204030204" pitchFamily="34" charset="0"/>
                <a:cs typeface="Arial" panose="020B0604020202020204" pitchFamily="34" charset="0"/>
              </a:rPr>
              <a:t>:  Another Troop acts as hosts</a:t>
            </a:r>
            <a:br>
              <a:rPr lang="en-US" sz="1100" dirty="0">
                <a:ea typeface="Calibri" panose="020F0502020204030204" pitchFamily="34" charset="0"/>
                <a:cs typeface="Arial" panose="020B0604020202020204" pitchFamily="34" charset="0"/>
              </a:rPr>
            </a:br>
            <a:endParaRPr lang="en-US" sz="1100" dirty="0"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/>
              <a:buChar char="•"/>
            </a:pPr>
            <a:r>
              <a:rPr lang="en-US" sz="2200" dirty="0">
                <a:ea typeface="Calibri" panose="020F0502020204030204" pitchFamily="34" charset="0"/>
                <a:cs typeface="Arial" panose="020B0604020202020204" pitchFamily="34" charset="0"/>
              </a:rPr>
              <a:t>When you have a </a:t>
            </a:r>
            <a:r>
              <a:rPr lang="en-US" sz="2200" b="1" dirty="0">
                <a:ea typeface="Calibri" panose="020F0502020204030204" pitchFamily="34" charset="0"/>
                <a:cs typeface="Arial" panose="020B0604020202020204" pitchFamily="34" charset="0"/>
              </a:rPr>
              <a:t>special recruiting event, create a Facebook event </a:t>
            </a:r>
            <a:r>
              <a:rPr lang="en-US" sz="2200" dirty="0">
                <a:ea typeface="Calibri" panose="020F0502020204030204" pitchFamily="34" charset="0"/>
                <a:cs typeface="Arial" panose="020B0604020202020204" pitchFamily="34" charset="0"/>
              </a:rPr>
              <a:t>for these special events for parents to share, and </a:t>
            </a:r>
            <a:r>
              <a:rPr lang="en-US" sz="2200" b="1" dirty="0">
                <a:ea typeface="Calibri" panose="020F0502020204030204" pitchFamily="34" charset="0"/>
                <a:cs typeface="Arial" panose="020B0604020202020204" pitchFamily="34" charset="0"/>
              </a:rPr>
              <a:t>target your audience</a:t>
            </a:r>
            <a:r>
              <a:rPr lang="en-US" sz="2200" dirty="0">
                <a:ea typeface="Calibri" panose="020F0502020204030204" pitchFamily="34" charset="0"/>
                <a:cs typeface="Arial" panose="020B0604020202020204" pitchFamily="34" charset="0"/>
              </a:rPr>
              <a:t>.  (</a:t>
            </a:r>
            <a:r>
              <a:rPr lang="en-US" sz="2200" i="1" dirty="0">
                <a:ea typeface="Calibri" panose="020F0502020204030204" pitchFamily="34" charset="0"/>
                <a:cs typeface="Arial" panose="020B0604020202020204" pitchFamily="34" charset="0"/>
              </a:rPr>
              <a:t>instructions for this are on Council resource page</a:t>
            </a:r>
            <a:r>
              <a:rPr lang="en-US" sz="2200" dirty="0">
                <a:ea typeface="Calibri" panose="020F0502020204030204" pitchFamily="34" charset="0"/>
                <a:cs typeface="Arial" panose="020B0604020202020204" pitchFamily="34" charset="0"/>
              </a:rPr>
              <a:t>)</a:t>
            </a:r>
            <a:r>
              <a:rPr lang="en-US" sz="1100" dirty="0"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br>
              <a:rPr lang="en-US" sz="1100" dirty="0">
                <a:ea typeface="Calibri" panose="020F0502020204030204" pitchFamily="34" charset="0"/>
                <a:cs typeface="Arial" panose="020B0604020202020204" pitchFamily="34" charset="0"/>
              </a:rPr>
            </a:br>
            <a:endParaRPr lang="en-US" sz="1100" dirty="0"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en-US" sz="2200" dirty="0"/>
          </a:p>
        </p:txBody>
      </p:sp>
      <p:pic>
        <p:nvPicPr>
          <p:cNvPr id="4098" name="Picture 2" descr="17,000+ Group Of Parents Talking Outdoors Stock Photos, Pictures &amp;  Royalty-Free Images - iStock">
            <a:extLst>
              <a:ext uri="{FF2B5EF4-FFF2-40B4-BE49-F238E27FC236}">
                <a16:creationId xmlns:a16="http://schemas.microsoft.com/office/drawing/2014/main" id="{A55B217B-EE62-014D-1376-42E8FE10F9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2896" y="1793341"/>
            <a:ext cx="4784579" cy="31897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5017688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7C651C-88BD-162B-D771-4C290D0E72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B4A88E4D-0D0D-4CD2-5B31-89A2E3F9EE57}"/>
              </a:ext>
            </a:extLst>
          </p:cNvPr>
          <p:cNvGrpSpPr/>
          <p:nvPr/>
        </p:nvGrpSpPr>
        <p:grpSpPr>
          <a:xfrm>
            <a:off x="1" y="6196050"/>
            <a:ext cx="12063412" cy="533367"/>
            <a:chOff x="1" y="6196050"/>
            <a:chExt cx="12063412" cy="533367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7B8B9CAA-26AE-E575-4358-DCE8E3696029}"/>
                </a:ext>
              </a:extLst>
            </p:cNvPr>
            <p:cNvSpPr/>
            <p:nvPr/>
          </p:nvSpPr>
          <p:spPr>
            <a:xfrm>
              <a:off x="1" y="6343651"/>
              <a:ext cx="9486900" cy="285749"/>
            </a:xfrm>
            <a:prstGeom prst="rect">
              <a:avLst/>
            </a:prstGeom>
            <a:solidFill>
              <a:srgbClr val="0E4C9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61440CBF-8E11-8408-BEF9-54775C63D7B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01188" y="6196050"/>
              <a:ext cx="2562225" cy="533367"/>
            </a:xfrm>
            <a:prstGeom prst="rect">
              <a:avLst/>
            </a:prstGeom>
          </p:spPr>
        </p:pic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C666434A-B4E6-2FA2-9C46-48158C6369FF}"/>
              </a:ext>
            </a:extLst>
          </p:cNvPr>
          <p:cNvSpPr txBox="1"/>
          <p:nvPr/>
        </p:nvSpPr>
        <p:spPr>
          <a:xfrm>
            <a:off x="357186" y="127788"/>
            <a:ext cx="10544175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300" b="1" dirty="0">
                <a:solidFill>
                  <a:srgbClr val="0E4C95"/>
                </a:solidFill>
              </a:rPr>
              <a:t>Other Invitation and Peer-to-Peer Best Practices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F0DCC26-E01F-F255-BF43-E1C33B5B6990}"/>
              </a:ext>
            </a:extLst>
          </p:cNvPr>
          <p:cNvSpPr txBox="1"/>
          <p:nvPr/>
        </p:nvSpPr>
        <p:spPr>
          <a:xfrm>
            <a:off x="357186" y="1050506"/>
            <a:ext cx="5339076" cy="56477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/>
              <a:buChar char="•"/>
            </a:pPr>
            <a:r>
              <a:rPr lang="en-US" altLang="en-US" sz="2200" b="1" dirty="0">
                <a:ea typeface="ヒラギノ角ゴ Pro W3" charset="-128"/>
              </a:rPr>
              <a:t>Buddy “peer to peer” cards, postcards </a:t>
            </a:r>
          </a:p>
          <a:p>
            <a:pPr marL="800100" lvl="1" indent="-342900">
              <a:buFont typeface="Arial" panose="020B0604020202020204"/>
              <a:buChar char="•"/>
            </a:pPr>
            <a:r>
              <a:rPr lang="en-US" altLang="en-US" sz="2200" dirty="0">
                <a:ea typeface="ヒラギノ角ゴ Pro W3" charset="-128"/>
              </a:rPr>
              <a:t>Send along to school, pass out at events, use in egg hunts, trick-or-treating</a:t>
            </a:r>
          </a:p>
          <a:p>
            <a:pPr marL="800100" lvl="1" indent="-342900">
              <a:buFont typeface="Arial" panose="020B0604020202020204"/>
              <a:buChar char="•"/>
            </a:pPr>
            <a:r>
              <a:rPr lang="en-US" altLang="en-US" sz="2200" dirty="0">
                <a:ea typeface="ヒラギノ角ゴ Pro W3" charset="-128"/>
              </a:rPr>
              <a:t>Trading card (Cubs) or postcard size (Scouts BSA) </a:t>
            </a:r>
            <a:r>
              <a:rPr lang="en-US" sz="2000" dirty="0">
                <a:ea typeface="Calibri" panose="020F0502020204030204" pitchFamily="34" charset="0"/>
                <a:cs typeface="Arial" panose="020B0604020202020204" pitchFamily="34" charset="0"/>
              </a:rPr>
              <a:t>(</a:t>
            </a:r>
            <a:r>
              <a:rPr lang="en-US" sz="2000" i="1" dirty="0">
                <a:ea typeface="Calibri" panose="020F0502020204030204" pitchFamily="34" charset="0"/>
                <a:cs typeface="Arial" panose="020B0604020202020204" pitchFamily="34" charset="0"/>
              </a:rPr>
              <a:t>templates on Council resource page</a:t>
            </a:r>
            <a:r>
              <a:rPr lang="en-US" sz="2000" dirty="0">
                <a:ea typeface="Calibri" panose="020F0502020204030204" pitchFamily="34" charset="0"/>
                <a:cs typeface="Arial" panose="020B0604020202020204" pitchFamily="34" charset="0"/>
              </a:rPr>
              <a:t>) </a:t>
            </a:r>
            <a:endParaRPr lang="en-US" altLang="en-US" sz="2000" dirty="0">
              <a:ea typeface="ヒラギノ角ゴ Pro W3" charset="-128"/>
            </a:endParaRPr>
          </a:p>
          <a:p>
            <a:pPr lvl="1"/>
            <a:endParaRPr lang="en-US" altLang="en-US" sz="1100" dirty="0">
              <a:ea typeface="ヒラギノ角ゴ Pro W3" charset="-128"/>
            </a:endParaRPr>
          </a:p>
          <a:p>
            <a:pPr marL="342900" indent="-342900">
              <a:buFont typeface="Arial" panose="020B0604020202020204"/>
              <a:buChar char="•"/>
            </a:pPr>
            <a:r>
              <a:rPr lang="en-US" altLang="en-US" sz="2200" b="1" dirty="0">
                <a:ea typeface="ヒラギノ角ゴ Pro W3" charset="-128"/>
              </a:rPr>
              <a:t>Incentivize Scouts for recruiting </a:t>
            </a:r>
            <a:r>
              <a:rPr lang="en-US" altLang="en-US" sz="2200" dirty="0">
                <a:ea typeface="ヒラギノ角ゴ Pro W3" charset="-128"/>
              </a:rPr>
              <a:t>– ideas with high perceived value, no cost</a:t>
            </a:r>
          </a:p>
          <a:p>
            <a:pPr marL="800100" lvl="1" indent="-342900">
              <a:buFont typeface="Arial" panose="020B0604020202020204"/>
              <a:buChar char="•"/>
            </a:pPr>
            <a:r>
              <a:rPr lang="en-US" altLang="en-US" sz="2200" dirty="0">
                <a:ea typeface="ヒラギノ角ゴ Pro W3" charset="-128"/>
              </a:rPr>
              <a:t>Cub/Scoutmaster or SPL/older Scout sets up recruiter’s tent</a:t>
            </a:r>
          </a:p>
          <a:p>
            <a:pPr marL="800100" lvl="1" indent="-342900">
              <a:buFont typeface="Arial" panose="020B0604020202020204"/>
              <a:buChar char="•"/>
            </a:pPr>
            <a:r>
              <a:rPr lang="en-US" altLang="en-US" sz="2200" dirty="0">
                <a:ea typeface="ヒラギノ角ゴ Pro W3" charset="-128"/>
              </a:rPr>
              <a:t>No kitchen duty for certain # of campouts or events</a:t>
            </a:r>
          </a:p>
          <a:p>
            <a:endParaRPr lang="en-US" sz="2200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365369F-E346-0D28-4A1B-E820408A3F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39000" y="3429000"/>
            <a:ext cx="3800784" cy="256584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9A65496-3031-4F07-2BB4-A9267FB3802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39000" y="1074395"/>
            <a:ext cx="3505163" cy="205829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28C35EA-144F-83E7-86B7-EEA41F87D2F1}"/>
              </a:ext>
            </a:extLst>
          </p:cNvPr>
          <p:cNvSpPr txBox="1"/>
          <p:nvPr/>
        </p:nvSpPr>
        <p:spPr>
          <a:xfrm>
            <a:off x="9641267" y="1201313"/>
            <a:ext cx="2282065" cy="1785104"/>
          </a:xfrm>
          <a:prstGeom prst="rect">
            <a:avLst/>
          </a:prstGeom>
          <a:solidFill>
            <a:srgbClr val="FF7474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/>
              <a:t>IDEA!</a:t>
            </a:r>
            <a:br>
              <a:rPr lang="en-US" b="1" dirty="0"/>
            </a:br>
            <a:r>
              <a:rPr lang="en-US" b="1" dirty="0"/>
              <a:t>Anyone who </a:t>
            </a:r>
            <a:br>
              <a:rPr lang="en-US" b="1" dirty="0"/>
            </a:br>
            <a:r>
              <a:rPr lang="en-US" b="1" dirty="0"/>
              <a:t>brings in a buddy card or postcard they received gets </a:t>
            </a:r>
            <a:br>
              <a:rPr lang="en-US" b="1" dirty="0"/>
            </a:br>
            <a:r>
              <a:rPr lang="en-US" b="1" dirty="0"/>
              <a:t>a prize! </a:t>
            </a:r>
          </a:p>
        </p:txBody>
      </p:sp>
    </p:spTree>
    <p:extLst>
      <p:ext uri="{BB962C8B-B14F-4D97-AF65-F5344CB8AC3E}">
        <p14:creationId xmlns:p14="http://schemas.microsoft.com/office/powerpoint/2010/main" val="358040045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4FD8B7-1749-E932-7BF3-BB457D0EE4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46375002-990C-F2E8-95D6-E42530A6501D}"/>
              </a:ext>
            </a:extLst>
          </p:cNvPr>
          <p:cNvGrpSpPr/>
          <p:nvPr/>
        </p:nvGrpSpPr>
        <p:grpSpPr>
          <a:xfrm>
            <a:off x="1" y="6196050"/>
            <a:ext cx="12063412" cy="533367"/>
            <a:chOff x="1" y="6196050"/>
            <a:chExt cx="12063412" cy="533367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020ED6A7-3857-C467-4BD9-4D90A7BB8CE8}"/>
                </a:ext>
              </a:extLst>
            </p:cNvPr>
            <p:cNvSpPr/>
            <p:nvPr/>
          </p:nvSpPr>
          <p:spPr>
            <a:xfrm>
              <a:off x="1" y="6343651"/>
              <a:ext cx="9486900" cy="285749"/>
            </a:xfrm>
            <a:prstGeom prst="rect">
              <a:avLst/>
            </a:prstGeom>
            <a:solidFill>
              <a:srgbClr val="0E4C9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482EA099-6848-8390-2419-027D696F36C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01188" y="6196050"/>
              <a:ext cx="2562225" cy="533367"/>
            </a:xfrm>
            <a:prstGeom prst="rect">
              <a:avLst/>
            </a:prstGeom>
          </p:spPr>
        </p:pic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D7015303-A2E1-9396-70C5-88548BC1C50C}"/>
              </a:ext>
            </a:extLst>
          </p:cNvPr>
          <p:cNvSpPr txBox="1"/>
          <p:nvPr/>
        </p:nvSpPr>
        <p:spPr>
          <a:xfrm>
            <a:off x="0" y="-23821"/>
            <a:ext cx="12192000" cy="760016"/>
          </a:xfrm>
          <a:prstGeom prst="rect">
            <a:avLst/>
          </a:prstGeom>
          <a:solidFill>
            <a:srgbClr val="0E4C95"/>
          </a:solidFill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300"/>
              </a:spcAft>
            </a:pPr>
            <a:r>
              <a:rPr lang="en-US" sz="3300" b="1" dirty="0">
                <a:solidFill>
                  <a:schemeClr val="bg1"/>
                </a:solidFill>
              </a:rPr>
              <a:t>6. Collaborate with Council staff for school connections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44D7AFC-D4A8-E737-1616-2E63D6EF5B59}"/>
              </a:ext>
            </a:extLst>
          </p:cNvPr>
          <p:cNvSpPr txBox="1"/>
          <p:nvPr/>
        </p:nvSpPr>
        <p:spPr>
          <a:xfrm>
            <a:off x="304816" y="1123877"/>
            <a:ext cx="6589514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600"/>
              </a:spcAft>
              <a:buFont typeface="Arial" panose="020B0604020202020204"/>
              <a:buChar char="•"/>
            </a:pPr>
            <a:r>
              <a:rPr lang="en-US" sz="2400" dirty="0"/>
              <a:t>Even within large school districts, each individual school is its own unique entity.</a:t>
            </a:r>
          </a:p>
          <a:p>
            <a:pPr marL="285750" indent="-285750">
              <a:spcAft>
                <a:spcPts val="600"/>
              </a:spcAft>
              <a:buFont typeface="Arial" panose="020B0604020202020204"/>
              <a:buChar char="•"/>
            </a:pPr>
            <a:r>
              <a:rPr lang="en-US" sz="2400" dirty="0"/>
              <a:t>Current and potential relationships are often dependent on past relationships.</a:t>
            </a:r>
          </a:p>
          <a:p>
            <a:pPr marL="285750" indent="-285750">
              <a:spcAft>
                <a:spcPts val="600"/>
              </a:spcAft>
              <a:buFont typeface="Arial" panose="020B0604020202020204"/>
              <a:buChar char="•"/>
            </a:pPr>
            <a:r>
              <a:rPr lang="en-US" sz="2400" b="1" dirty="0"/>
              <a:t>Contact your Scouting professional before initiating any school-specific efforts.</a:t>
            </a:r>
          </a:p>
          <a:p>
            <a:pPr marL="742950" lvl="1" indent="-285750">
              <a:spcAft>
                <a:spcPts val="600"/>
              </a:spcAft>
              <a:buFont typeface="Arial" panose="020B0604020202020204"/>
              <a:buChar char="•"/>
            </a:pPr>
            <a:r>
              <a:rPr lang="en-US" sz="2400" dirty="0"/>
              <a:t>Even if you have a good relationship, they want to know first.</a:t>
            </a:r>
          </a:p>
          <a:p>
            <a:pPr marL="742950" lvl="1" indent="-285750">
              <a:spcAft>
                <a:spcPts val="600"/>
              </a:spcAft>
              <a:buFont typeface="Arial" panose="020B0604020202020204"/>
              <a:buChar char="•"/>
            </a:pPr>
            <a:r>
              <a:rPr lang="en-US" sz="2400" dirty="0"/>
              <a:t>They may be able to recommend an additional “in” or ideas for you based on knowledge they have.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20391E3-21F7-369F-65F8-98C3386983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86618" y="1123877"/>
            <a:ext cx="4800566" cy="287785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CA81048-CB75-743D-0E55-45B4E6B6B0F8}"/>
              </a:ext>
            </a:extLst>
          </p:cNvPr>
          <p:cNvSpPr txBox="1"/>
          <p:nvPr/>
        </p:nvSpPr>
        <p:spPr>
          <a:xfrm>
            <a:off x="7086618" y="4020086"/>
            <a:ext cx="46291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i="1" dirty="0"/>
              <a:t>A “school” of minnows</a:t>
            </a:r>
          </a:p>
        </p:txBody>
      </p:sp>
    </p:spTree>
    <p:extLst>
      <p:ext uri="{BB962C8B-B14F-4D97-AF65-F5344CB8AC3E}">
        <p14:creationId xmlns:p14="http://schemas.microsoft.com/office/powerpoint/2010/main" val="8171702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9F368D-2ABB-FAF2-B9B5-8021941243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4D387B75-DAAF-BFAA-ABC9-087F53BC820D}"/>
              </a:ext>
            </a:extLst>
          </p:cNvPr>
          <p:cNvGrpSpPr/>
          <p:nvPr/>
        </p:nvGrpSpPr>
        <p:grpSpPr>
          <a:xfrm>
            <a:off x="1" y="6196050"/>
            <a:ext cx="12063412" cy="533367"/>
            <a:chOff x="1" y="6196050"/>
            <a:chExt cx="12063412" cy="533367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95DB5EE4-D849-B0EF-E3A1-9DE79FD68FC7}"/>
                </a:ext>
              </a:extLst>
            </p:cNvPr>
            <p:cNvSpPr/>
            <p:nvPr/>
          </p:nvSpPr>
          <p:spPr>
            <a:xfrm>
              <a:off x="1" y="6343651"/>
              <a:ext cx="9486900" cy="285749"/>
            </a:xfrm>
            <a:prstGeom prst="rect">
              <a:avLst/>
            </a:prstGeom>
            <a:solidFill>
              <a:srgbClr val="0E4C9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C3867415-A327-DC0A-E509-252B1491E8C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01188" y="6196050"/>
              <a:ext cx="2562225" cy="533367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4C87AF29-F4CE-C070-5AD0-20856432C97F}"/>
              </a:ext>
            </a:extLst>
          </p:cNvPr>
          <p:cNvSpPr txBox="1">
            <a:spLocks/>
          </p:cNvSpPr>
          <p:nvPr/>
        </p:nvSpPr>
        <p:spPr>
          <a:xfrm>
            <a:off x="523875" y="228600"/>
            <a:ext cx="10515600" cy="105727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en-US" b="1" dirty="0">
                <a:solidFill>
                  <a:srgbClr val="003F87"/>
                </a:solidFill>
                <a:ea typeface="ヒラギノ角ゴ Pro W3" charset="-128"/>
              </a:rPr>
              <a:t>Session Objectives</a:t>
            </a:r>
            <a:endParaRPr lang="en-US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36066D-AE84-4B22-3F6A-D4592D73FF0D}"/>
              </a:ext>
            </a:extLst>
          </p:cNvPr>
          <p:cNvSpPr txBox="1">
            <a:spLocks/>
          </p:cNvSpPr>
          <p:nvPr/>
        </p:nvSpPr>
        <p:spPr>
          <a:xfrm>
            <a:off x="523875" y="1787391"/>
            <a:ext cx="5387247" cy="372076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  <a:spcBef>
                <a:spcPts val="0"/>
              </a:spcBef>
              <a:defRPr/>
            </a:pPr>
            <a:r>
              <a:rPr lang="en-US" sz="3000" b="1" dirty="0"/>
              <a:t>Provide Activities, Resources, Ideas &amp; Best Practices for </a:t>
            </a:r>
            <a:r>
              <a:rPr lang="en-US" sz="3000" b="1" u="sng" dirty="0"/>
              <a:t>2 Topics</a:t>
            </a:r>
            <a:r>
              <a:rPr lang="en-US" sz="3000" b="1" dirty="0"/>
              <a:t>:</a:t>
            </a:r>
            <a:br>
              <a:rPr lang="en-US" sz="2600" b="1" dirty="0"/>
            </a:br>
            <a:endParaRPr lang="en-US" sz="2600" b="1" dirty="0"/>
          </a:p>
          <a:p>
            <a:pPr algn="l">
              <a:lnSpc>
                <a:spcPct val="100000"/>
              </a:lnSpc>
              <a:spcBef>
                <a:spcPts val="0"/>
              </a:spcBef>
              <a:defRPr/>
            </a:pPr>
            <a:r>
              <a:rPr lang="en-US" sz="2600" b="1" i="1" dirty="0"/>
              <a:t>Casting Your Line: </a:t>
            </a:r>
            <a:r>
              <a:rPr lang="en-US" sz="2600" dirty="0"/>
              <a:t>How do you attract their interest? </a:t>
            </a:r>
          </a:p>
          <a:p>
            <a:pPr algn="l">
              <a:lnSpc>
                <a:spcPct val="100000"/>
              </a:lnSpc>
              <a:spcBef>
                <a:spcPts val="0"/>
              </a:spcBef>
              <a:defRPr/>
            </a:pPr>
            <a:endParaRPr lang="en-US" sz="2600" dirty="0"/>
          </a:p>
          <a:p>
            <a:pPr algn="l">
              <a:lnSpc>
                <a:spcPct val="100000"/>
              </a:lnSpc>
              <a:spcBef>
                <a:spcPts val="0"/>
              </a:spcBef>
              <a:defRPr/>
            </a:pPr>
            <a:r>
              <a:rPr lang="en-US" sz="2600" b="1" i="1" dirty="0"/>
              <a:t>Catch and Keep:  </a:t>
            </a:r>
            <a:r>
              <a:rPr lang="en-US" sz="2600" dirty="0"/>
              <a:t>Registration and retention 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sz="2600" dirty="0">
              <a:solidFill>
                <a:srgbClr val="C00000"/>
              </a:solidFill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191779D8-32EA-388D-0BDD-38733175F1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0879" y="1614277"/>
            <a:ext cx="5490772" cy="4066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347611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460CB3-5E03-7208-601A-96920D8D83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1B6A1E9A-1128-B70E-64D6-74C9BC60F898}"/>
              </a:ext>
            </a:extLst>
          </p:cNvPr>
          <p:cNvGrpSpPr/>
          <p:nvPr/>
        </p:nvGrpSpPr>
        <p:grpSpPr>
          <a:xfrm>
            <a:off x="1" y="6196050"/>
            <a:ext cx="12063412" cy="533367"/>
            <a:chOff x="1" y="6196050"/>
            <a:chExt cx="12063412" cy="533367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B049CE6E-E30D-9DC6-1390-54C921EA7837}"/>
                </a:ext>
              </a:extLst>
            </p:cNvPr>
            <p:cNvSpPr/>
            <p:nvPr/>
          </p:nvSpPr>
          <p:spPr>
            <a:xfrm>
              <a:off x="1" y="6343651"/>
              <a:ext cx="9486900" cy="285749"/>
            </a:xfrm>
            <a:prstGeom prst="rect">
              <a:avLst/>
            </a:prstGeom>
            <a:solidFill>
              <a:srgbClr val="0E4C9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4B9C49A8-4EB9-7509-100B-20BBED58547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01188" y="6196050"/>
              <a:ext cx="2562225" cy="533367"/>
            </a:xfrm>
            <a:prstGeom prst="rect">
              <a:avLst/>
            </a:prstGeom>
          </p:spPr>
        </p:pic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3DCFA5D5-7E36-2536-4294-7EDA01715AD5}"/>
              </a:ext>
            </a:extLst>
          </p:cNvPr>
          <p:cNvSpPr txBox="1"/>
          <p:nvPr/>
        </p:nvSpPr>
        <p:spPr>
          <a:xfrm>
            <a:off x="0" y="-23821"/>
            <a:ext cx="12192000" cy="658835"/>
          </a:xfrm>
          <a:prstGeom prst="rect">
            <a:avLst/>
          </a:prstGeom>
          <a:solidFill>
            <a:srgbClr val="0E4C95"/>
          </a:solidFill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300"/>
              </a:spcAft>
            </a:pPr>
            <a:r>
              <a:rPr lang="en-US" sz="2800" b="1" dirty="0">
                <a:solidFill>
                  <a:schemeClr val="bg1"/>
                </a:solidFill>
              </a:rPr>
              <a:t>6. Collaborate with Council staff for school connections </a:t>
            </a:r>
            <a:r>
              <a:rPr lang="en-US" sz="2800" b="1" i="1" dirty="0">
                <a:solidFill>
                  <a:schemeClr val="bg1"/>
                </a:solidFill>
              </a:rPr>
              <a:t>(continued)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8EEFCA6-6623-AA5D-7935-B6DC3E2C63C9}"/>
              </a:ext>
            </a:extLst>
          </p:cNvPr>
          <p:cNvSpPr txBox="1"/>
          <p:nvPr/>
        </p:nvSpPr>
        <p:spPr>
          <a:xfrm>
            <a:off x="453630" y="1257950"/>
            <a:ext cx="5588793" cy="40472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300"/>
              </a:spcAft>
            </a:pPr>
            <a:r>
              <a:rPr lang="en-US" sz="2800" b="1" dirty="0">
                <a:solidFill>
                  <a:srgbClr val="0E4C95"/>
                </a:solidFill>
              </a:rPr>
              <a:t>Possible promotional opportunities</a:t>
            </a:r>
          </a:p>
          <a:p>
            <a:pPr marL="285750" indent="-285750">
              <a:spcAft>
                <a:spcPts val="300"/>
              </a:spcAft>
              <a:buFont typeface="Arial" panose="020B0604020202020204"/>
              <a:buChar char="•"/>
            </a:pPr>
            <a:r>
              <a:rPr lang="en-US" sz="2400" b="1" dirty="0"/>
              <a:t>Back to school / open house / meet the teacher nights</a:t>
            </a:r>
          </a:p>
          <a:p>
            <a:pPr marL="285750" indent="-285750">
              <a:spcAft>
                <a:spcPts val="300"/>
              </a:spcAft>
              <a:buFont typeface="Arial" panose="020B0604020202020204"/>
              <a:buChar char="•"/>
            </a:pPr>
            <a:r>
              <a:rPr lang="en-US" sz="2400" dirty="0"/>
              <a:t>PTA relationships</a:t>
            </a:r>
          </a:p>
          <a:p>
            <a:pPr marL="285750" indent="-285750">
              <a:spcAft>
                <a:spcPts val="300"/>
              </a:spcAft>
              <a:buFont typeface="Arial" panose="020B0604020202020204"/>
              <a:buChar char="•"/>
            </a:pPr>
            <a:r>
              <a:rPr lang="en-US" sz="2400" dirty="0"/>
              <a:t>Teachers who would identify prospective members</a:t>
            </a:r>
          </a:p>
          <a:p>
            <a:pPr marL="285750" indent="-285750">
              <a:spcAft>
                <a:spcPts val="300"/>
              </a:spcAft>
              <a:buFont typeface="Arial" panose="020B0604020202020204"/>
              <a:buChar char="•"/>
            </a:pPr>
            <a:r>
              <a:rPr lang="en-US" sz="2400" dirty="0"/>
              <a:t>Kindergarten round up/orientation</a:t>
            </a:r>
          </a:p>
          <a:p>
            <a:pPr marL="285750" indent="-285750">
              <a:spcAft>
                <a:spcPts val="300"/>
              </a:spcAft>
              <a:buFont typeface="Arial" panose="020B0604020202020204"/>
              <a:buChar char="•"/>
            </a:pPr>
            <a:r>
              <a:rPr lang="en-US" sz="2400" dirty="0"/>
              <a:t>Middle school orientation</a:t>
            </a:r>
          </a:p>
          <a:p>
            <a:pPr>
              <a:spcAft>
                <a:spcPts val="300"/>
              </a:spcAft>
            </a:pPr>
            <a:r>
              <a:rPr lang="en-US" dirty="0"/>
              <a:t>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87E2D71-775D-7532-A59D-B604391BB30B}"/>
              </a:ext>
            </a:extLst>
          </p:cNvPr>
          <p:cNvSpPr txBox="1"/>
          <p:nvPr/>
        </p:nvSpPr>
        <p:spPr>
          <a:xfrm>
            <a:off x="2232423" y="5485877"/>
            <a:ext cx="6093618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 algn="ctr"/>
            <a:r>
              <a:rPr lang="en-US" sz="2600" b="1" i="1" dirty="0"/>
              <a:t>Any other ideas?</a:t>
            </a:r>
          </a:p>
        </p:txBody>
      </p:sp>
      <p:pic>
        <p:nvPicPr>
          <p:cNvPr id="5122" name="Picture 2" descr="Concord schools welcome new students, families at Back to School Night -  Concord Monitor">
            <a:extLst>
              <a:ext uri="{FF2B5EF4-FFF2-40B4-BE49-F238E27FC236}">
                <a16:creationId xmlns:a16="http://schemas.microsoft.com/office/drawing/2014/main" id="{A4940A33-A802-AD5C-EC73-A176D35084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0306" y="1528329"/>
            <a:ext cx="4539642" cy="32228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143430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278127-7AC9-A951-9F8C-B811567542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87980EC1-9D19-E4A6-2BA4-64FBA7ADBB3D}"/>
              </a:ext>
            </a:extLst>
          </p:cNvPr>
          <p:cNvGrpSpPr/>
          <p:nvPr/>
        </p:nvGrpSpPr>
        <p:grpSpPr>
          <a:xfrm>
            <a:off x="1" y="6196050"/>
            <a:ext cx="12063412" cy="533367"/>
            <a:chOff x="1" y="6196050"/>
            <a:chExt cx="12063412" cy="533367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66C46DD1-DCDE-A8AF-4D00-CF0BE1861C25}"/>
                </a:ext>
              </a:extLst>
            </p:cNvPr>
            <p:cNvSpPr/>
            <p:nvPr/>
          </p:nvSpPr>
          <p:spPr>
            <a:xfrm>
              <a:off x="1" y="6343651"/>
              <a:ext cx="9486900" cy="285749"/>
            </a:xfrm>
            <a:prstGeom prst="rect">
              <a:avLst/>
            </a:prstGeom>
            <a:solidFill>
              <a:srgbClr val="0E4C9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1A0A9B74-672C-3915-713C-DD1F340EC39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01188" y="6196050"/>
              <a:ext cx="2562225" cy="533367"/>
            </a:xfrm>
            <a:prstGeom prst="rect">
              <a:avLst/>
            </a:prstGeom>
          </p:spPr>
        </p:pic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3CBA601F-76D8-3CB0-739C-B2B10930F34B}"/>
              </a:ext>
            </a:extLst>
          </p:cNvPr>
          <p:cNvSpPr txBox="1"/>
          <p:nvPr/>
        </p:nvSpPr>
        <p:spPr>
          <a:xfrm>
            <a:off x="0" y="-23821"/>
            <a:ext cx="12192000" cy="658835"/>
          </a:xfrm>
          <a:prstGeom prst="rect">
            <a:avLst/>
          </a:prstGeom>
          <a:solidFill>
            <a:srgbClr val="0E4C95"/>
          </a:solidFill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300"/>
              </a:spcAft>
            </a:pPr>
            <a:r>
              <a:rPr lang="en-US" sz="2800" b="1" dirty="0">
                <a:solidFill>
                  <a:schemeClr val="bg1"/>
                </a:solidFill>
              </a:rPr>
              <a:t>6. Collaborate with Council staff for school connections </a:t>
            </a:r>
            <a:r>
              <a:rPr lang="en-US" sz="2800" b="1" i="1" dirty="0">
                <a:solidFill>
                  <a:schemeClr val="bg1"/>
                </a:solidFill>
              </a:rPr>
              <a:t>(continued)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C4E6756-1456-7335-FB4A-544B0AF627B4}"/>
              </a:ext>
            </a:extLst>
          </p:cNvPr>
          <p:cNvSpPr txBox="1"/>
          <p:nvPr/>
        </p:nvSpPr>
        <p:spPr>
          <a:xfrm>
            <a:off x="292542" y="915071"/>
            <a:ext cx="5133897" cy="49244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E4C95"/>
                </a:solidFill>
              </a:rPr>
              <a:t>School Service Project Ideas</a:t>
            </a:r>
          </a:p>
          <a:p>
            <a:pPr marL="285750" indent="-285750">
              <a:buFont typeface="Arial" panose="020B0604020202020204"/>
              <a:buChar char="•"/>
            </a:pPr>
            <a:r>
              <a:rPr lang="en-US" sz="2400" dirty="0"/>
              <a:t>Grounds beautification, clean-up landscaping</a:t>
            </a:r>
          </a:p>
          <a:p>
            <a:pPr marL="285750" indent="-285750">
              <a:buFont typeface="Arial" panose="020B0604020202020204"/>
              <a:buChar char="•"/>
            </a:pPr>
            <a:r>
              <a:rPr lang="en-US" sz="2400" dirty="0"/>
              <a:t>Creating pollinator or other specific gardens for classes</a:t>
            </a:r>
          </a:p>
          <a:p>
            <a:pPr marL="285750" indent="-285750">
              <a:buFont typeface="Arial" panose="020B0604020202020204"/>
              <a:buChar char="•"/>
            </a:pPr>
            <a:r>
              <a:rPr lang="en-US" sz="2400" dirty="0"/>
              <a:t>Help with carnivals, festivals, teacher appreciation activities</a:t>
            </a:r>
          </a:p>
          <a:p>
            <a:pPr marL="285750" indent="-285750">
              <a:buFont typeface="Arial" panose="020B0604020202020204"/>
              <a:buChar char="•"/>
            </a:pPr>
            <a:r>
              <a:rPr lang="en-US" sz="2400" dirty="0"/>
              <a:t>Program participation, like </a:t>
            </a:r>
            <a:br>
              <a:rPr lang="en-US" sz="2400" dirty="0"/>
            </a:br>
            <a:r>
              <a:rPr lang="en-US" sz="2400" dirty="0"/>
              <a:t>STEM demonstrations</a:t>
            </a:r>
          </a:p>
          <a:p>
            <a:pPr marL="285750" indent="-285750">
              <a:buFont typeface="Arial" panose="020B0604020202020204"/>
              <a:buChar char="•"/>
            </a:pPr>
            <a:r>
              <a:rPr lang="en-US" sz="2400" dirty="0"/>
              <a:t>Minor maintenance, such as repainting curbs</a:t>
            </a:r>
          </a:p>
          <a:p>
            <a:pPr marL="285750" indent="-285750">
              <a:buFont typeface="Arial" panose="020B0604020202020204"/>
              <a:buChar char="•"/>
            </a:pPr>
            <a:r>
              <a:rPr lang="en-US" sz="2400" dirty="0"/>
              <a:t>Can evolve into Adopt-A-School</a:t>
            </a:r>
            <a:br>
              <a:rPr lang="en-US" sz="2200" dirty="0"/>
            </a:br>
            <a:endParaRPr lang="en-US" sz="22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3C36CA4-FDF0-3CC7-13AA-B56992B506C9}"/>
              </a:ext>
            </a:extLst>
          </p:cNvPr>
          <p:cNvSpPr txBox="1"/>
          <p:nvPr/>
        </p:nvSpPr>
        <p:spPr>
          <a:xfrm>
            <a:off x="292542" y="5555892"/>
            <a:ext cx="4473569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 algn="ctr"/>
            <a:r>
              <a:rPr lang="en-US" sz="2600" b="1" i="1" dirty="0"/>
              <a:t>Any other ideas?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0EB6F40-A88B-4D9D-5304-D112B3C268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85399" y="809665"/>
            <a:ext cx="3688103" cy="3019846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156DFEBC-6261-6A76-DB3F-0DE9B4A5691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55736" y="3028489"/>
            <a:ext cx="3839111" cy="3019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82391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010256-08DC-A8A7-94B3-91569CC921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E2328471-3692-3CE0-C1E2-EA096A599F27}"/>
              </a:ext>
            </a:extLst>
          </p:cNvPr>
          <p:cNvGrpSpPr/>
          <p:nvPr/>
        </p:nvGrpSpPr>
        <p:grpSpPr>
          <a:xfrm>
            <a:off x="1" y="6196050"/>
            <a:ext cx="12063412" cy="533367"/>
            <a:chOff x="1" y="6196050"/>
            <a:chExt cx="12063412" cy="533367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43F84DE5-B1B0-D7D7-BF22-94748E865DB6}"/>
                </a:ext>
              </a:extLst>
            </p:cNvPr>
            <p:cNvSpPr/>
            <p:nvPr/>
          </p:nvSpPr>
          <p:spPr>
            <a:xfrm>
              <a:off x="1" y="6343651"/>
              <a:ext cx="9486900" cy="285749"/>
            </a:xfrm>
            <a:prstGeom prst="rect">
              <a:avLst/>
            </a:prstGeom>
            <a:solidFill>
              <a:srgbClr val="0E4C9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C3978F27-636B-2CE3-74E2-EABF4D776FB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01188" y="6196050"/>
              <a:ext cx="2562225" cy="533367"/>
            </a:xfrm>
            <a:prstGeom prst="rect">
              <a:avLst/>
            </a:prstGeom>
          </p:spPr>
        </p:pic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D899308A-426F-88D5-68EE-EC13B84F4431}"/>
              </a:ext>
            </a:extLst>
          </p:cNvPr>
          <p:cNvSpPr txBox="1"/>
          <p:nvPr/>
        </p:nvSpPr>
        <p:spPr>
          <a:xfrm>
            <a:off x="2382" y="0"/>
            <a:ext cx="12189618" cy="600164"/>
          </a:xfrm>
          <a:prstGeom prst="rect">
            <a:avLst/>
          </a:prstGeom>
          <a:solidFill>
            <a:srgbClr val="0E4C95"/>
          </a:solidFill>
        </p:spPr>
        <p:txBody>
          <a:bodyPr wrap="square">
            <a:spAutoFit/>
          </a:bodyPr>
          <a:lstStyle/>
          <a:p>
            <a:pPr algn="ctr">
              <a:spcAft>
                <a:spcPts val="300"/>
              </a:spcAft>
            </a:pPr>
            <a:r>
              <a:rPr lang="en-US" sz="3300" dirty="0">
                <a:solidFill>
                  <a:schemeClr val="bg1"/>
                </a:solidFill>
              </a:rPr>
              <a:t>7.  Be </a:t>
            </a:r>
            <a:r>
              <a:rPr lang="en-US" sz="3300" b="1" dirty="0">
                <a:solidFill>
                  <a:schemeClr val="bg1"/>
                </a:solidFill>
              </a:rPr>
              <a:t>visible in the community </a:t>
            </a:r>
            <a:r>
              <a:rPr lang="en-US" sz="3300" dirty="0">
                <a:solidFill>
                  <a:schemeClr val="bg1"/>
                </a:solidFill>
              </a:rPr>
              <a:t>– Impact 365, America 250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64321AD-C9FB-0B10-675B-91C82C027EC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6417" y="1568890"/>
            <a:ext cx="4573042" cy="365843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749F48F-DC01-C402-F60F-0EDE2058309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583" t="18827" r="12245" b="19705"/>
          <a:stretch>
            <a:fillRect/>
          </a:stretch>
        </p:blipFill>
        <p:spPr>
          <a:xfrm>
            <a:off x="6207021" y="1236353"/>
            <a:ext cx="5756222" cy="4020956"/>
          </a:xfrm>
          <a:prstGeom prst="rect">
            <a:avLst/>
          </a:prstGeom>
        </p:spPr>
      </p:pic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BAD4AF2-DD2E-37A3-65CF-F26522B7B000}"/>
              </a:ext>
            </a:extLst>
          </p:cNvPr>
          <p:cNvCxnSpPr/>
          <p:nvPr/>
        </p:nvCxnSpPr>
        <p:spPr>
          <a:xfrm>
            <a:off x="6096000" y="1364105"/>
            <a:ext cx="0" cy="4407108"/>
          </a:xfrm>
          <a:prstGeom prst="line">
            <a:avLst/>
          </a:prstGeom>
          <a:ln w="19050">
            <a:solidFill>
              <a:srgbClr val="0E4C9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2536798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BDF75D-BE7B-80E3-B67A-433B4884CC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37772689-DA6E-2A5B-719C-F79169109CF7}"/>
              </a:ext>
            </a:extLst>
          </p:cNvPr>
          <p:cNvGrpSpPr/>
          <p:nvPr/>
        </p:nvGrpSpPr>
        <p:grpSpPr>
          <a:xfrm>
            <a:off x="1" y="6196050"/>
            <a:ext cx="12063412" cy="533367"/>
            <a:chOff x="1" y="6196050"/>
            <a:chExt cx="12063412" cy="533367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2BCA8699-3F71-AF40-A517-2CEEFBE40922}"/>
                </a:ext>
              </a:extLst>
            </p:cNvPr>
            <p:cNvSpPr/>
            <p:nvPr/>
          </p:nvSpPr>
          <p:spPr>
            <a:xfrm>
              <a:off x="1" y="6343651"/>
              <a:ext cx="9486900" cy="285749"/>
            </a:xfrm>
            <a:prstGeom prst="rect">
              <a:avLst/>
            </a:prstGeom>
            <a:solidFill>
              <a:srgbClr val="0E4C9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2C5A8D11-7BF7-4DE6-D576-3110401C408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01188" y="6196050"/>
              <a:ext cx="2562225" cy="533367"/>
            </a:xfrm>
            <a:prstGeom prst="rect">
              <a:avLst/>
            </a:prstGeom>
          </p:spPr>
        </p:pic>
      </p:grpSp>
      <p:sp>
        <p:nvSpPr>
          <p:cNvPr id="2" name="AutoShape 1">
            <a:extLst>
              <a:ext uri="{FF2B5EF4-FFF2-40B4-BE49-F238E27FC236}">
                <a16:creationId xmlns:a16="http://schemas.microsoft.com/office/drawing/2014/main" id="{75759BFE-DFE9-7C31-BACE-F6C6FD897C2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0" y="1633925"/>
            <a:ext cx="3333750" cy="266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1E3A1CC-6210-46F6-FB43-BA6BD958B6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04794" y="1282056"/>
            <a:ext cx="6775241" cy="23083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4400" b="1" i="0" u="none" strike="noStrike" cap="none" normalizeH="0" baseline="0" dirty="0">
                <a:ln>
                  <a:noFill/>
                </a:ln>
                <a:solidFill>
                  <a:srgbClr val="003F87"/>
                </a:solidFill>
                <a:effectLst/>
                <a:latin typeface="+mj-lt"/>
              </a:rPr>
              <a:t>Serve. Lead. Impact.</a:t>
            </a:r>
            <a:br>
              <a:rPr kumimoji="0" lang="en-US" altLang="en-US" sz="4400" b="1" i="0" u="none" strike="noStrike" cap="none" normalizeH="0" baseline="0" dirty="0">
                <a:ln>
                  <a:noFill/>
                </a:ln>
                <a:solidFill>
                  <a:srgbClr val="003F87"/>
                </a:solidFill>
                <a:effectLst/>
                <a:latin typeface="+mj-lt"/>
              </a:rPr>
            </a:br>
            <a:endParaRPr kumimoji="0" lang="en-US" altLang="en-US" sz="2200" b="0" i="0" u="none" strike="noStrike" cap="none" normalizeH="0" baseline="0" dirty="0">
              <a:ln>
                <a:noFill/>
              </a:ln>
              <a:solidFill>
                <a:srgbClr val="212121"/>
              </a:solidFill>
              <a:effectLst/>
              <a:latin typeface="+mj-lt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600" b="0" i="0" u="none" strike="noStrike" cap="none" normalizeH="0" baseline="0" dirty="0">
                <a:ln>
                  <a:noFill/>
                </a:ln>
                <a:solidFill>
                  <a:srgbClr val="1A1A1A"/>
                </a:solidFill>
                <a:effectLst/>
                <a:latin typeface="+mj-lt"/>
              </a:rPr>
              <a:t>Impact365 builds character and strengthens communities—one Scout, one project, and one service hour at a time.</a:t>
            </a:r>
            <a:endParaRPr kumimoji="0" lang="en-US" altLang="en-US" sz="2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FB09377-EFCC-8E48-B0A1-626FB1E8C38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965" y="1049865"/>
            <a:ext cx="3333749" cy="266699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DA659D6-5448-DB0E-3D5C-725DDE96371E}"/>
              </a:ext>
            </a:extLst>
          </p:cNvPr>
          <p:cNvSpPr txBox="1"/>
          <p:nvPr/>
        </p:nvSpPr>
        <p:spPr>
          <a:xfrm>
            <a:off x="692045" y="4393078"/>
            <a:ext cx="10970303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i="1" dirty="0">
                <a:effectLst/>
                <a:latin typeface="Roboto" panose="02000000000000000000" pitchFamily="2" charset="0"/>
              </a:rPr>
              <a:t>Impact365 encourages Scouts to make a positive impact 365 days a year through local, </a:t>
            </a:r>
            <a:r>
              <a:rPr lang="en-US" sz="2800" i="1" dirty="0">
                <a:effectLst/>
                <a:latin typeface="+mj-lt"/>
              </a:rPr>
              <a:t>flexible</a:t>
            </a:r>
            <a:r>
              <a:rPr lang="en-US" sz="2800" i="1" dirty="0">
                <a:effectLst/>
                <a:latin typeface="Roboto" panose="02000000000000000000" pitchFamily="2" charset="0"/>
              </a:rPr>
              <a:t>, community‑driven service projects.</a:t>
            </a:r>
            <a:endParaRPr lang="en-US" sz="2800" i="1" dirty="0"/>
          </a:p>
        </p:txBody>
      </p:sp>
    </p:spTree>
    <p:extLst>
      <p:ext uri="{BB962C8B-B14F-4D97-AF65-F5344CB8AC3E}">
        <p14:creationId xmlns:p14="http://schemas.microsoft.com/office/powerpoint/2010/main" val="220836817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318D81-EB7A-4E0F-F082-344338F4A9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059AE6F9-925A-5867-9FB9-8D5C9191021E}"/>
              </a:ext>
            </a:extLst>
          </p:cNvPr>
          <p:cNvGrpSpPr/>
          <p:nvPr/>
        </p:nvGrpSpPr>
        <p:grpSpPr>
          <a:xfrm>
            <a:off x="1" y="6196050"/>
            <a:ext cx="12063412" cy="533367"/>
            <a:chOff x="1" y="6196050"/>
            <a:chExt cx="12063412" cy="533367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1EB329B2-E505-7A53-A487-073EB4372403}"/>
                </a:ext>
              </a:extLst>
            </p:cNvPr>
            <p:cNvSpPr/>
            <p:nvPr/>
          </p:nvSpPr>
          <p:spPr>
            <a:xfrm>
              <a:off x="1" y="6343651"/>
              <a:ext cx="9486900" cy="285749"/>
            </a:xfrm>
            <a:prstGeom prst="rect">
              <a:avLst/>
            </a:prstGeom>
            <a:solidFill>
              <a:srgbClr val="0E4C9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6C750D03-E6E3-B8A3-5E2B-27C99F0FD88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01188" y="6196050"/>
              <a:ext cx="2562225" cy="533367"/>
            </a:xfrm>
            <a:prstGeom prst="rect">
              <a:avLst/>
            </a:prstGeom>
          </p:spPr>
        </p:pic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8BDC65EB-CD0A-150A-0CE5-89B218CF9079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79126"/>
          <a:stretch>
            <a:fillRect/>
          </a:stretch>
        </p:blipFill>
        <p:spPr>
          <a:xfrm>
            <a:off x="1402845" y="4985224"/>
            <a:ext cx="9379455" cy="143156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C65CED5-5107-6F2C-3B34-24CB45022294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b="30054"/>
          <a:stretch>
            <a:fillRect/>
          </a:stretch>
        </p:blipFill>
        <p:spPr>
          <a:xfrm>
            <a:off x="1406272" y="0"/>
            <a:ext cx="9379455" cy="479685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DEE3C4D-5CFB-B6D2-AFC6-AF62BBE12705}"/>
              </a:ext>
            </a:extLst>
          </p:cNvPr>
          <p:cNvSpPr txBox="1"/>
          <p:nvPr/>
        </p:nvSpPr>
        <p:spPr>
          <a:xfrm>
            <a:off x="7944787" y="239843"/>
            <a:ext cx="3985276" cy="769441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200" b="1" dirty="0">
                <a:solidFill>
                  <a:srgbClr val="0E4C95"/>
                </a:solidFill>
              </a:rPr>
              <a:t>Full details at </a:t>
            </a:r>
            <a:r>
              <a:rPr lang="en-US" sz="2200" b="1" dirty="0">
                <a:solidFill>
                  <a:srgbClr val="0563C1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www.scouting.org/</a:t>
            </a:r>
            <a:r>
              <a:rPr lang="en-US" sz="2200" b="1" dirty="0">
                <a:solidFill>
                  <a:srgbClr val="0E4C95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service</a:t>
            </a:r>
            <a:r>
              <a:rPr lang="en-US" sz="2200" b="1" dirty="0">
                <a:solidFill>
                  <a:srgbClr val="0E4C95"/>
                </a:solidFill>
              </a:rPr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182862073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61FE6B-07FA-56C0-34C5-52F95C21A0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6A27F626-59CB-12F6-CCFA-F66B89F48FAA}"/>
              </a:ext>
            </a:extLst>
          </p:cNvPr>
          <p:cNvGrpSpPr/>
          <p:nvPr/>
        </p:nvGrpSpPr>
        <p:grpSpPr>
          <a:xfrm>
            <a:off x="1" y="6196050"/>
            <a:ext cx="12063412" cy="533367"/>
            <a:chOff x="1" y="6196050"/>
            <a:chExt cx="12063412" cy="533367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6E445E88-8B83-1487-EBB9-245BCC17F62E}"/>
                </a:ext>
              </a:extLst>
            </p:cNvPr>
            <p:cNvSpPr/>
            <p:nvPr/>
          </p:nvSpPr>
          <p:spPr>
            <a:xfrm>
              <a:off x="1" y="6343651"/>
              <a:ext cx="9486900" cy="285749"/>
            </a:xfrm>
            <a:prstGeom prst="rect">
              <a:avLst/>
            </a:prstGeom>
            <a:solidFill>
              <a:srgbClr val="0E4C9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635F7CC9-02A3-8304-C956-AB6552B7BAD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01188" y="6196050"/>
              <a:ext cx="2562225" cy="533367"/>
            </a:xfrm>
            <a:prstGeom prst="rect">
              <a:avLst/>
            </a:prstGeom>
          </p:spPr>
        </p:pic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2B767368-01CC-829A-9974-1E3FE6A82BF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583" t="18827" r="12245" b="19705"/>
          <a:stretch>
            <a:fillRect/>
          </a:stretch>
        </p:blipFill>
        <p:spPr>
          <a:xfrm>
            <a:off x="77405" y="115579"/>
            <a:ext cx="2908683" cy="2031834"/>
          </a:xfrm>
          <a:prstGeom prst="rect">
            <a:avLst/>
          </a:prstGeom>
        </p:spPr>
      </p:pic>
      <p:sp>
        <p:nvSpPr>
          <p:cNvPr id="3" name="AutoShape 1">
            <a:extLst>
              <a:ext uri="{FF2B5EF4-FFF2-40B4-BE49-F238E27FC236}">
                <a16:creationId xmlns:a16="http://schemas.microsoft.com/office/drawing/2014/main" id="{B8435CEB-0D3B-33AA-487F-5CBA3BC2065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3586163" y="2443163"/>
            <a:ext cx="3181350" cy="312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9FD50EEB-7737-D4B8-ADB0-AD5260DA4B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43213" y="242622"/>
            <a:ext cx="9220200" cy="22929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3300" b="1" i="0" u="none" strike="noStrike" cap="none" normalizeH="0" baseline="0" dirty="0">
                <a:ln>
                  <a:noFill/>
                </a:ln>
                <a:effectLst/>
                <a:latin typeface="+mn-lt"/>
              </a:rPr>
              <a:t>2026 Theme: Celebrating America250</a:t>
            </a:r>
            <a:br>
              <a:rPr kumimoji="0" lang="en-US" altLang="en-US" sz="2200" b="1" i="0" u="none" strike="noStrike" cap="none" normalizeH="0" baseline="0" dirty="0">
                <a:ln>
                  <a:noFill/>
                </a:ln>
                <a:effectLst/>
                <a:latin typeface="+mn-lt"/>
              </a:rPr>
            </a:br>
            <a:endParaRPr kumimoji="0" lang="en-US" altLang="en-US" sz="800" b="1" i="0" u="none" strike="noStrike" cap="none" normalizeH="0" baseline="0" dirty="0">
              <a:ln>
                <a:noFill/>
              </a:ln>
              <a:effectLst/>
              <a:latin typeface="+mn-lt"/>
            </a:endParaRPr>
          </a:p>
          <a:p>
            <a:pPr lvl="1"/>
            <a:r>
              <a:rPr kumimoji="0" lang="en-US" altLang="en-US" b="0" i="0" u="none" strike="noStrike" cap="none" normalizeH="0" baseline="0" dirty="0">
                <a:ln>
                  <a:noFill/>
                </a:ln>
                <a:effectLst/>
                <a:latin typeface="+mn-lt"/>
              </a:rPr>
              <a:t>In honor of our nation’s 250th anniversary, every unit is encouraged to complete 250 hours of community service in 2026.  Every hour matters. Every act strengthens a community. Every service project builds character.</a:t>
            </a:r>
          </a:p>
          <a:p>
            <a:pPr marL="0" marR="0" lvl="0" indent="0" algn="ct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effectLst/>
                <a:latin typeface="+mn-lt"/>
              </a:rPr>
              <a:t>        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en-US" altLang="en-US" b="0" i="0" u="none" strike="noStrike" cap="none" normalizeH="0" baseline="0" dirty="0">
                <a:ln>
                  <a:noFill/>
                </a:ln>
                <a:effectLst/>
                <a:latin typeface="+mn-lt"/>
              </a:rPr>
            </a:br>
            <a:endParaRPr kumimoji="0" lang="en-US" altLang="en-US" b="0" i="0" u="none" strike="noStrike" cap="none" normalizeH="0" baseline="0" dirty="0">
              <a:ln>
                <a:noFill/>
              </a:ln>
              <a:effectLst/>
              <a:latin typeface="+mn-lt"/>
            </a:endParaRPr>
          </a:p>
        </p:txBody>
      </p:sp>
      <p:sp>
        <p:nvSpPr>
          <p:cNvPr id="6" name="AutoShape 3" descr="rectangle-102@2x">
            <a:extLst>
              <a:ext uri="{FF2B5EF4-FFF2-40B4-BE49-F238E27FC236}">
                <a16:creationId xmlns:a16="http://schemas.microsoft.com/office/drawing/2014/main" id="{321C43CC-3C41-C4AB-72E0-7A900897117E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3443288" y="2527301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CB083F6-662C-90FD-842D-C6B711F5F2A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2078" y="1998808"/>
            <a:ext cx="11727844" cy="4630592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E3C47B15-0198-36D2-45EB-B392FDA18919}"/>
              </a:ext>
            </a:extLst>
          </p:cNvPr>
          <p:cNvSpPr txBox="1"/>
          <p:nvPr/>
        </p:nvSpPr>
        <p:spPr>
          <a:xfrm>
            <a:off x="8040386" y="2679701"/>
            <a:ext cx="3919536" cy="369332"/>
          </a:xfrm>
          <a:prstGeom prst="rect">
            <a:avLst/>
          </a:prstGeom>
          <a:solidFill>
            <a:srgbClr val="465DAA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Details at scouting.org/service/a250</a:t>
            </a:r>
          </a:p>
        </p:txBody>
      </p:sp>
    </p:spTree>
    <p:extLst>
      <p:ext uri="{BB962C8B-B14F-4D97-AF65-F5344CB8AC3E}">
        <p14:creationId xmlns:p14="http://schemas.microsoft.com/office/powerpoint/2010/main" val="375432370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99C56A-679F-FD58-F584-879F2AC4E7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E8A680C4-C78C-BB6F-90B3-0E893373967B}"/>
              </a:ext>
            </a:extLst>
          </p:cNvPr>
          <p:cNvGrpSpPr/>
          <p:nvPr/>
        </p:nvGrpSpPr>
        <p:grpSpPr>
          <a:xfrm>
            <a:off x="1" y="6196050"/>
            <a:ext cx="12063412" cy="533367"/>
            <a:chOff x="1" y="6196050"/>
            <a:chExt cx="12063412" cy="533367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7834D8C1-7819-865B-93C2-D9D8873C9050}"/>
                </a:ext>
              </a:extLst>
            </p:cNvPr>
            <p:cNvSpPr/>
            <p:nvPr/>
          </p:nvSpPr>
          <p:spPr>
            <a:xfrm>
              <a:off x="1" y="6343651"/>
              <a:ext cx="9486900" cy="285749"/>
            </a:xfrm>
            <a:prstGeom prst="rect">
              <a:avLst/>
            </a:prstGeom>
            <a:solidFill>
              <a:srgbClr val="0E4C9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6279333D-F1C4-9F4C-9B89-7A41D868A02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01188" y="6196050"/>
              <a:ext cx="2562225" cy="533367"/>
            </a:xfrm>
            <a:prstGeom prst="rect">
              <a:avLst/>
            </a:prstGeom>
          </p:spPr>
        </p:pic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6BF8CA66-CA56-E860-78D9-98C8456F5CBA}"/>
              </a:ext>
            </a:extLst>
          </p:cNvPr>
          <p:cNvSpPr txBox="1"/>
          <p:nvPr/>
        </p:nvSpPr>
        <p:spPr>
          <a:xfrm>
            <a:off x="6986587" y="228600"/>
            <a:ext cx="506253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300" b="1" dirty="0">
                <a:solidFill>
                  <a:srgbClr val="0E4C95"/>
                </a:solidFill>
              </a:rPr>
              <a:t>Ensure added visibility for service projects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015FA7F-48C5-6D38-F5E2-72BFBBC89D9B}"/>
              </a:ext>
            </a:extLst>
          </p:cNvPr>
          <p:cNvSpPr txBox="1"/>
          <p:nvPr/>
        </p:nvSpPr>
        <p:spPr>
          <a:xfrm>
            <a:off x="6986587" y="1593354"/>
            <a:ext cx="5205413" cy="44935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/>
              <a:buChar char="•"/>
            </a:pPr>
            <a:r>
              <a:rPr lang="en-US" sz="2200" dirty="0"/>
              <a:t>Post to your social media pages with lots of photos</a:t>
            </a:r>
          </a:p>
          <a:p>
            <a:pPr marL="742950" lvl="1" indent="-285750">
              <a:buFont typeface="Arial" panose="020B0604020202020204"/>
              <a:buChar char="•"/>
            </a:pPr>
            <a:r>
              <a:rPr lang="en-US" sz="2200" dirty="0"/>
              <a:t>Tag relevant organizations/ individuals for further visibility</a:t>
            </a:r>
            <a:br>
              <a:rPr lang="en-US" sz="2200" dirty="0"/>
            </a:br>
            <a:endParaRPr lang="en-US" sz="2200" dirty="0"/>
          </a:p>
          <a:p>
            <a:pPr marL="285750" indent="-285750">
              <a:buFont typeface="Arial" panose="020B0604020202020204"/>
              <a:buChar char="•"/>
            </a:pPr>
            <a:r>
              <a:rPr lang="en-US" sz="2200" dirty="0"/>
              <a:t>Send a photo to your smalltown newspaper with a brief description</a:t>
            </a:r>
          </a:p>
          <a:p>
            <a:pPr marL="742950" lvl="1" indent="-285750">
              <a:buFont typeface="Arial" panose="020B0604020202020204"/>
              <a:buChar char="•"/>
            </a:pPr>
            <a:r>
              <a:rPr lang="en-US" sz="2200" dirty="0"/>
              <a:t>Local TV stations also have special features (WFIE Sunrise Shoutout)</a:t>
            </a:r>
            <a:br>
              <a:rPr lang="en-US" sz="2200" dirty="0"/>
            </a:br>
            <a:endParaRPr lang="en-US" sz="2200" dirty="0"/>
          </a:p>
          <a:p>
            <a:pPr marL="285750" indent="-285750">
              <a:buFont typeface="Arial" panose="020B0604020202020204"/>
              <a:buChar char="•"/>
            </a:pPr>
            <a:r>
              <a:rPr lang="en-US" sz="2200" i="1" dirty="0"/>
              <a:t>What else? </a:t>
            </a:r>
            <a:br>
              <a:rPr lang="en-US" sz="2200" dirty="0"/>
            </a:br>
            <a:endParaRPr lang="en-US" sz="22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FB01EEC-3D87-9F33-F309-9080426A510B}"/>
              </a:ext>
            </a:extLst>
          </p:cNvPr>
          <p:cNvSpPr txBox="1"/>
          <p:nvPr/>
        </p:nvSpPr>
        <p:spPr>
          <a:xfrm>
            <a:off x="314324" y="243498"/>
            <a:ext cx="6415089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 i="1" dirty="0">
                <a:solidFill>
                  <a:srgbClr val="0E4C95"/>
                </a:solidFill>
              </a:rPr>
              <a:t>What have been some of your favorite service projects, or some you’ve heard about?  </a:t>
            </a:r>
            <a:r>
              <a:rPr lang="en-US" sz="2400" i="1" dirty="0">
                <a:solidFill>
                  <a:srgbClr val="0E4C95"/>
                </a:solidFill>
              </a:rPr>
              <a:t>(list ideas below)</a:t>
            </a:r>
          </a:p>
          <a:p>
            <a:endParaRPr lang="en-US" sz="2600" b="1" i="1" dirty="0">
              <a:solidFill>
                <a:srgbClr val="0E4C95"/>
              </a:solidFill>
            </a:endParaRPr>
          </a:p>
          <a:p>
            <a:endParaRPr lang="en-US" sz="2600" b="1" i="1" dirty="0">
              <a:solidFill>
                <a:srgbClr val="0E4C95"/>
              </a:solidFill>
            </a:endParaRPr>
          </a:p>
          <a:p>
            <a:endParaRPr lang="en-US" sz="2600" b="1" i="1" dirty="0">
              <a:solidFill>
                <a:srgbClr val="0E4C95"/>
              </a:solidFill>
            </a:endParaRPr>
          </a:p>
          <a:p>
            <a:endParaRPr lang="en-US" sz="2600" b="1" i="1" dirty="0">
              <a:solidFill>
                <a:srgbClr val="0E4C95"/>
              </a:solidFill>
            </a:endParaRPr>
          </a:p>
          <a:p>
            <a:endParaRPr lang="en-US" sz="2600" b="1" i="1" dirty="0">
              <a:solidFill>
                <a:srgbClr val="0E4C95"/>
              </a:solidFill>
            </a:endParaRPr>
          </a:p>
          <a:p>
            <a:endParaRPr lang="en-US" sz="2600" b="1" i="1" dirty="0">
              <a:solidFill>
                <a:srgbClr val="0E4C95"/>
              </a:solidFill>
            </a:endParaRPr>
          </a:p>
          <a:p>
            <a:endParaRPr lang="en-US" sz="2600" b="1" i="1" dirty="0">
              <a:solidFill>
                <a:srgbClr val="0E4C95"/>
              </a:solidFill>
            </a:endParaRPr>
          </a:p>
          <a:p>
            <a:endParaRPr lang="en-US" sz="2600" b="1" i="1" dirty="0">
              <a:solidFill>
                <a:srgbClr val="0E4C95"/>
              </a:solidFill>
            </a:endParaRPr>
          </a:p>
          <a:p>
            <a:r>
              <a:rPr lang="en-US" sz="2200" b="1" dirty="0">
                <a:solidFill>
                  <a:srgbClr val="0E4C95"/>
                </a:solidFill>
                <a:highlight>
                  <a:srgbClr val="FFFF00"/>
                </a:highlight>
              </a:rPr>
              <a:t>(Be sure to register your event in </a:t>
            </a:r>
            <a:r>
              <a:rPr lang="en-US" sz="2200" b="1" dirty="0" err="1">
                <a:solidFill>
                  <a:srgbClr val="0E4C95"/>
                </a:solidFill>
                <a:highlight>
                  <a:srgbClr val="FFFF00"/>
                </a:highlight>
              </a:rPr>
              <a:t>Scoutbook</a:t>
            </a:r>
            <a:r>
              <a:rPr lang="en-US" sz="2200" b="1" dirty="0">
                <a:solidFill>
                  <a:srgbClr val="0E4C95"/>
                </a:solidFill>
                <a:highlight>
                  <a:srgbClr val="FFFF00"/>
                </a:highlight>
              </a:rPr>
              <a:t>!)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030C147-3D6F-EF04-D885-48447E093D7F}"/>
              </a:ext>
            </a:extLst>
          </p:cNvPr>
          <p:cNvSpPr txBox="1"/>
          <p:nvPr/>
        </p:nvSpPr>
        <p:spPr>
          <a:xfrm>
            <a:off x="314324" y="5186274"/>
            <a:ext cx="6093618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/>
              <a:t>101 great Scout service project ideas article: </a:t>
            </a:r>
            <a:r>
              <a:rPr lang="en-US" dirty="0"/>
              <a:t>https://blog.scoutingmagazine.org/2015/10/09/101-great-scout-service-project-ideas/</a:t>
            </a:r>
          </a:p>
        </p:txBody>
      </p:sp>
    </p:spTree>
    <p:extLst>
      <p:ext uri="{BB962C8B-B14F-4D97-AF65-F5344CB8AC3E}">
        <p14:creationId xmlns:p14="http://schemas.microsoft.com/office/powerpoint/2010/main" val="145465882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3A32E5-75EA-E897-A961-D50FE0D908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D9928809-B536-4D3D-E2FD-E64EE8450BCE}"/>
              </a:ext>
            </a:extLst>
          </p:cNvPr>
          <p:cNvGrpSpPr/>
          <p:nvPr/>
        </p:nvGrpSpPr>
        <p:grpSpPr>
          <a:xfrm>
            <a:off x="1" y="6196050"/>
            <a:ext cx="12063412" cy="533367"/>
            <a:chOff x="1" y="6196050"/>
            <a:chExt cx="12063412" cy="533367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851D3C7C-75C1-4F8F-2340-7D6C8138DB30}"/>
                </a:ext>
              </a:extLst>
            </p:cNvPr>
            <p:cNvSpPr/>
            <p:nvPr/>
          </p:nvSpPr>
          <p:spPr>
            <a:xfrm>
              <a:off x="1" y="6343651"/>
              <a:ext cx="9486900" cy="285749"/>
            </a:xfrm>
            <a:prstGeom prst="rect">
              <a:avLst/>
            </a:prstGeom>
            <a:solidFill>
              <a:srgbClr val="0E4C9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296BBEBE-8CD8-714E-2860-3A6D95E402D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01188" y="6196050"/>
              <a:ext cx="2562225" cy="533367"/>
            </a:xfrm>
            <a:prstGeom prst="rect">
              <a:avLst/>
            </a:prstGeom>
          </p:spPr>
        </p:pic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68B8CBD7-B092-58F1-065C-1AB834C3178F}"/>
              </a:ext>
            </a:extLst>
          </p:cNvPr>
          <p:cNvSpPr txBox="1"/>
          <p:nvPr/>
        </p:nvSpPr>
        <p:spPr>
          <a:xfrm>
            <a:off x="528640" y="228600"/>
            <a:ext cx="421481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300" b="1" dirty="0">
                <a:solidFill>
                  <a:srgbClr val="0E4C95"/>
                </a:solidFill>
              </a:rPr>
              <a:t>Other community visibility Ideas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61C91F1-9A54-538E-F3A3-18FCA9732583}"/>
              </a:ext>
            </a:extLst>
          </p:cNvPr>
          <p:cNvSpPr txBox="1"/>
          <p:nvPr/>
        </p:nvSpPr>
        <p:spPr>
          <a:xfrm>
            <a:off x="291307" y="1458754"/>
            <a:ext cx="4957764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/>
              <a:buChar char="•"/>
            </a:pPr>
            <a:r>
              <a:rPr lang="en-US" sz="2200" dirty="0"/>
              <a:t>Summer community events</a:t>
            </a:r>
          </a:p>
          <a:p>
            <a:pPr marL="800100" lvl="1" indent="-342900">
              <a:buFont typeface="Arial" panose="020B0604020202020204"/>
              <a:buChar char="•"/>
            </a:pPr>
            <a:r>
              <a:rPr lang="en-US" sz="2200" dirty="0"/>
              <a:t>Farmers markets</a:t>
            </a:r>
          </a:p>
          <a:p>
            <a:pPr marL="800100" lvl="1" indent="-342900">
              <a:buFont typeface="Arial" panose="020B0604020202020204"/>
              <a:buChar char="•"/>
            </a:pPr>
            <a:r>
              <a:rPr lang="en-US" sz="2200" dirty="0"/>
              <a:t>Festivals</a:t>
            </a:r>
          </a:p>
          <a:p>
            <a:pPr marL="800100" lvl="1" indent="-342900">
              <a:buFont typeface="Arial" panose="020B0604020202020204"/>
              <a:buChar char="•"/>
            </a:pPr>
            <a:r>
              <a:rPr lang="en-US" sz="2200" dirty="0"/>
              <a:t>Fairs</a:t>
            </a:r>
            <a:br>
              <a:rPr lang="en-US" sz="2200" dirty="0"/>
            </a:br>
            <a:endParaRPr lang="en-US" sz="2200" dirty="0"/>
          </a:p>
          <a:p>
            <a:pPr marL="342900" indent="-342900">
              <a:buFont typeface="Arial" panose="020B0604020202020204"/>
              <a:buChar char="•"/>
            </a:pPr>
            <a:r>
              <a:rPr lang="en-US" sz="2200" dirty="0"/>
              <a:t>Parades – a walking group or a float</a:t>
            </a:r>
            <a:br>
              <a:rPr lang="en-US" sz="2200" dirty="0"/>
            </a:br>
            <a:endParaRPr lang="en-US" sz="2200" dirty="0"/>
          </a:p>
          <a:p>
            <a:pPr marL="342900" indent="-342900">
              <a:buFont typeface="Arial" panose="020B0604020202020204"/>
              <a:buChar char="•"/>
            </a:pPr>
            <a:r>
              <a:rPr lang="en-US" sz="2200" dirty="0"/>
              <a:t>Flag ceremonies</a:t>
            </a:r>
          </a:p>
          <a:p>
            <a:pPr marL="800100" lvl="1" indent="-342900">
              <a:buFont typeface="Arial" panose="020B0604020202020204"/>
              <a:buChar char="•"/>
            </a:pPr>
            <a:r>
              <a:rPr lang="en-US" sz="2200" dirty="0"/>
              <a:t>Schools</a:t>
            </a:r>
          </a:p>
          <a:p>
            <a:pPr marL="800100" lvl="1" indent="-342900">
              <a:buFont typeface="Arial" panose="020B0604020202020204"/>
              <a:buChar char="•"/>
            </a:pPr>
            <a:r>
              <a:rPr lang="en-US" sz="2200" dirty="0"/>
              <a:t>Athletic events</a:t>
            </a:r>
            <a:br>
              <a:rPr lang="en-US" sz="2200" dirty="0"/>
            </a:br>
            <a:endParaRPr lang="en-US" sz="2200" dirty="0"/>
          </a:p>
          <a:p>
            <a:pPr marL="342900" indent="-342900">
              <a:buFont typeface="Arial" panose="020B0604020202020204"/>
              <a:buChar char="•"/>
            </a:pPr>
            <a:r>
              <a:rPr lang="en-US" sz="2200" i="1" dirty="0"/>
              <a:t>Other ideas?</a:t>
            </a:r>
          </a:p>
          <a:p>
            <a:pPr marL="800100" lvl="1" indent="-342900">
              <a:buFont typeface="Arial" panose="020B0604020202020204"/>
              <a:buChar char="•"/>
            </a:pPr>
            <a:endParaRPr lang="en-US" sz="2200" dirty="0"/>
          </a:p>
          <a:p>
            <a:pPr marL="800100" lvl="1" indent="-342900">
              <a:buFont typeface="Arial" panose="020B0604020202020204"/>
              <a:buChar char="•"/>
            </a:pPr>
            <a:endParaRPr lang="en-US" sz="2200" dirty="0"/>
          </a:p>
        </p:txBody>
      </p:sp>
      <p:pic>
        <p:nvPicPr>
          <p:cNvPr id="9" name="Picture 6">
            <a:extLst>
              <a:ext uri="{FF2B5EF4-FFF2-40B4-BE49-F238E27FC236}">
                <a16:creationId xmlns:a16="http://schemas.microsoft.com/office/drawing/2014/main" id="{902C81C1-91EA-8FAC-2247-3FDF7701DA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06396" y="242598"/>
            <a:ext cx="2857017" cy="3689620"/>
          </a:xfrm>
          <a:prstGeom prst="rect">
            <a:avLst/>
          </a:prstGeom>
          <a:noFill/>
          <a:ln w="12700">
            <a:solidFill>
              <a:schemeClr val="tx1">
                <a:lumMod val="85000"/>
                <a:lumOff val="15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886D75A2-3A21-8A76-D838-82C6CBA514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404" y="242598"/>
            <a:ext cx="3482659" cy="368962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E4D8930C-F402-7EB9-3AEF-348423C43B10}"/>
              </a:ext>
            </a:extLst>
          </p:cNvPr>
          <p:cNvSpPr txBox="1"/>
          <p:nvPr/>
        </p:nvSpPr>
        <p:spPr>
          <a:xfrm>
            <a:off x="5486404" y="3966139"/>
            <a:ext cx="6577009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/>
              <a:t>Borrow Council equipment:</a:t>
            </a:r>
          </a:p>
          <a:p>
            <a:pPr marL="742950" lvl="1" indent="-285750">
              <a:buFont typeface="Arial" panose="020B0604020202020204"/>
              <a:buChar char="•"/>
            </a:pPr>
            <a:r>
              <a:rPr lang="en-US" dirty="0"/>
              <a:t>Canopies (CS / SBSA) </a:t>
            </a:r>
            <a:r>
              <a:rPr lang="en-US" i="1" dirty="0"/>
              <a:t>*not at fundraising events</a:t>
            </a:r>
          </a:p>
          <a:p>
            <a:pPr marL="742950" lvl="1" indent="-285750">
              <a:buFont typeface="Arial" panose="020B0604020202020204"/>
              <a:buChar char="•"/>
            </a:pPr>
            <a:r>
              <a:rPr lang="en-US" dirty="0"/>
              <a:t>Parade banners (CS / SBSA)</a:t>
            </a:r>
          </a:p>
          <a:p>
            <a:pPr marL="742950" lvl="1" indent="-285750">
              <a:buFont typeface="Arial" panose="020B0604020202020204"/>
              <a:buChar char="•"/>
            </a:pPr>
            <a:r>
              <a:rPr lang="en-US" dirty="0"/>
              <a:t>Popcorn popper</a:t>
            </a:r>
          </a:p>
          <a:p>
            <a:pPr marL="742950" lvl="1" indent="-285750">
              <a:buFont typeface="Arial" panose="020B0604020202020204"/>
              <a:buChar char="•"/>
            </a:pPr>
            <a:r>
              <a:rPr lang="en-US" dirty="0"/>
              <a:t>Firepit w/s’more and pie irons</a:t>
            </a:r>
          </a:p>
          <a:p>
            <a:pPr marL="742950" lvl="1" indent="-285750">
              <a:buFont typeface="Arial" panose="020B0604020202020204"/>
              <a:buChar char="•"/>
            </a:pPr>
            <a:r>
              <a:rPr lang="en-US" dirty="0"/>
              <a:t>Sphero robots </a:t>
            </a:r>
          </a:p>
          <a:p>
            <a:pPr marL="1200150" lvl="2" indent="-285750">
              <a:buFont typeface="Arial" panose="020B0604020202020204"/>
              <a:buChar char="•"/>
            </a:pPr>
            <a:r>
              <a:rPr lang="en-US" dirty="0"/>
              <a:t>(includes 15 robots, 15 tablets, and programs)</a:t>
            </a:r>
          </a:p>
          <a:p>
            <a:pPr marL="742950" lvl="1" indent="-285750">
              <a:buFont typeface="Arial" panose="020B0604020202020204"/>
              <a:buChar char="•"/>
            </a:pPr>
            <a:r>
              <a:rPr lang="en-US" dirty="0"/>
              <a:t>Inflatable planetarium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D6B7781-6CD8-D066-AB41-501A8F78F3AC}"/>
              </a:ext>
            </a:extLst>
          </p:cNvPr>
          <p:cNvSpPr txBox="1"/>
          <p:nvPr/>
        </p:nvSpPr>
        <p:spPr>
          <a:xfrm>
            <a:off x="9972675" y="4827913"/>
            <a:ext cx="1928018" cy="646331"/>
          </a:xfrm>
          <a:prstGeom prst="rect">
            <a:avLst/>
          </a:prstGeom>
          <a:solidFill>
            <a:srgbClr val="0E4C95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These are in the tacklebox! </a:t>
            </a:r>
          </a:p>
        </p:txBody>
      </p:sp>
    </p:spTree>
    <p:extLst>
      <p:ext uri="{BB962C8B-B14F-4D97-AF65-F5344CB8AC3E}">
        <p14:creationId xmlns:p14="http://schemas.microsoft.com/office/powerpoint/2010/main" val="80039212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72E7A2-3C08-F443-0D47-B90ACBF14A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9FE043-47DD-6EE9-4D09-5B7119FCFA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80513"/>
            <a:ext cx="10515600" cy="1325563"/>
          </a:xfrm>
        </p:spPr>
        <p:txBody>
          <a:bodyPr>
            <a:noAutofit/>
          </a:bodyPr>
          <a:lstStyle/>
          <a:p>
            <a:pPr algn="ctr">
              <a:lnSpc>
                <a:spcPct val="110000"/>
              </a:lnSpc>
            </a:pPr>
            <a:r>
              <a:rPr lang="en-US" sz="6000" dirty="0"/>
              <a:t>From Interest to Joining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7E3B0840-7011-9797-29AE-2C63D8FE4924}"/>
              </a:ext>
            </a:extLst>
          </p:cNvPr>
          <p:cNvSpPr txBox="1">
            <a:spLocks/>
          </p:cNvSpPr>
          <p:nvPr/>
        </p:nvSpPr>
        <p:spPr>
          <a:xfrm>
            <a:off x="681038" y="2997468"/>
            <a:ext cx="422327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latin typeface="Arial Black" panose="020B0A04020102020204" pitchFamily="34" charset="0"/>
                <a:ea typeface="+mj-ea"/>
                <a:cs typeface="+mj-cs"/>
              </a:defRPr>
            </a:lvl1pPr>
          </a:lstStyle>
          <a:p>
            <a:pPr algn="ctr">
              <a:lnSpc>
                <a:spcPct val="110000"/>
              </a:lnSpc>
            </a:pPr>
            <a:r>
              <a:rPr lang="en-US" sz="5500" i="1" dirty="0"/>
              <a:t>Reeling Them In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17601ED-EDDD-7272-6926-755C87F3DB0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5752737" y="2228068"/>
            <a:ext cx="5201376" cy="3486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485609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971576-1E48-FC78-D46E-AA07E9E741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050EB55E-18B2-5CC7-5B7B-987BFB90A61F}"/>
              </a:ext>
            </a:extLst>
          </p:cNvPr>
          <p:cNvGrpSpPr/>
          <p:nvPr/>
        </p:nvGrpSpPr>
        <p:grpSpPr>
          <a:xfrm>
            <a:off x="1" y="6196050"/>
            <a:ext cx="12063412" cy="533367"/>
            <a:chOff x="1" y="6196050"/>
            <a:chExt cx="12063412" cy="533367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CE88926D-34F8-F744-1D00-2D40F11F24C0}"/>
                </a:ext>
              </a:extLst>
            </p:cNvPr>
            <p:cNvSpPr/>
            <p:nvPr/>
          </p:nvSpPr>
          <p:spPr>
            <a:xfrm>
              <a:off x="1" y="6343651"/>
              <a:ext cx="9486900" cy="285749"/>
            </a:xfrm>
            <a:prstGeom prst="rect">
              <a:avLst/>
            </a:prstGeom>
            <a:solidFill>
              <a:srgbClr val="0E4C9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506C14C7-8792-11FD-DC2B-8DA6C69AC69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01188" y="6196050"/>
              <a:ext cx="2562225" cy="533367"/>
            </a:xfrm>
            <a:prstGeom prst="rect">
              <a:avLst/>
            </a:prstGeom>
          </p:spPr>
        </p:pic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77F391B1-A9C2-0ED8-9F24-5345BD15F6A7}"/>
              </a:ext>
            </a:extLst>
          </p:cNvPr>
          <p:cNvSpPr txBox="1"/>
          <p:nvPr/>
        </p:nvSpPr>
        <p:spPr>
          <a:xfrm>
            <a:off x="0" y="369332"/>
            <a:ext cx="123444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dirty="0">
                <a:solidFill>
                  <a:srgbClr val="0E4C95"/>
                </a:solidFill>
              </a:rPr>
              <a:t>Once They’re Interested in the Bait, How Do You Reel Them In?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A9D4FA3-47B7-765A-D619-C124A73C77A0}"/>
              </a:ext>
            </a:extLst>
          </p:cNvPr>
          <p:cNvSpPr txBox="1"/>
          <p:nvPr/>
        </p:nvSpPr>
        <p:spPr>
          <a:xfrm>
            <a:off x="440045" y="977742"/>
            <a:ext cx="8606811" cy="63401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 dirty="0"/>
              <a:t>MAKE IT EASY!  Don’t lose them! </a:t>
            </a:r>
          </a:p>
          <a:p>
            <a:endParaRPr lang="en-US" b="1" dirty="0"/>
          </a:p>
          <a:p>
            <a:r>
              <a:rPr lang="en-US" sz="2200" b="1" dirty="0"/>
              <a:t>If registering at an event: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b="1" dirty="0"/>
              <a:t> </a:t>
            </a:r>
            <a:r>
              <a:rPr lang="en-US" sz="2200" dirty="0"/>
              <a:t>laptops with hot spots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dirty="0"/>
              <a:t> paper forms – need clipboards and pens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dirty="0"/>
              <a:t>offer to help (need plenty of adults there)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200" dirty="0"/>
              <a:t>keep the kids busy (older Scouts?)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dirty="0"/>
              <a:t>be prepared with needed materials, </a:t>
            </a:r>
            <a:br>
              <a:rPr lang="en-US" sz="2200" dirty="0"/>
            </a:br>
            <a:r>
              <a:rPr lang="en-US" sz="2200" dirty="0"/>
              <a:t>calendars, and clarity on next meeting/event.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dirty="0"/>
              <a:t>add them to communications tools</a:t>
            </a:r>
            <a:br>
              <a:rPr lang="en-US" sz="2200" dirty="0"/>
            </a:br>
            <a:endParaRPr lang="en-US" sz="2200" dirty="0"/>
          </a:p>
          <a:p>
            <a:r>
              <a:rPr lang="en-US" sz="2200" b="1" dirty="0"/>
              <a:t>If they registered online, be: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dirty="0"/>
              <a:t>quick to follow-up on leads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dirty="0"/>
              <a:t>warm, helpful, welcoming</a:t>
            </a:r>
          </a:p>
          <a:p>
            <a:r>
              <a:rPr lang="en-US" sz="2200" dirty="0"/>
              <a:t>…then connect them to all needed info and communications tools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200" dirty="0"/>
          </a:p>
          <a:p>
            <a:endParaRPr lang="en-US" dirty="0"/>
          </a:p>
          <a:p>
            <a:endParaRPr lang="en-US" dirty="0"/>
          </a:p>
          <a:p>
            <a:pPr marL="742950" lvl="1" indent="-285750">
              <a:buFont typeface="Arial" panose="020B0604020202020204"/>
              <a:buChar char="•"/>
            </a:pPr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5F3D9D8-D4E2-7955-E926-6ABA7A2EA41C}"/>
              </a:ext>
            </a:extLst>
          </p:cNvPr>
          <p:cNvSpPr txBox="1"/>
          <p:nvPr/>
        </p:nvSpPr>
        <p:spPr>
          <a:xfrm>
            <a:off x="6819237" y="1417498"/>
            <a:ext cx="5006714" cy="1292662"/>
          </a:xfrm>
          <a:prstGeom prst="rect">
            <a:avLst/>
          </a:prstGeom>
          <a:solidFill>
            <a:srgbClr val="0E4C95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</a:rPr>
              <a:t>Welcoming Ideas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Start them off with a class B shirt.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Be a unit that passes along neckerchiefs—maybe even other uniform elements.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4DB8A31-E0E0-C4F2-E6B5-C9A3BB4046D9}"/>
              </a:ext>
            </a:extLst>
          </p:cNvPr>
          <p:cNvSpPr txBox="1"/>
          <p:nvPr/>
        </p:nvSpPr>
        <p:spPr>
          <a:xfrm>
            <a:off x="7231467" y="3118514"/>
            <a:ext cx="4182255" cy="2492990"/>
          </a:xfrm>
          <a:prstGeom prst="rect">
            <a:avLst/>
          </a:prstGeom>
          <a:solidFill>
            <a:srgbClr val="0E4C95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</a:rPr>
              <a:t>Financial Assistance Conversations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read the room, read the faces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</a:rPr>
              <a:t>have a note on each clipboard</a:t>
            </a:r>
          </a:p>
          <a:p>
            <a:endParaRPr lang="en-US" dirty="0">
              <a:solidFill>
                <a:schemeClr val="bg1"/>
              </a:solidFill>
            </a:endParaRPr>
          </a:p>
          <a:p>
            <a:r>
              <a:rPr lang="en-US" dirty="0">
                <a:solidFill>
                  <a:schemeClr val="bg1"/>
                </a:solidFill>
              </a:rPr>
              <a:t>“See us if you want/need to apply for financial assistance” – then do so immediately and discreetly.  </a:t>
            </a:r>
          </a:p>
        </p:txBody>
      </p:sp>
    </p:spTree>
    <p:extLst>
      <p:ext uri="{BB962C8B-B14F-4D97-AF65-F5344CB8AC3E}">
        <p14:creationId xmlns:p14="http://schemas.microsoft.com/office/powerpoint/2010/main" val="12700458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8AEC55-5D6C-307A-B40C-FF1180F090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93BF42-E1C3-4ECD-B8D0-9FB068EB20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5275" y="520190"/>
            <a:ext cx="11601449" cy="1325563"/>
          </a:xfrm>
        </p:spPr>
        <p:txBody>
          <a:bodyPr>
            <a:normAutofit fontScale="90000"/>
          </a:bodyPr>
          <a:lstStyle/>
          <a:p>
            <a:pPr algn="ctr">
              <a:lnSpc>
                <a:spcPct val="110000"/>
              </a:lnSpc>
            </a:pPr>
            <a:r>
              <a:rPr lang="en-US" sz="8800" dirty="0"/>
              <a:t>Why We’re ALL Here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77D6A750-F793-8686-AA3B-E19DF85203FC}"/>
              </a:ext>
            </a:extLst>
          </p:cNvPr>
          <p:cNvSpPr txBox="1">
            <a:spLocks/>
          </p:cNvSpPr>
          <p:nvPr/>
        </p:nvSpPr>
        <p:spPr>
          <a:xfrm>
            <a:off x="791643" y="3283217"/>
            <a:ext cx="5153744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latin typeface="Arial Black" panose="020B0A04020102020204" pitchFamily="34" charset="0"/>
                <a:ea typeface="+mj-ea"/>
                <a:cs typeface="+mj-cs"/>
              </a:defRPr>
            </a:lvl1pPr>
          </a:lstStyle>
          <a:p>
            <a:pPr algn="ctr">
              <a:lnSpc>
                <a:spcPct val="110000"/>
              </a:lnSpc>
            </a:pPr>
            <a:r>
              <a:rPr lang="en-US" i="1" dirty="0"/>
              <a:t>We </a:t>
            </a:r>
            <a:r>
              <a:rPr lang="en-US" i="1" u="sng" dirty="0"/>
              <a:t>know</a:t>
            </a:r>
            <a:r>
              <a:rPr lang="en-US" i="1" dirty="0"/>
              <a:t> what Scouting offers our youth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88E21C3-AD2A-92DA-6E12-2E55E619DA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91121" y="2216970"/>
            <a:ext cx="3639058" cy="3458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6458713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21402B-9630-475C-8FA6-AABA811068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7ACACCC6-A668-D3F3-EE69-D2B093ED1128}"/>
              </a:ext>
            </a:extLst>
          </p:cNvPr>
          <p:cNvGrpSpPr/>
          <p:nvPr/>
        </p:nvGrpSpPr>
        <p:grpSpPr>
          <a:xfrm>
            <a:off x="1" y="6196050"/>
            <a:ext cx="12063412" cy="533367"/>
            <a:chOff x="1" y="6196050"/>
            <a:chExt cx="12063412" cy="533367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1B57F4D4-240A-CDF4-553C-70A72B410BAC}"/>
                </a:ext>
              </a:extLst>
            </p:cNvPr>
            <p:cNvSpPr/>
            <p:nvPr/>
          </p:nvSpPr>
          <p:spPr>
            <a:xfrm>
              <a:off x="1" y="6343651"/>
              <a:ext cx="9486900" cy="285749"/>
            </a:xfrm>
            <a:prstGeom prst="rect">
              <a:avLst/>
            </a:prstGeom>
            <a:solidFill>
              <a:srgbClr val="0E4C9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F4921E59-CCE7-6A18-CFA8-A72C85B6CAA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01188" y="6196050"/>
              <a:ext cx="2562225" cy="533367"/>
            </a:xfrm>
            <a:prstGeom prst="rect">
              <a:avLst/>
            </a:prstGeom>
          </p:spPr>
        </p:pic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2733F794-FB79-12D8-8E68-8300AB05E70E}"/>
              </a:ext>
            </a:extLst>
          </p:cNvPr>
          <p:cNvSpPr txBox="1"/>
          <p:nvPr/>
        </p:nvSpPr>
        <p:spPr>
          <a:xfrm>
            <a:off x="0" y="369332"/>
            <a:ext cx="1219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solidFill>
                  <a:srgbClr val="0E4C95"/>
                </a:solidFill>
              </a:rPr>
              <a:t>    </a:t>
            </a:r>
            <a:r>
              <a:rPr lang="en-US" sz="3600" b="1" dirty="0">
                <a:solidFill>
                  <a:srgbClr val="0E4C95"/>
                </a:solidFill>
              </a:rPr>
              <a:t>Conversations About Cost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9C24C4E-7296-6763-487E-F55F59C718E4}"/>
              </a:ext>
            </a:extLst>
          </p:cNvPr>
          <p:cNvSpPr txBox="1"/>
          <p:nvPr/>
        </p:nvSpPr>
        <p:spPr>
          <a:xfrm>
            <a:off x="546749" y="1371333"/>
            <a:ext cx="5170436" cy="48013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buNone/>
            </a:pPr>
            <a:r>
              <a:rPr lang="en-US" sz="3200" b="1" i="0" dirty="0">
                <a:solidFill>
                  <a:srgbClr val="515354"/>
                </a:solidFill>
                <a:effectLst/>
              </a:rPr>
              <a:t>Scouting America Annual Membership Fees:</a:t>
            </a:r>
            <a:br>
              <a:rPr lang="en-US" sz="3200" b="1" i="0" dirty="0">
                <a:solidFill>
                  <a:srgbClr val="515354"/>
                </a:solidFill>
                <a:effectLst/>
              </a:rPr>
            </a:br>
            <a:endParaRPr lang="en-US" sz="3200" b="1" i="0" dirty="0">
              <a:solidFill>
                <a:srgbClr val="515354"/>
              </a:solidFill>
              <a:effectLst/>
            </a:endParaRPr>
          </a:p>
          <a:p>
            <a:pPr algn="l"/>
            <a:r>
              <a:rPr lang="en-US" sz="2000" b="1" i="0" dirty="0">
                <a:solidFill>
                  <a:srgbClr val="515354"/>
                </a:solidFill>
                <a:effectLst/>
              </a:rPr>
              <a:t>$85</a:t>
            </a:r>
            <a:r>
              <a:rPr lang="en-US" sz="2000" b="0" i="0" dirty="0">
                <a:solidFill>
                  <a:srgbClr val="515354"/>
                </a:solidFill>
                <a:effectLst/>
              </a:rPr>
              <a:t> for Cub Scouts, Scouts BSA members</a:t>
            </a:r>
          </a:p>
          <a:p>
            <a:pPr algn="l"/>
            <a:r>
              <a:rPr lang="en-US" sz="2000" b="1" i="0" dirty="0">
                <a:solidFill>
                  <a:srgbClr val="515354"/>
                </a:solidFill>
                <a:effectLst/>
              </a:rPr>
              <a:t>$65</a:t>
            </a:r>
            <a:r>
              <a:rPr lang="en-US" sz="2000" b="0" i="0" dirty="0">
                <a:solidFill>
                  <a:srgbClr val="515354"/>
                </a:solidFill>
                <a:effectLst/>
              </a:rPr>
              <a:t> for all adult volunteers </a:t>
            </a:r>
          </a:p>
          <a:p>
            <a:pPr algn="l"/>
            <a:r>
              <a:rPr lang="en-US" sz="2000" dirty="0">
                <a:solidFill>
                  <a:srgbClr val="515354"/>
                </a:solidFill>
              </a:rPr>
              <a:t>    </a:t>
            </a:r>
            <a:r>
              <a:rPr lang="en-US" i="1" dirty="0">
                <a:solidFill>
                  <a:srgbClr val="515354"/>
                </a:solidFill>
              </a:rPr>
              <a:t>(covers registration costs and insurance) </a:t>
            </a:r>
            <a:endParaRPr lang="en-US" b="0" i="1" dirty="0">
              <a:solidFill>
                <a:srgbClr val="515354"/>
              </a:solidFill>
              <a:effectLst/>
            </a:endParaRPr>
          </a:p>
          <a:p>
            <a:pPr algn="l"/>
            <a:r>
              <a:rPr lang="en-US" sz="2000" b="1" i="0" dirty="0">
                <a:solidFill>
                  <a:srgbClr val="515354"/>
                </a:solidFill>
                <a:effectLst/>
              </a:rPr>
              <a:t>$50</a:t>
            </a:r>
            <a:r>
              <a:rPr lang="en-US" sz="2000" b="0" i="0" dirty="0">
                <a:solidFill>
                  <a:srgbClr val="515354"/>
                </a:solidFill>
                <a:effectLst/>
              </a:rPr>
              <a:t> for Exploring participants Youth &amp; Adult</a:t>
            </a:r>
          </a:p>
          <a:p>
            <a:pPr algn="l"/>
            <a:endParaRPr lang="en-US" sz="2000" i="1" dirty="0">
              <a:solidFill>
                <a:srgbClr val="515354"/>
              </a:solidFill>
            </a:endParaRPr>
          </a:p>
          <a:p>
            <a:pPr algn="l"/>
            <a:r>
              <a:rPr lang="en-US" sz="2000" i="1" dirty="0">
                <a:solidFill>
                  <a:srgbClr val="515354"/>
                </a:solidFill>
              </a:rPr>
              <a:t>no longer a first-time joining fee</a:t>
            </a:r>
          </a:p>
          <a:p>
            <a:pPr algn="l"/>
            <a:endParaRPr lang="en-US" sz="2000" dirty="0">
              <a:solidFill>
                <a:srgbClr val="515354"/>
              </a:solidFill>
            </a:endParaRPr>
          </a:p>
          <a:p>
            <a:pPr algn="l"/>
            <a:r>
              <a:rPr lang="en-US" sz="2000" b="1" dirty="0">
                <a:solidFill>
                  <a:srgbClr val="515354"/>
                </a:solidFill>
              </a:rPr>
              <a:t>$15/year </a:t>
            </a:r>
            <a:r>
              <a:rPr lang="en-US" sz="2000" dirty="0">
                <a:solidFill>
                  <a:srgbClr val="515354"/>
                </a:solidFill>
              </a:rPr>
              <a:t>optional Scout Life Magazine</a:t>
            </a:r>
          </a:p>
          <a:p>
            <a:pPr algn="l"/>
            <a:endParaRPr lang="en-US" sz="1000" dirty="0">
              <a:solidFill>
                <a:srgbClr val="515354"/>
              </a:solidFill>
            </a:endParaRPr>
          </a:p>
          <a:p>
            <a:pPr algn="l"/>
            <a:r>
              <a:rPr lang="en-US" sz="1000" dirty="0">
                <a:solidFill>
                  <a:srgbClr val="515354"/>
                </a:solidFill>
              </a:rPr>
              <a:t>--------------------------------------------------------------------------------------------------------</a:t>
            </a:r>
          </a:p>
          <a:p>
            <a:pPr algn="l"/>
            <a:endParaRPr lang="en-US" sz="1000" b="0" i="0" dirty="0">
              <a:solidFill>
                <a:srgbClr val="515354"/>
              </a:solidFill>
              <a:effectLst/>
            </a:endParaRPr>
          </a:p>
          <a:p>
            <a:pPr algn="l"/>
            <a:r>
              <a:rPr lang="en-US" sz="2000" b="1" dirty="0">
                <a:solidFill>
                  <a:srgbClr val="515354"/>
                </a:solidFill>
              </a:rPr>
              <a:t>+ $80 </a:t>
            </a:r>
            <a:r>
              <a:rPr lang="en-US" sz="2000" dirty="0">
                <a:solidFill>
                  <a:srgbClr val="515354"/>
                </a:solidFill>
              </a:rPr>
              <a:t>Council Fee (youth only) </a:t>
            </a:r>
            <a:endParaRPr lang="en-US" sz="2000" b="0" i="0" dirty="0">
              <a:solidFill>
                <a:srgbClr val="515354"/>
              </a:solidFill>
              <a:effectLst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82CCE4F-AE94-4887-93D2-1D8455425D27}"/>
              </a:ext>
            </a:extLst>
          </p:cNvPr>
          <p:cNvSpPr txBox="1"/>
          <p:nvPr/>
        </p:nvSpPr>
        <p:spPr>
          <a:xfrm>
            <a:off x="7013523" y="482509"/>
            <a:ext cx="1678898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/>
              <a:t>$85</a:t>
            </a:r>
          </a:p>
          <a:p>
            <a:pPr algn="ctr"/>
            <a:r>
              <a:rPr lang="en-US" sz="4400" u="sng" dirty="0"/>
              <a:t>$80</a:t>
            </a:r>
          </a:p>
          <a:p>
            <a:pPr algn="ctr"/>
            <a:r>
              <a:rPr lang="en-US" sz="4400" dirty="0"/>
              <a:t>$165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3E9D520-9662-F299-84AD-94456426B521}"/>
              </a:ext>
            </a:extLst>
          </p:cNvPr>
          <p:cNvSpPr txBox="1"/>
          <p:nvPr/>
        </p:nvSpPr>
        <p:spPr>
          <a:xfrm>
            <a:off x="9257051" y="473602"/>
            <a:ext cx="2370319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i="1" dirty="0"/>
              <a:t>per year, per Scout</a:t>
            </a:r>
          </a:p>
          <a:p>
            <a:endParaRPr lang="en-US" sz="800" i="1" dirty="0"/>
          </a:p>
          <a:p>
            <a:r>
              <a:rPr lang="en-US" sz="2800" i="1" dirty="0"/>
              <a:t>or</a:t>
            </a:r>
          </a:p>
          <a:p>
            <a:endParaRPr lang="en-US" sz="800" i="1" dirty="0"/>
          </a:p>
          <a:p>
            <a:r>
              <a:rPr lang="en-US" sz="2800" i="1" dirty="0"/>
              <a:t>$13.75/month</a:t>
            </a:r>
          </a:p>
          <a:p>
            <a:endParaRPr lang="en-US" sz="2800" i="1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73A71D1-CBC1-7342-6D21-7DB324B4B57F}"/>
              </a:ext>
            </a:extLst>
          </p:cNvPr>
          <p:cNvSpPr txBox="1"/>
          <p:nvPr/>
        </p:nvSpPr>
        <p:spPr>
          <a:xfrm>
            <a:off x="6284940" y="3315356"/>
            <a:ext cx="5360311" cy="2431435"/>
          </a:xfrm>
          <a:prstGeom prst="rect">
            <a:avLst/>
          </a:prstGeom>
          <a:solidFill>
            <a:srgbClr val="0E4C95"/>
          </a:solidFill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bg1"/>
                </a:solidFill>
              </a:rPr>
              <a:t>Emphasize earning that amount in 2 hours of selling popcorn, to cover fees for the year going forward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bg1"/>
                </a:solidFill>
              </a:rPr>
              <a:t>Can your unit offer payment plans?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bg1"/>
                </a:solidFill>
              </a:rPr>
              <a:t>Can your unit offer to cover all costs for adult volunteers?  </a:t>
            </a:r>
          </a:p>
        </p:txBody>
      </p:sp>
    </p:spTree>
    <p:extLst>
      <p:ext uri="{BB962C8B-B14F-4D97-AF65-F5344CB8AC3E}">
        <p14:creationId xmlns:p14="http://schemas.microsoft.com/office/powerpoint/2010/main" val="3609514792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59D5F0-C350-A55F-9768-2F2AF02EBD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F89E625F-2944-3742-61B0-5168220FD057}"/>
              </a:ext>
            </a:extLst>
          </p:cNvPr>
          <p:cNvGrpSpPr/>
          <p:nvPr/>
        </p:nvGrpSpPr>
        <p:grpSpPr>
          <a:xfrm>
            <a:off x="1" y="6196050"/>
            <a:ext cx="12063412" cy="533367"/>
            <a:chOff x="1" y="6196050"/>
            <a:chExt cx="12063412" cy="533367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D2FB2898-5581-E3BE-B6ED-B5981C9B0AEC}"/>
                </a:ext>
              </a:extLst>
            </p:cNvPr>
            <p:cNvSpPr/>
            <p:nvPr/>
          </p:nvSpPr>
          <p:spPr>
            <a:xfrm>
              <a:off x="1" y="6343651"/>
              <a:ext cx="9486900" cy="285749"/>
            </a:xfrm>
            <a:prstGeom prst="rect">
              <a:avLst/>
            </a:prstGeom>
            <a:solidFill>
              <a:srgbClr val="0E4C9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4F6A46EB-92B4-72AB-0146-E789FB941B8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01188" y="6196050"/>
              <a:ext cx="2562225" cy="533367"/>
            </a:xfrm>
            <a:prstGeom prst="rect">
              <a:avLst/>
            </a:prstGeom>
          </p:spPr>
        </p:pic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0D5E60F3-4EE6-4509-2816-A54FA51B91C8}"/>
              </a:ext>
            </a:extLst>
          </p:cNvPr>
          <p:cNvSpPr txBox="1"/>
          <p:nvPr/>
        </p:nvSpPr>
        <p:spPr>
          <a:xfrm>
            <a:off x="0" y="0"/>
            <a:ext cx="12192000" cy="600164"/>
          </a:xfrm>
          <a:prstGeom prst="rect">
            <a:avLst/>
          </a:prstGeom>
          <a:solidFill>
            <a:srgbClr val="0E4C95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300" b="1" i="1" dirty="0">
                <a:solidFill>
                  <a:schemeClr val="bg1"/>
                </a:solidFill>
              </a:rPr>
              <a:t>Now that they’re excited and have signed up…what next?</a:t>
            </a:r>
            <a:endParaRPr lang="en-US" sz="3300" i="1" dirty="0">
              <a:solidFill>
                <a:schemeClr val="bg1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5F0A189-1C19-EE5C-88DD-6365CC63B3D1}"/>
              </a:ext>
            </a:extLst>
          </p:cNvPr>
          <p:cNvSpPr txBox="1"/>
          <p:nvPr/>
        </p:nvSpPr>
        <p:spPr>
          <a:xfrm>
            <a:off x="523873" y="3684985"/>
            <a:ext cx="9634539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000" b="1" i="0" u="none" strike="noStrike" dirty="0">
                <a:solidFill>
                  <a:srgbClr val="0E4C95"/>
                </a:solidFill>
                <a:effectLst/>
                <a:latin typeface="Arial" panose="020B0604020202020204"/>
              </a:rPr>
              <a:t>Retention begins the moment the family joins.</a:t>
            </a:r>
            <a:r>
              <a:rPr lang="en-US" sz="3000" b="0" i="0" u="none" strike="noStrike" dirty="0">
                <a:solidFill>
                  <a:srgbClr val="0E4C95"/>
                </a:solidFill>
                <a:effectLst/>
                <a:latin typeface="Arial" panose="020B0604020202020204"/>
              </a:rPr>
              <a:t> </a:t>
            </a:r>
            <a:r>
              <a:rPr lang="en-US" sz="3000" b="0" i="0" u="none" strike="noStrike" dirty="0">
                <a:solidFill>
                  <a:srgbClr val="000000"/>
                </a:solidFill>
                <a:effectLst/>
                <a:latin typeface="Arial" panose="020B0604020202020204"/>
              </a:rPr>
              <a:t> </a:t>
            </a:r>
          </a:p>
          <a:p>
            <a:endParaRPr lang="en-US" sz="2400" dirty="0">
              <a:solidFill>
                <a:srgbClr val="000000"/>
              </a:solidFill>
              <a:latin typeface="Arial" panose="020B0604020202020204"/>
            </a:endParaRPr>
          </a:p>
          <a:p>
            <a:r>
              <a:rPr lang="en-US" sz="2400" b="0" i="0" u="none" strike="noStrike" dirty="0">
                <a:solidFill>
                  <a:srgbClr val="000000"/>
                </a:solidFill>
                <a:effectLst/>
                <a:latin typeface="Arial" panose="020B0604020202020204"/>
              </a:rPr>
              <a:t>The </a:t>
            </a:r>
            <a:r>
              <a:rPr lang="en-US" sz="2400" b="1" i="0" u="none" strike="noStrike" dirty="0">
                <a:solidFill>
                  <a:srgbClr val="000000"/>
                </a:solidFill>
                <a:effectLst/>
                <a:latin typeface="Arial" panose="020B0604020202020204"/>
              </a:rPr>
              <a:t>first 30-90 days </a:t>
            </a:r>
            <a:r>
              <a:rPr lang="en-US" sz="2400" b="0" i="0" u="none" strike="noStrike" dirty="0">
                <a:solidFill>
                  <a:srgbClr val="000000"/>
                </a:solidFill>
                <a:effectLst/>
                <a:latin typeface="Arial" panose="020B0604020202020204"/>
              </a:rPr>
              <a:t>matter more than any other period in the Scouting journey, especially for new Cub Scout families, who we know drop fastest when onboarding and early experiences fall short.</a:t>
            </a:r>
            <a:endParaRPr lang="en-US" sz="240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CA6244F-504F-6C44-AFCD-9932572F29D0}"/>
              </a:ext>
            </a:extLst>
          </p:cNvPr>
          <p:cNvSpPr txBox="1"/>
          <p:nvPr/>
        </p:nvSpPr>
        <p:spPr>
          <a:xfrm>
            <a:off x="128588" y="1109247"/>
            <a:ext cx="9058275" cy="21852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/>
            <a:r>
              <a:rPr lang="en-US" sz="3400" b="1" dirty="0"/>
              <a:t>Recruitment only succeeds when it hands off cleanly to onboarding</a:t>
            </a:r>
            <a:r>
              <a:rPr lang="en-US" sz="3400" i="1" dirty="0"/>
              <a:t>.  </a:t>
            </a:r>
          </a:p>
          <a:p>
            <a:pPr lvl="1"/>
            <a:r>
              <a:rPr lang="en-US" sz="3400" i="1" dirty="0"/>
              <a:t>This is the moment where growth either accelerates or leaks. </a:t>
            </a:r>
          </a:p>
        </p:txBody>
      </p:sp>
      <p:sp>
        <p:nvSpPr>
          <p:cNvPr id="18" name="Arrow: Curved Right 17">
            <a:extLst>
              <a:ext uri="{FF2B5EF4-FFF2-40B4-BE49-F238E27FC236}">
                <a16:creationId xmlns:a16="http://schemas.microsoft.com/office/drawing/2014/main" id="{9B680EC1-DC23-5BC7-5B02-D0B80B62E947}"/>
              </a:ext>
            </a:extLst>
          </p:cNvPr>
          <p:cNvSpPr/>
          <p:nvPr/>
        </p:nvSpPr>
        <p:spPr>
          <a:xfrm flipH="1">
            <a:off x="9705975" y="2083295"/>
            <a:ext cx="1743075" cy="2179439"/>
          </a:xfrm>
          <a:prstGeom prst="curvedRightArrow">
            <a:avLst>
              <a:gd name="adj1" fmla="val 25000"/>
              <a:gd name="adj2" fmla="val 54131"/>
              <a:gd name="adj3" fmla="val 25000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3401514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1C31DE-44C6-AB70-97C7-E10E17AECB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3AAD20-45AD-24BE-BB6C-4A40BFEBDF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48190"/>
            <a:ext cx="10515600" cy="1325563"/>
          </a:xfrm>
        </p:spPr>
        <p:txBody>
          <a:bodyPr>
            <a:normAutofit fontScale="90000"/>
          </a:bodyPr>
          <a:lstStyle/>
          <a:p>
            <a:pPr algn="ctr">
              <a:lnSpc>
                <a:spcPct val="110000"/>
              </a:lnSpc>
            </a:pPr>
            <a:r>
              <a:rPr lang="en-US" sz="8800" dirty="0"/>
              <a:t>Retention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32E1B70E-1ACC-1913-F42E-030178B51C54}"/>
              </a:ext>
            </a:extLst>
          </p:cNvPr>
          <p:cNvSpPr txBox="1">
            <a:spLocks/>
          </p:cNvSpPr>
          <p:nvPr/>
        </p:nvSpPr>
        <p:spPr>
          <a:xfrm>
            <a:off x="938213" y="3180554"/>
            <a:ext cx="422327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latin typeface="Arial Black" panose="020B0A04020102020204" pitchFamily="34" charset="0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en-US" i="1" dirty="0"/>
              <a:t>Now that you’ve caught them, how do you keep them? 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D6701B0-1223-5553-6C6F-E104C6E2DC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43238" y="2128597"/>
            <a:ext cx="5191850" cy="3429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0579978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62AB65-34B2-9814-3F84-2C0FD2031F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3">
            <a:extLst>
              <a:ext uri="{FF2B5EF4-FFF2-40B4-BE49-F238E27FC236}">
                <a16:creationId xmlns:a16="http://schemas.microsoft.com/office/drawing/2014/main" id="{EBBDF6C4-39E2-CF3B-D20E-7426DE79F251}"/>
              </a:ext>
            </a:extLst>
          </p:cNvPr>
          <p:cNvSpPr txBox="1">
            <a:spLocks/>
          </p:cNvSpPr>
          <p:nvPr/>
        </p:nvSpPr>
        <p:spPr>
          <a:xfrm>
            <a:off x="280986" y="128583"/>
            <a:ext cx="11636194" cy="118002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3300" b="1" dirty="0">
                <a:solidFill>
                  <a:srgbClr val="0E4C95"/>
                </a:solidFill>
              </a:rPr>
              <a:t>(Revisiting) results from most recent Voice survey… </a:t>
            </a:r>
            <a:r>
              <a:rPr lang="en-US" sz="3300" b="1" i="1" dirty="0">
                <a:solidFill>
                  <a:srgbClr val="0E4C95"/>
                </a:solidFill>
              </a:rPr>
              <a:t>with </a:t>
            </a:r>
            <a:r>
              <a:rPr lang="en-US" sz="3300" b="1" i="1" u="sng" dirty="0">
                <a:solidFill>
                  <a:srgbClr val="0E4C95"/>
                </a:solidFill>
              </a:rPr>
              <a:t>retention</a:t>
            </a:r>
            <a:r>
              <a:rPr lang="en-US" sz="3300" b="1" i="1" dirty="0">
                <a:solidFill>
                  <a:srgbClr val="0E4C95"/>
                </a:solidFill>
              </a:rPr>
              <a:t> in mind – </a:t>
            </a:r>
            <a:r>
              <a:rPr lang="en-US" sz="3300" b="1" i="1" dirty="0">
                <a:solidFill>
                  <a:srgbClr val="0E4C95"/>
                </a:solidFill>
                <a:highlight>
                  <a:srgbClr val="FFFF00"/>
                </a:highlight>
              </a:rPr>
              <a:t>what would be reasons for quitting?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4586CA0C-E372-BD85-5756-26CC1A10F605}"/>
              </a:ext>
            </a:extLst>
          </p:cNvPr>
          <p:cNvGrpSpPr/>
          <p:nvPr/>
        </p:nvGrpSpPr>
        <p:grpSpPr>
          <a:xfrm>
            <a:off x="1" y="6196050"/>
            <a:ext cx="12063412" cy="533367"/>
            <a:chOff x="1" y="6196050"/>
            <a:chExt cx="12063412" cy="533367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7B5ACCDF-DDE7-7667-D649-25CAFA110704}"/>
                </a:ext>
              </a:extLst>
            </p:cNvPr>
            <p:cNvSpPr/>
            <p:nvPr/>
          </p:nvSpPr>
          <p:spPr>
            <a:xfrm>
              <a:off x="1" y="6343651"/>
              <a:ext cx="9486900" cy="285749"/>
            </a:xfrm>
            <a:prstGeom prst="rect">
              <a:avLst/>
            </a:prstGeom>
            <a:solidFill>
              <a:srgbClr val="0E4C9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9C7B099D-2CA1-DD53-C1DA-F9CF8F02A49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01188" y="6196050"/>
              <a:ext cx="2562225" cy="533367"/>
            </a:xfrm>
            <a:prstGeom prst="rect">
              <a:avLst/>
            </a:prstGeom>
          </p:spPr>
        </p:pic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CD7AAFD3-8CA0-3850-ADEA-C4DF59537278}"/>
              </a:ext>
            </a:extLst>
          </p:cNvPr>
          <p:cNvSpPr txBox="1"/>
          <p:nvPr/>
        </p:nvSpPr>
        <p:spPr>
          <a:xfrm>
            <a:off x="804862" y="1572251"/>
            <a:ext cx="2957512" cy="2462213"/>
          </a:xfrm>
          <a:prstGeom prst="rect">
            <a:avLst/>
          </a:prstGeom>
          <a:solidFill>
            <a:srgbClr val="0E4C95"/>
          </a:solidFill>
        </p:spPr>
        <p:txBody>
          <a:bodyPr wrap="square" rtlCol="0">
            <a:spAutoFit/>
          </a:bodyPr>
          <a:lstStyle/>
          <a:p>
            <a:r>
              <a:rPr lang="en-US" sz="2200" i="1" dirty="0">
                <a:solidFill>
                  <a:schemeClr val="bg1"/>
                </a:solidFill>
              </a:rPr>
              <a:t>Focus here is on Cub Scouts / their parents</a:t>
            </a:r>
          </a:p>
          <a:p>
            <a:endParaRPr lang="en-US" sz="2200" i="1" dirty="0">
              <a:solidFill>
                <a:schemeClr val="bg1"/>
              </a:solidFill>
            </a:endParaRPr>
          </a:p>
          <a:p>
            <a:r>
              <a:rPr lang="en-US" sz="2200" i="1" dirty="0">
                <a:solidFill>
                  <a:schemeClr val="bg1"/>
                </a:solidFill>
              </a:rPr>
              <a:t>Would expect similar rankings from new-to-Scouting families in Scouts BSA.  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9C8953E-796F-1E82-8311-ACD94BFFC34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861" b="78149"/>
          <a:stretch>
            <a:fillRect/>
          </a:stretch>
        </p:blipFill>
        <p:spPr>
          <a:xfrm>
            <a:off x="4202003" y="1516368"/>
            <a:ext cx="7047370" cy="84775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F2A15F7F-DD04-7574-AB22-2B879CF79DE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4745" t="32285" r="17891" b="31900"/>
          <a:stretch>
            <a:fillRect/>
          </a:stretch>
        </p:blipFill>
        <p:spPr>
          <a:xfrm>
            <a:off x="4062335" y="2335818"/>
            <a:ext cx="7187038" cy="1762589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A9F1AEB9-AB8E-3128-378D-59711865D562}"/>
              </a:ext>
            </a:extLst>
          </p:cNvPr>
          <p:cNvSpPr/>
          <p:nvPr/>
        </p:nvSpPr>
        <p:spPr>
          <a:xfrm>
            <a:off x="9849198" y="2335818"/>
            <a:ext cx="1400175" cy="1758919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AE6FF5C-E48D-FAC3-9464-DAD1EB6BC943}"/>
              </a:ext>
            </a:extLst>
          </p:cNvPr>
          <p:cNvSpPr txBox="1"/>
          <p:nvPr/>
        </p:nvSpPr>
        <p:spPr>
          <a:xfrm>
            <a:off x="180812" y="4251533"/>
            <a:ext cx="879864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0E4C95"/>
                </a:solidFill>
              </a:rPr>
              <a:t>Most recent national survey: </a:t>
            </a:r>
            <a:r>
              <a:rPr lang="en-US" sz="2400" b="1" i="1" dirty="0">
                <a:solidFill>
                  <a:srgbClr val="0E4C95"/>
                </a:solidFill>
              </a:rPr>
              <a:t>Why Do Cub Scouts Quit?</a:t>
            </a:r>
          </a:p>
          <a:p>
            <a:pPr lvl="1"/>
            <a:r>
              <a:rPr lang="en-US" sz="3200" b="1" dirty="0">
                <a:solidFill>
                  <a:srgbClr val="0E4C95"/>
                </a:solidFill>
              </a:rPr>
              <a:t>30% </a:t>
            </a:r>
            <a:r>
              <a:rPr lang="en-US" sz="2400" dirty="0"/>
              <a:t>- child not interested in meetings or activities     </a:t>
            </a:r>
          </a:p>
          <a:p>
            <a:pPr lvl="1"/>
            <a:r>
              <a:rPr lang="en-US" sz="3200" b="1" dirty="0">
                <a:solidFill>
                  <a:srgbClr val="0E4C95"/>
                </a:solidFill>
              </a:rPr>
              <a:t>28% </a:t>
            </a:r>
            <a:r>
              <a:rPr lang="en-US" sz="2400" dirty="0"/>
              <a:t>- disorganized meetings</a:t>
            </a:r>
          </a:p>
          <a:p>
            <a:pPr lvl="1"/>
            <a:r>
              <a:rPr lang="en-US" sz="3200" b="1" dirty="0">
                <a:solidFill>
                  <a:srgbClr val="0E4C95"/>
                </a:solidFill>
              </a:rPr>
              <a:t>18% </a:t>
            </a:r>
            <a:r>
              <a:rPr lang="en-US" sz="2400" dirty="0"/>
              <a:t>- poor communication from leaders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86D2425-A779-F2B0-D540-DDFBD67EBAD8}"/>
              </a:ext>
            </a:extLst>
          </p:cNvPr>
          <p:cNvSpPr txBox="1"/>
          <p:nvPr/>
        </p:nvSpPr>
        <p:spPr>
          <a:xfrm>
            <a:off x="8788684" y="4679912"/>
            <a:ext cx="3330899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/>
              <a:t>Other 24%</a:t>
            </a:r>
          </a:p>
          <a:p>
            <a:r>
              <a:rPr lang="en-US" sz="2000" dirty="0"/>
              <a:t>15% - misbehaving youth</a:t>
            </a:r>
          </a:p>
          <a:p>
            <a:r>
              <a:rPr lang="en-US" sz="2000" dirty="0"/>
              <a:t>9% - leader did not work well with youth</a:t>
            </a:r>
          </a:p>
        </p:txBody>
      </p:sp>
    </p:spTree>
    <p:extLst>
      <p:ext uri="{BB962C8B-B14F-4D97-AF65-F5344CB8AC3E}">
        <p14:creationId xmlns:p14="http://schemas.microsoft.com/office/powerpoint/2010/main" val="3055626977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830C0C-E7E8-C08D-33EA-89506499BA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450657FD-9A59-2339-596A-AC28446AFA9F}"/>
              </a:ext>
            </a:extLst>
          </p:cNvPr>
          <p:cNvGrpSpPr/>
          <p:nvPr/>
        </p:nvGrpSpPr>
        <p:grpSpPr>
          <a:xfrm>
            <a:off x="1" y="6196050"/>
            <a:ext cx="12063412" cy="533367"/>
            <a:chOff x="1" y="6196050"/>
            <a:chExt cx="12063412" cy="533367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F5A4CF97-96A9-802C-C452-F420767B24C2}"/>
                </a:ext>
              </a:extLst>
            </p:cNvPr>
            <p:cNvSpPr/>
            <p:nvPr/>
          </p:nvSpPr>
          <p:spPr>
            <a:xfrm>
              <a:off x="1" y="6343651"/>
              <a:ext cx="9486900" cy="285749"/>
            </a:xfrm>
            <a:prstGeom prst="rect">
              <a:avLst/>
            </a:prstGeom>
            <a:solidFill>
              <a:srgbClr val="0E4C9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49D0AE41-7D97-675B-75F0-EEC5DF8A712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01188" y="6196050"/>
              <a:ext cx="2562225" cy="533367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D74CD8CD-075D-06B1-26F3-4EAF3B24C1D5}"/>
              </a:ext>
            </a:extLst>
          </p:cNvPr>
          <p:cNvSpPr txBox="1">
            <a:spLocks/>
          </p:cNvSpPr>
          <p:nvPr/>
        </p:nvSpPr>
        <p:spPr>
          <a:xfrm>
            <a:off x="702469" y="228600"/>
            <a:ext cx="10515600" cy="100012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850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800" dirty="0">
                <a:solidFill>
                  <a:srgbClr val="003F87"/>
                </a:solidFill>
                <a:ea typeface="ヒラギノ角ゴ Pro W3" charset="-128"/>
              </a:rPr>
              <a:t>National Plan: </a:t>
            </a:r>
            <a:br>
              <a:rPr lang="en-US" sz="4800" dirty="0">
                <a:solidFill>
                  <a:srgbClr val="003F87"/>
                </a:solidFill>
                <a:ea typeface="ヒラギノ角ゴ Pro W3" charset="-128"/>
              </a:rPr>
            </a:br>
            <a:r>
              <a:rPr lang="en-US" sz="4800" b="1" dirty="0">
                <a:solidFill>
                  <a:srgbClr val="003F87"/>
                </a:solidFill>
                <a:ea typeface="ヒラギノ角ゴ Pro W3" charset="-128"/>
              </a:rPr>
              <a:t>Factors Impacting </a:t>
            </a:r>
            <a:r>
              <a:rPr lang="en-US" sz="4800" b="1" u="sng" dirty="0">
                <a:solidFill>
                  <a:srgbClr val="003F87"/>
                </a:solidFill>
                <a:ea typeface="ヒラギノ角ゴ Pro W3" charset="-128"/>
              </a:rPr>
              <a:t>Retention</a:t>
            </a:r>
            <a:r>
              <a:rPr lang="en-US" sz="4800" b="1" dirty="0">
                <a:solidFill>
                  <a:srgbClr val="003F87"/>
                </a:solidFill>
                <a:ea typeface="ヒラギノ角ゴ Pro W3" charset="-128"/>
              </a:rPr>
              <a:t> Success</a:t>
            </a:r>
            <a:endParaRPr lang="en-US" sz="4800" b="1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4FD1CEE-B04B-B16D-9826-612C1A8AF25C}"/>
              </a:ext>
            </a:extLst>
          </p:cNvPr>
          <p:cNvSpPr txBox="1"/>
          <p:nvPr/>
        </p:nvSpPr>
        <p:spPr>
          <a:xfrm>
            <a:off x="702469" y="2205102"/>
            <a:ext cx="11279979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0E4C95"/>
                </a:solidFill>
              </a:rPr>
              <a:t>1. ONBOARDING</a:t>
            </a:r>
            <a:r>
              <a:rPr lang="en-US" sz="2400" b="1" dirty="0"/>
              <a:t>: How families are welcomed and launched into Scouting</a:t>
            </a:r>
            <a:endParaRPr lang="en-US" sz="2400" b="1" dirty="0">
              <a:effectLst/>
            </a:endParaRPr>
          </a:p>
          <a:p>
            <a:endParaRPr lang="en-US" sz="2400" b="0" dirty="0">
              <a:effectLst/>
            </a:endParaRPr>
          </a:p>
          <a:p>
            <a:r>
              <a:rPr lang="en-US" sz="2400" b="1" dirty="0">
                <a:solidFill>
                  <a:srgbClr val="0E4C95"/>
                </a:solidFill>
              </a:rPr>
              <a:t>2. LEADER QUALITY</a:t>
            </a:r>
            <a:r>
              <a:rPr lang="en-US" sz="2400" b="1" dirty="0"/>
              <a:t>: Single biggest driver of unit vision and success</a:t>
            </a:r>
            <a:br>
              <a:rPr lang="en-US" sz="2400" b="0" dirty="0">
                <a:effectLst/>
              </a:rPr>
            </a:br>
            <a:endParaRPr lang="en-US" sz="2400" b="0" dirty="0">
              <a:effectLst/>
            </a:endParaRPr>
          </a:p>
          <a:p>
            <a:r>
              <a:rPr lang="en-US" sz="2400" b="1" dirty="0">
                <a:solidFill>
                  <a:srgbClr val="0E4C95"/>
                </a:solidFill>
              </a:rPr>
              <a:t>3. PROGRAM QUALITY</a:t>
            </a:r>
            <a:r>
              <a:rPr lang="en-US" sz="2400" b="1" dirty="0"/>
              <a:t>:  What Scouts actually experience</a:t>
            </a:r>
            <a:endParaRPr lang="en-US" sz="2400" b="1" dirty="0">
              <a:effectLst/>
            </a:endParaRPr>
          </a:p>
          <a:p>
            <a:br>
              <a:rPr lang="en-US" sz="2400" b="0" dirty="0">
                <a:effectLst/>
              </a:rPr>
            </a:br>
            <a:r>
              <a:rPr lang="en-US" sz="2400" b="1" dirty="0">
                <a:solidFill>
                  <a:srgbClr val="0E4C95"/>
                </a:solidFill>
                <a:effectLst/>
              </a:rPr>
              <a:t>4. </a:t>
            </a:r>
            <a:r>
              <a:rPr lang="en-US" sz="2400" b="1" dirty="0">
                <a:solidFill>
                  <a:srgbClr val="0E4C95"/>
                </a:solidFill>
              </a:rPr>
              <a:t>ENGAGEMENT</a:t>
            </a:r>
            <a:r>
              <a:rPr lang="en-US" sz="2400" b="1" dirty="0"/>
              <a:t>:  Why families stay</a:t>
            </a:r>
            <a:endParaRPr lang="en-US" sz="2400" b="1" dirty="0">
              <a:effectLst/>
            </a:endParaRPr>
          </a:p>
          <a:p>
            <a:br>
              <a:rPr lang="en-US" sz="2400" b="0" dirty="0">
                <a:solidFill>
                  <a:srgbClr val="0E4C95"/>
                </a:solidFill>
                <a:effectLst/>
              </a:rPr>
            </a:br>
            <a:r>
              <a:rPr lang="en-US" sz="2400" b="1" dirty="0">
                <a:solidFill>
                  <a:srgbClr val="0E4C95"/>
                </a:solidFill>
                <a:effectLst/>
              </a:rPr>
              <a:t>5. </a:t>
            </a:r>
            <a:r>
              <a:rPr lang="en-US" sz="2400" b="1" dirty="0">
                <a:solidFill>
                  <a:srgbClr val="0E4C95"/>
                </a:solidFill>
              </a:rPr>
              <a:t>FRICTION</a:t>
            </a:r>
            <a:r>
              <a:rPr lang="en-US" sz="2400" b="1" dirty="0"/>
              <a:t>:  The Enemy of Retaining</a:t>
            </a:r>
            <a:br>
              <a:rPr lang="en-US" sz="2400" b="1" dirty="0"/>
            </a:br>
            <a:r>
              <a:rPr lang="en-US" sz="2400" b="1" dirty="0"/>
              <a:t>       -  </a:t>
            </a:r>
            <a:r>
              <a:rPr lang="en-US" sz="2400" i="1" dirty="0"/>
              <a:t>Anything that makes Scouting harder than it needs to be</a:t>
            </a:r>
            <a:endParaRPr lang="en-US" sz="2400" b="0" i="1" dirty="0">
              <a:effectLst/>
            </a:endParaRPr>
          </a:p>
          <a:p>
            <a:br>
              <a:rPr lang="en-US" sz="2400" dirty="0"/>
            </a:br>
            <a:endParaRPr lang="en-US" sz="24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FF2D964-7C68-4ED8-73F2-CA972663A759}"/>
              </a:ext>
            </a:extLst>
          </p:cNvPr>
          <p:cNvSpPr txBox="1"/>
          <p:nvPr/>
        </p:nvSpPr>
        <p:spPr>
          <a:xfrm>
            <a:off x="-1" y="1430588"/>
            <a:ext cx="124301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i="1" dirty="0">
                <a:solidFill>
                  <a:srgbClr val="0E4C95"/>
                </a:solidFill>
              </a:rPr>
              <a:t>What </a:t>
            </a:r>
            <a:r>
              <a:rPr lang="en-US" sz="2400" b="1" i="1" u="sng" dirty="0">
                <a:solidFill>
                  <a:srgbClr val="0E4C95"/>
                </a:solidFill>
              </a:rPr>
              <a:t>works</a:t>
            </a:r>
            <a:r>
              <a:rPr lang="en-US" sz="2400" b="1" i="1" dirty="0">
                <a:solidFill>
                  <a:srgbClr val="0E4C95"/>
                </a:solidFill>
              </a:rPr>
              <a:t> for </a:t>
            </a:r>
            <a:r>
              <a:rPr lang="en-US" sz="2400" b="1" i="1" u="sng" dirty="0">
                <a:solidFill>
                  <a:srgbClr val="0E4C95"/>
                </a:solidFill>
              </a:rPr>
              <a:t>keeping</a:t>
            </a:r>
            <a:r>
              <a:rPr lang="en-US" sz="2400" b="1" i="1" dirty="0">
                <a:solidFill>
                  <a:srgbClr val="0E4C95"/>
                </a:solidFill>
              </a:rPr>
              <a:t> Scouts, and what works </a:t>
            </a:r>
            <a:r>
              <a:rPr lang="en-US" sz="2400" b="1" i="1" u="sng" dirty="0">
                <a:solidFill>
                  <a:srgbClr val="0E4C95"/>
                </a:solidFill>
              </a:rPr>
              <a:t>against</a:t>
            </a:r>
            <a:r>
              <a:rPr lang="en-US" sz="2400" b="1" i="1" dirty="0">
                <a:solidFill>
                  <a:srgbClr val="0E4C95"/>
                </a:solidFill>
              </a:rPr>
              <a:t> it?  </a:t>
            </a:r>
          </a:p>
        </p:txBody>
      </p:sp>
    </p:spTree>
    <p:extLst>
      <p:ext uri="{BB962C8B-B14F-4D97-AF65-F5344CB8AC3E}">
        <p14:creationId xmlns:p14="http://schemas.microsoft.com/office/powerpoint/2010/main" val="1448377454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7D0674-F7EF-99F7-FB34-77AB237EA9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46D7DE54-92E8-98CD-DE2B-DCD4B7143986}"/>
              </a:ext>
            </a:extLst>
          </p:cNvPr>
          <p:cNvGrpSpPr/>
          <p:nvPr/>
        </p:nvGrpSpPr>
        <p:grpSpPr>
          <a:xfrm>
            <a:off x="1" y="6196050"/>
            <a:ext cx="12063412" cy="533367"/>
            <a:chOff x="1" y="6196050"/>
            <a:chExt cx="12063412" cy="533367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A039265F-79D0-D794-6F5C-1FCA7F39FDEE}"/>
                </a:ext>
              </a:extLst>
            </p:cNvPr>
            <p:cNvSpPr/>
            <p:nvPr/>
          </p:nvSpPr>
          <p:spPr>
            <a:xfrm>
              <a:off x="1" y="6343651"/>
              <a:ext cx="9486900" cy="285749"/>
            </a:xfrm>
            <a:prstGeom prst="rect">
              <a:avLst/>
            </a:prstGeom>
            <a:solidFill>
              <a:srgbClr val="0E4C9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CB1FE9A6-E4DA-4E92-0CBD-49194555393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01188" y="6196050"/>
              <a:ext cx="2562225" cy="533367"/>
            </a:xfrm>
            <a:prstGeom prst="rect">
              <a:avLst/>
            </a:prstGeom>
          </p:spPr>
        </p:pic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A6CE9ED9-3ECB-2354-C38D-ABF266C75AB3}"/>
              </a:ext>
            </a:extLst>
          </p:cNvPr>
          <p:cNvSpPr txBox="1"/>
          <p:nvPr/>
        </p:nvSpPr>
        <p:spPr>
          <a:xfrm>
            <a:off x="0" y="4420"/>
            <a:ext cx="12192000" cy="984931"/>
          </a:xfrm>
          <a:prstGeom prst="rect">
            <a:avLst/>
          </a:prstGeom>
          <a:solidFill>
            <a:srgbClr val="0E4C95"/>
          </a:solidFill>
        </p:spPr>
        <p:txBody>
          <a:bodyPr wrap="square" rtlCol="0" anchor="ctr" anchorCtr="0">
            <a:noAutofit/>
          </a:bodyPr>
          <a:lstStyle/>
          <a:p>
            <a:r>
              <a:rPr lang="en-US" sz="2600" b="1" dirty="0">
                <a:solidFill>
                  <a:schemeClr val="bg1"/>
                </a:solidFill>
              </a:rPr>
              <a:t>1. ONBOARDING: How families are welcomed and launched into Scouting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FCE62DA-6CAB-4A9C-9C5A-951CCE7EF872}"/>
              </a:ext>
            </a:extLst>
          </p:cNvPr>
          <p:cNvSpPr txBox="1"/>
          <p:nvPr/>
        </p:nvSpPr>
        <p:spPr>
          <a:xfrm>
            <a:off x="394336" y="1204828"/>
            <a:ext cx="7792402" cy="55245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300" b="1" dirty="0">
                <a:solidFill>
                  <a:srgbClr val="0E4C95"/>
                </a:solidFill>
              </a:rPr>
              <a:t>Sharing all resources and information</a:t>
            </a:r>
          </a:p>
          <a:p>
            <a:endParaRPr lang="en-US" dirty="0"/>
          </a:p>
          <a:p>
            <a:pPr marL="285750" indent="-285750">
              <a:buFont typeface="Arial" panose="020B0604020202020204"/>
              <a:buChar char="•"/>
            </a:pPr>
            <a:r>
              <a:rPr lang="en-US" sz="2400" b="1" dirty="0"/>
              <a:t>Give parents overview materials</a:t>
            </a:r>
          </a:p>
          <a:p>
            <a:pPr marL="742950" lvl="1" indent="-285750">
              <a:buFont typeface="Arial" panose="020B0604020202020204"/>
              <a:buChar char="•"/>
            </a:pPr>
            <a:r>
              <a:rPr lang="en-US" sz="2200" dirty="0"/>
              <a:t>Cub Scouts/Scouts BSA in general</a:t>
            </a:r>
          </a:p>
          <a:p>
            <a:pPr marL="1200150" lvl="2" indent="-285750">
              <a:buFont typeface="Arial" panose="020B0604020202020204"/>
              <a:buChar char="•"/>
            </a:pPr>
            <a:r>
              <a:rPr lang="en-US" dirty="0"/>
              <a:t>Launch kits</a:t>
            </a:r>
          </a:p>
          <a:p>
            <a:pPr marL="1200150" lvl="2" indent="-285750">
              <a:buFont typeface="Arial" panose="020B0604020202020204"/>
              <a:buChar char="•"/>
            </a:pPr>
            <a:r>
              <a:rPr lang="en-US" dirty="0"/>
              <a:t>Helpful websites and social media</a:t>
            </a:r>
          </a:p>
          <a:p>
            <a:pPr marL="742950" lvl="1" indent="-285750">
              <a:buFont typeface="Arial" panose="020B0604020202020204"/>
              <a:buChar char="•"/>
            </a:pPr>
            <a:r>
              <a:rPr lang="en-US" sz="2200" dirty="0"/>
              <a:t>Specific to your unit </a:t>
            </a:r>
            <a:br>
              <a:rPr lang="en-US" sz="2200" dirty="0"/>
            </a:br>
            <a:r>
              <a:rPr lang="en-US" i="1" dirty="0"/>
              <a:t>– see template on Council resource page</a:t>
            </a:r>
          </a:p>
          <a:p>
            <a:pPr marL="1200150" lvl="2" indent="-285750">
              <a:buFont typeface="Arial" panose="020B0604020202020204"/>
              <a:buChar char="•"/>
            </a:pPr>
            <a:r>
              <a:rPr lang="en-US" dirty="0"/>
              <a:t>Contact info</a:t>
            </a:r>
          </a:p>
          <a:p>
            <a:pPr marL="1200150" lvl="2" indent="-285750">
              <a:buFont typeface="Arial" panose="020B0604020202020204"/>
              <a:buChar char="•"/>
            </a:pPr>
            <a:r>
              <a:rPr lang="en-US" dirty="0"/>
              <a:t>Communications tools used</a:t>
            </a:r>
          </a:p>
          <a:p>
            <a:pPr marL="1657350" lvl="3" indent="-285750">
              <a:buFont typeface="Arial" panose="020B0604020202020204"/>
              <a:buChar char="•"/>
            </a:pPr>
            <a:r>
              <a:rPr lang="en-US" dirty="0"/>
              <a:t>Email?  </a:t>
            </a:r>
          </a:p>
          <a:p>
            <a:pPr marL="1657350" lvl="3" indent="-285750">
              <a:buFont typeface="Arial" panose="020B0604020202020204"/>
              <a:buChar char="•"/>
            </a:pPr>
            <a:r>
              <a:rPr lang="en-US" dirty="0"/>
              <a:t>Remind/other texting?  </a:t>
            </a:r>
          </a:p>
          <a:p>
            <a:pPr marL="1657350" lvl="3" indent="-285750">
              <a:buFont typeface="Arial" panose="020B0604020202020204"/>
              <a:buChar char="•"/>
            </a:pPr>
            <a:r>
              <a:rPr lang="en-US" dirty="0"/>
              <a:t>Facebook private group?</a:t>
            </a:r>
          </a:p>
          <a:p>
            <a:pPr marL="1200150" lvl="2" indent="-285750">
              <a:buFont typeface="Arial" panose="020B0604020202020204"/>
              <a:buChar char="•"/>
            </a:pPr>
            <a:r>
              <a:rPr lang="en-US" dirty="0"/>
              <a:t>Meeting information</a:t>
            </a:r>
          </a:p>
          <a:p>
            <a:pPr marL="1200150" lvl="2" indent="-285750">
              <a:buFont typeface="Arial" panose="020B0604020202020204"/>
              <a:buChar char="•"/>
            </a:pPr>
            <a:r>
              <a:rPr lang="en-US" dirty="0"/>
              <a:t>Calendar</a:t>
            </a:r>
          </a:p>
          <a:p>
            <a:pPr marL="1200150" lvl="2" indent="-285750">
              <a:buFont typeface="Arial" panose="020B0604020202020204"/>
              <a:buChar char="•"/>
            </a:pPr>
            <a:r>
              <a:rPr lang="en-US" dirty="0"/>
              <a:t>Expectations</a:t>
            </a:r>
          </a:p>
          <a:p>
            <a:br>
              <a:rPr lang="en-US" dirty="0"/>
            </a:b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E6439D5-9A68-AF89-E60A-F4310B889DB2}"/>
              </a:ext>
            </a:extLst>
          </p:cNvPr>
          <p:cNvSpPr txBox="1"/>
          <p:nvPr/>
        </p:nvSpPr>
        <p:spPr>
          <a:xfrm>
            <a:off x="7143750" y="2687903"/>
            <a:ext cx="465391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 dirty="0">
                <a:solidFill>
                  <a:srgbClr val="0E4C95"/>
                </a:solidFill>
              </a:rPr>
              <a:t>Who will be great at doing this?</a:t>
            </a:r>
          </a:p>
          <a:p>
            <a:endParaRPr lang="en-US" sz="2400" i="1" dirty="0">
              <a:solidFill>
                <a:srgbClr val="0E4C95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07855E1-6ABB-F641-7CFD-04523B1875D7}"/>
              </a:ext>
            </a:extLst>
          </p:cNvPr>
          <p:cNvSpPr txBox="1"/>
          <p:nvPr/>
        </p:nvSpPr>
        <p:spPr>
          <a:xfrm>
            <a:off x="7542610" y="3518900"/>
            <a:ext cx="3454003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400" b="1" dirty="0">
                <a:solidFill>
                  <a:srgbClr val="0E4C95"/>
                </a:solidFill>
              </a:rPr>
              <a:t>New </a:t>
            </a:r>
            <a:br>
              <a:rPr lang="en-US" sz="4400" b="1" dirty="0">
                <a:solidFill>
                  <a:srgbClr val="0E4C95"/>
                </a:solidFill>
              </a:rPr>
            </a:br>
            <a:r>
              <a:rPr lang="en-US" sz="4400" b="1" dirty="0">
                <a:solidFill>
                  <a:srgbClr val="0E4C95"/>
                </a:solidFill>
              </a:rPr>
              <a:t>Member </a:t>
            </a:r>
            <a:br>
              <a:rPr lang="en-US" sz="4400" b="1" dirty="0">
                <a:solidFill>
                  <a:srgbClr val="0E4C95"/>
                </a:solidFill>
              </a:rPr>
            </a:br>
            <a:r>
              <a:rPr lang="en-US" sz="4400" b="1" dirty="0">
                <a:solidFill>
                  <a:srgbClr val="0E4C95"/>
                </a:solidFill>
              </a:rPr>
              <a:t>Coordinator</a:t>
            </a:r>
          </a:p>
        </p:txBody>
      </p:sp>
    </p:spTree>
    <p:extLst>
      <p:ext uri="{BB962C8B-B14F-4D97-AF65-F5344CB8AC3E}">
        <p14:creationId xmlns:p14="http://schemas.microsoft.com/office/powerpoint/2010/main" val="31738100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8C089A-1A85-D3C9-CCDB-6FEC471286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6D03E0F5-0062-3BEB-4A47-A04257198562}"/>
              </a:ext>
            </a:extLst>
          </p:cNvPr>
          <p:cNvGrpSpPr/>
          <p:nvPr/>
        </p:nvGrpSpPr>
        <p:grpSpPr>
          <a:xfrm>
            <a:off x="1" y="6196050"/>
            <a:ext cx="12063412" cy="533367"/>
            <a:chOff x="1" y="6196050"/>
            <a:chExt cx="12063412" cy="533367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AA0F5137-D5B2-A518-A4CF-2EF0F2542C9F}"/>
                </a:ext>
              </a:extLst>
            </p:cNvPr>
            <p:cNvSpPr/>
            <p:nvPr/>
          </p:nvSpPr>
          <p:spPr>
            <a:xfrm>
              <a:off x="1" y="6343651"/>
              <a:ext cx="9486900" cy="285749"/>
            </a:xfrm>
            <a:prstGeom prst="rect">
              <a:avLst/>
            </a:prstGeom>
            <a:solidFill>
              <a:srgbClr val="0E4C9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5D53F060-1B29-83CF-C621-846D52EA839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01188" y="6196050"/>
              <a:ext cx="2562225" cy="533367"/>
            </a:xfrm>
            <a:prstGeom prst="rect">
              <a:avLst/>
            </a:prstGeom>
          </p:spPr>
        </p:pic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EA574662-0326-27D1-48A1-BA6FDF92143B}"/>
              </a:ext>
            </a:extLst>
          </p:cNvPr>
          <p:cNvSpPr txBox="1"/>
          <p:nvPr/>
        </p:nvSpPr>
        <p:spPr>
          <a:xfrm>
            <a:off x="0" y="4420"/>
            <a:ext cx="12192000" cy="984931"/>
          </a:xfrm>
          <a:prstGeom prst="rect">
            <a:avLst/>
          </a:prstGeom>
          <a:solidFill>
            <a:srgbClr val="0E4C95"/>
          </a:solidFill>
        </p:spPr>
        <p:txBody>
          <a:bodyPr wrap="square" rtlCol="0" anchor="ctr" anchorCtr="0">
            <a:noAutofit/>
          </a:bodyPr>
          <a:lstStyle/>
          <a:p>
            <a:r>
              <a:rPr lang="en-US" sz="2600" b="1" dirty="0">
                <a:solidFill>
                  <a:schemeClr val="bg1"/>
                </a:solidFill>
              </a:rPr>
              <a:t>1. ONBOARDING: How families are welcomed and launched into Scouting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99514B1-2956-7D8C-599E-1A2EBC4B1CC6}"/>
              </a:ext>
            </a:extLst>
          </p:cNvPr>
          <p:cNvSpPr txBox="1"/>
          <p:nvPr/>
        </p:nvSpPr>
        <p:spPr>
          <a:xfrm>
            <a:off x="222886" y="1160193"/>
            <a:ext cx="8539772" cy="3634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E4C95"/>
                </a:solidFill>
              </a:rPr>
              <a:t>New Member Coordinator</a:t>
            </a:r>
          </a:p>
          <a:p>
            <a:endParaRPr lang="en-US" dirty="0"/>
          </a:p>
          <a:p>
            <a:pPr marL="285750" indent="-285750">
              <a:buFont typeface="Arial" panose="020B0604020202020204"/>
              <a:buChar char="•"/>
            </a:pPr>
            <a:r>
              <a:rPr lang="en-US" sz="2400" dirty="0"/>
              <a:t>In general, all New Member Coordinators: </a:t>
            </a:r>
            <a:br>
              <a:rPr lang="en-US" sz="2400" dirty="0"/>
            </a:br>
            <a:endParaRPr lang="en-US" sz="1200" dirty="0"/>
          </a:p>
          <a:p>
            <a:pPr marL="742950" lvl="1" indent="-285750">
              <a:buFont typeface="Arial" panose="020B0604020202020204"/>
              <a:buChar char="•"/>
            </a:pPr>
            <a:r>
              <a:rPr lang="en-US" sz="2400" dirty="0"/>
              <a:t>Serve as welcoming ambassadors for the unit. </a:t>
            </a:r>
          </a:p>
          <a:p>
            <a:pPr marL="742950" lvl="1" indent="-285750">
              <a:spcAft>
                <a:spcPts val="500"/>
              </a:spcAft>
              <a:buFont typeface="Arial" panose="020B0604020202020204"/>
              <a:buChar char="•"/>
            </a:pPr>
            <a:r>
              <a:rPr lang="en-US" sz="2400" dirty="0"/>
              <a:t>Serve as point of contact for questions or concerns as needed, until other relationships are more developed. </a:t>
            </a:r>
          </a:p>
          <a:p>
            <a:pPr marL="742950" lvl="1" indent="-285750">
              <a:spcAft>
                <a:spcPts val="500"/>
              </a:spcAft>
              <a:buFont typeface="Arial" panose="020B0604020202020204"/>
              <a:buChar char="•"/>
            </a:pPr>
            <a:r>
              <a:rPr lang="en-US" sz="2400" dirty="0"/>
              <a:t>Build fun and excitement about the unit program and encourage youth and their families to take pride in Scouting accomplishments.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2ACD131-EE26-411D-6F71-FE8E9F53E31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0233" b="-994"/>
          <a:stretch>
            <a:fillRect/>
          </a:stretch>
        </p:blipFill>
        <p:spPr>
          <a:xfrm>
            <a:off x="8991258" y="1936317"/>
            <a:ext cx="2767355" cy="225951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997C754-0F33-00CF-746A-CD041A529BA2}"/>
              </a:ext>
            </a:extLst>
          </p:cNvPr>
          <p:cNvSpPr txBox="1"/>
          <p:nvPr/>
        </p:nvSpPr>
        <p:spPr>
          <a:xfrm>
            <a:off x="0" y="5142798"/>
            <a:ext cx="12192000" cy="954107"/>
          </a:xfrm>
          <a:prstGeom prst="rect">
            <a:avLst/>
          </a:prstGeom>
          <a:solidFill>
            <a:srgbClr val="0E4C95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b="1" i="1" dirty="0">
                <a:solidFill>
                  <a:schemeClr val="bg1"/>
                </a:solidFill>
              </a:rPr>
              <a:t>    Make it simple:  </a:t>
            </a:r>
            <a:br>
              <a:rPr lang="en-US" sz="2800" b="1" i="1" dirty="0">
                <a:solidFill>
                  <a:schemeClr val="bg1"/>
                </a:solidFill>
              </a:rPr>
            </a:br>
            <a:r>
              <a:rPr lang="en-US" sz="2800" b="1" i="1" dirty="0">
                <a:solidFill>
                  <a:schemeClr val="bg1"/>
                </a:solidFill>
              </a:rPr>
              <a:t>Help people feel welcome and develop a sense of belonging.</a:t>
            </a:r>
          </a:p>
        </p:txBody>
      </p:sp>
    </p:spTree>
    <p:extLst>
      <p:ext uri="{BB962C8B-B14F-4D97-AF65-F5344CB8AC3E}">
        <p14:creationId xmlns:p14="http://schemas.microsoft.com/office/powerpoint/2010/main" val="1909879024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D54119-9455-6C4E-DE01-862569E520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AF3A5328-9BAB-C981-A3B3-F94424B3BBFF}"/>
              </a:ext>
            </a:extLst>
          </p:cNvPr>
          <p:cNvGrpSpPr/>
          <p:nvPr/>
        </p:nvGrpSpPr>
        <p:grpSpPr>
          <a:xfrm>
            <a:off x="1" y="6196050"/>
            <a:ext cx="12063412" cy="533367"/>
            <a:chOff x="1" y="6196050"/>
            <a:chExt cx="12063412" cy="533367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2E78B89D-67E3-D212-D6F0-3E66BC28CE6C}"/>
                </a:ext>
              </a:extLst>
            </p:cNvPr>
            <p:cNvSpPr/>
            <p:nvPr/>
          </p:nvSpPr>
          <p:spPr>
            <a:xfrm>
              <a:off x="1" y="6343651"/>
              <a:ext cx="9486900" cy="285749"/>
            </a:xfrm>
            <a:prstGeom prst="rect">
              <a:avLst/>
            </a:prstGeom>
            <a:solidFill>
              <a:srgbClr val="0E4C9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EC150EC3-9A46-A8EE-81FF-9636CDB803E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01188" y="6196050"/>
              <a:ext cx="2562225" cy="533367"/>
            </a:xfrm>
            <a:prstGeom prst="rect">
              <a:avLst/>
            </a:prstGeom>
          </p:spPr>
        </p:pic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31F52C8E-3426-9C36-7550-94D9B8D6132A}"/>
              </a:ext>
            </a:extLst>
          </p:cNvPr>
          <p:cNvSpPr txBox="1"/>
          <p:nvPr/>
        </p:nvSpPr>
        <p:spPr>
          <a:xfrm>
            <a:off x="0" y="4420"/>
            <a:ext cx="12192000" cy="984931"/>
          </a:xfrm>
          <a:prstGeom prst="rect">
            <a:avLst/>
          </a:prstGeom>
          <a:solidFill>
            <a:srgbClr val="0E4C95"/>
          </a:solidFill>
        </p:spPr>
        <p:txBody>
          <a:bodyPr wrap="square" rtlCol="0" anchor="ctr" anchorCtr="0">
            <a:noAutofit/>
          </a:bodyPr>
          <a:lstStyle/>
          <a:p>
            <a:r>
              <a:rPr lang="en-US" sz="2800" b="1" dirty="0">
                <a:solidFill>
                  <a:schemeClr val="bg1"/>
                </a:solidFill>
              </a:rPr>
              <a:t>   2. LEADER QUALITY: Biggest driver of unit vision and success</a:t>
            </a:r>
            <a:endParaRPr lang="en-US" sz="2600" b="1" dirty="0">
              <a:solidFill>
                <a:schemeClr val="bg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B71EEF5-B121-7941-3173-B0167A1DB8B4}"/>
              </a:ext>
            </a:extLst>
          </p:cNvPr>
          <p:cNvSpPr txBox="1"/>
          <p:nvPr/>
        </p:nvSpPr>
        <p:spPr>
          <a:xfrm>
            <a:off x="418495" y="1184965"/>
            <a:ext cx="6476981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Leaders should.. </a:t>
            </a:r>
          </a:p>
          <a:p>
            <a:pPr marL="285750" indent="-285750">
              <a:buFont typeface="Arial" panose="020B0604020202020204"/>
              <a:buChar char="•"/>
            </a:pPr>
            <a:r>
              <a:rPr lang="en-US" sz="2800" dirty="0"/>
              <a:t>Be trained</a:t>
            </a:r>
          </a:p>
          <a:p>
            <a:pPr marL="285750" indent="-285750">
              <a:buFont typeface="Arial" panose="020B0604020202020204"/>
              <a:buChar char="•"/>
            </a:pPr>
            <a:r>
              <a:rPr lang="en-US" sz="2800" dirty="0"/>
              <a:t>Be present &amp; engaged</a:t>
            </a:r>
          </a:p>
          <a:p>
            <a:pPr marL="285750" indent="-285750">
              <a:buFont typeface="Arial" panose="020B0604020202020204"/>
              <a:buChar char="•"/>
            </a:pPr>
            <a:r>
              <a:rPr lang="en-US" sz="2800" dirty="0"/>
              <a:t>Demonstrate follow-through</a:t>
            </a:r>
          </a:p>
          <a:p>
            <a:pPr marL="285750" indent="-285750">
              <a:buFont typeface="Arial" panose="020B0604020202020204"/>
              <a:buChar char="•"/>
            </a:pPr>
            <a:r>
              <a:rPr lang="en-US" sz="2800" dirty="0"/>
              <a:t>Be consistent</a:t>
            </a:r>
          </a:p>
          <a:p>
            <a:endParaRPr lang="en-US" sz="2800" dirty="0"/>
          </a:p>
          <a:p>
            <a:r>
              <a:rPr lang="en-US" sz="2800" dirty="0"/>
              <a:t>…what else?</a:t>
            </a:r>
          </a:p>
          <a:p>
            <a:pPr marL="285750" indent="-285750">
              <a:buFont typeface="Arial" panose="020B0604020202020204"/>
              <a:buChar char="•"/>
            </a:pPr>
            <a:endParaRPr lang="en-US" sz="2400" b="1" dirty="0"/>
          </a:p>
          <a:p>
            <a:pPr marL="285750" indent="-285750">
              <a:buFont typeface="Arial" panose="020B0604020202020204"/>
              <a:buChar char="•"/>
            </a:pPr>
            <a:endParaRPr lang="en-US" sz="2400" b="1" dirty="0"/>
          </a:p>
          <a:p>
            <a:pPr marL="285750" indent="-285750">
              <a:buFont typeface="Arial" panose="020B0604020202020204"/>
              <a:buChar char="•"/>
            </a:pPr>
            <a:endParaRPr lang="en-US" sz="2000" dirty="0"/>
          </a:p>
          <a:p>
            <a:pPr marL="742950" lvl="1" indent="-285750">
              <a:buFont typeface="Arial" panose="020B0604020202020204"/>
              <a:buChar char="•"/>
            </a:pPr>
            <a:endParaRPr lang="en-US" sz="2000" dirty="0">
              <a:solidFill>
                <a:srgbClr val="C00000"/>
              </a:solidFill>
            </a:endParaRPr>
          </a:p>
          <a:p>
            <a:pPr marL="742950" lvl="1" indent="-285750">
              <a:buFont typeface="Arial" panose="020B0604020202020204"/>
              <a:buChar char="•"/>
            </a:pPr>
            <a:endParaRPr lang="en-US" sz="2000" dirty="0">
              <a:solidFill>
                <a:srgbClr val="C00000"/>
              </a:solidFill>
            </a:endParaRPr>
          </a:p>
          <a:p>
            <a:pPr marL="742950" lvl="1" indent="-285750">
              <a:buFont typeface="Arial" panose="020B0604020202020204"/>
              <a:buChar char="•"/>
            </a:pPr>
            <a:endParaRPr lang="en-US" sz="2000" dirty="0">
              <a:solidFill>
                <a:srgbClr val="C00000"/>
              </a:solidFill>
            </a:endParaRPr>
          </a:p>
          <a:p>
            <a:pPr marL="742950" lvl="1" indent="-285750">
              <a:buFont typeface="Arial" panose="020B0604020202020204"/>
              <a:buChar char="•"/>
            </a:pPr>
            <a:endParaRPr lang="en-US" sz="2000" dirty="0">
              <a:solidFill>
                <a:srgbClr val="C00000"/>
              </a:solidFill>
            </a:endParaRPr>
          </a:p>
          <a:p>
            <a:pPr marL="742950" lvl="1" indent="-285750">
              <a:buFont typeface="Arial" panose="020B0604020202020204"/>
              <a:buChar char="•"/>
            </a:pPr>
            <a:endParaRPr lang="en-US" sz="2000" dirty="0">
              <a:solidFill>
                <a:srgbClr val="C0000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80B232E-BD66-B4D8-6EBB-62357F2547F2}"/>
              </a:ext>
            </a:extLst>
          </p:cNvPr>
          <p:cNvSpPr txBox="1"/>
          <p:nvPr/>
        </p:nvSpPr>
        <p:spPr>
          <a:xfrm>
            <a:off x="7618955" y="1487069"/>
            <a:ext cx="3938275" cy="3216265"/>
          </a:xfrm>
          <a:prstGeom prst="rect">
            <a:avLst/>
          </a:prstGeom>
          <a:solidFill>
            <a:srgbClr val="0E4C95"/>
          </a:solidFill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2600" i="1" dirty="0">
                <a:solidFill>
                  <a:schemeClr val="bg1"/>
                </a:solidFill>
              </a:rPr>
              <a:t>We already mentioned that maybe your unit can pay for volunteers’ fees.</a:t>
            </a:r>
          </a:p>
          <a:p>
            <a:pPr>
              <a:defRPr/>
            </a:pPr>
            <a:endParaRPr lang="en-US" sz="2600" i="1" dirty="0">
              <a:solidFill>
                <a:schemeClr val="bg1"/>
              </a:solidFill>
            </a:endParaRPr>
          </a:p>
          <a:p>
            <a:pPr>
              <a:defRPr/>
            </a:pPr>
            <a:r>
              <a:rPr lang="en-US" sz="3300" i="1" dirty="0">
                <a:solidFill>
                  <a:schemeClr val="bg1"/>
                </a:solidFill>
              </a:rPr>
              <a:t>How can you help them with their training? 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B1452E9-DC4B-8900-0050-F67299BE1DCA}"/>
              </a:ext>
            </a:extLst>
          </p:cNvPr>
          <p:cNvSpPr txBox="1"/>
          <p:nvPr/>
        </p:nvSpPr>
        <p:spPr>
          <a:xfrm>
            <a:off x="253603" y="5549719"/>
            <a:ext cx="1219199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Scouts BSA  </a:t>
            </a:r>
            <a:r>
              <a:rPr lang="en-US" dirty="0">
                <a:hlinkClick r:id="rId3"/>
              </a:rPr>
              <a:t>https://www.scouting.org/program-updates/selecting-quality-leaders/</a:t>
            </a:r>
            <a:br>
              <a:rPr lang="en-US" dirty="0"/>
            </a:br>
            <a:r>
              <a:rPr lang="en-US" dirty="0"/>
              <a:t>Cub Scouts  </a:t>
            </a:r>
            <a:r>
              <a:rPr lang="en-US" dirty="0">
                <a:hlinkClick r:id="rId4"/>
              </a:rPr>
              <a:t>https://www.scouting.org/wp-content/uploads/2018/11/510-50018-SelCubScoutLdrship_ST_FPO.pdf</a:t>
            </a: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699506515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26F49D-103A-0408-AE0A-8A1E20DE7C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891B16BB-93D4-6703-1991-114313A6175E}"/>
              </a:ext>
            </a:extLst>
          </p:cNvPr>
          <p:cNvGrpSpPr/>
          <p:nvPr/>
        </p:nvGrpSpPr>
        <p:grpSpPr>
          <a:xfrm>
            <a:off x="1" y="6196050"/>
            <a:ext cx="12063412" cy="533367"/>
            <a:chOff x="1" y="6196050"/>
            <a:chExt cx="12063412" cy="533367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5DF44262-A4A5-FCD8-A890-494D05A43E5E}"/>
                </a:ext>
              </a:extLst>
            </p:cNvPr>
            <p:cNvSpPr/>
            <p:nvPr/>
          </p:nvSpPr>
          <p:spPr>
            <a:xfrm>
              <a:off x="1" y="6343651"/>
              <a:ext cx="9486900" cy="285749"/>
            </a:xfrm>
            <a:prstGeom prst="rect">
              <a:avLst/>
            </a:prstGeom>
            <a:solidFill>
              <a:srgbClr val="0E4C9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1A975B8C-9D4D-4DA9-1839-8429296DA89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01188" y="6196050"/>
              <a:ext cx="2562225" cy="533367"/>
            </a:xfrm>
            <a:prstGeom prst="rect">
              <a:avLst/>
            </a:prstGeom>
          </p:spPr>
        </p:pic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9458D35B-D35D-F2F4-AA75-7682D0A14FF6}"/>
              </a:ext>
            </a:extLst>
          </p:cNvPr>
          <p:cNvSpPr txBox="1"/>
          <p:nvPr/>
        </p:nvSpPr>
        <p:spPr>
          <a:xfrm>
            <a:off x="0" y="4420"/>
            <a:ext cx="12192000" cy="984931"/>
          </a:xfrm>
          <a:prstGeom prst="rect">
            <a:avLst/>
          </a:prstGeom>
          <a:solidFill>
            <a:srgbClr val="0E4C95"/>
          </a:solidFill>
        </p:spPr>
        <p:txBody>
          <a:bodyPr wrap="square" rtlCol="0" anchor="ctr" anchorCtr="0">
            <a:noAutofit/>
          </a:bodyPr>
          <a:lstStyle/>
          <a:p>
            <a:r>
              <a:rPr lang="en-US" sz="2800" b="1" dirty="0">
                <a:solidFill>
                  <a:schemeClr val="bg1"/>
                </a:solidFill>
              </a:rPr>
              <a:t>   2. LEADER QUALITY: Biggest driver of unit vision and success</a:t>
            </a:r>
            <a:endParaRPr lang="en-US" sz="2600" b="1" dirty="0">
              <a:solidFill>
                <a:schemeClr val="bg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540EEA8-7F74-5610-C8FF-A77EDA026289}"/>
              </a:ext>
            </a:extLst>
          </p:cNvPr>
          <p:cNvSpPr txBox="1"/>
          <p:nvPr/>
        </p:nvSpPr>
        <p:spPr>
          <a:xfrm>
            <a:off x="216936" y="1254323"/>
            <a:ext cx="6184739" cy="52322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Engage Parent Helpers</a:t>
            </a:r>
          </a:p>
          <a:p>
            <a:endParaRPr lang="en-US" sz="2200" b="1" dirty="0"/>
          </a:p>
          <a:p>
            <a:pPr marL="285750" indent="-285750">
              <a:buFont typeface="Arial" panose="020B0604020202020204"/>
              <a:buChar char="•"/>
            </a:pPr>
            <a:r>
              <a:rPr lang="en-US" sz="2400" dirty="0"/>
              <a:t>Start small and gradually, with specific requests</a:t>
            </a:r>
          </a:p>
          <a:p>
            <a:pPr marL="742950" lvl="1" indent="-285750">
              <a:buFont typeface="Arial" panose="020B0604020202020204"/>
              <a:buChar char="•"/>
            </a:pPr>
            <a:r>
              <a:rPr lang="en-US" sz="2400" dirty="0"/>
              <a:t>Shopping for camping food supplies, with list / quantities</a:t>
            </a:r>
          </a:p>
          <a:p>
            <a:pPr marL="742950" lvl="1" indent="-285750">
              <a:buFont typeface="Arial" panose="020B0604020202020204"/>
              <a:buChar char="•"/>
            </a:pPr>
            <a:r>
              <a:rPr lang="en-US" sz="2400" dirty="0"/>
              <a:t>Lead a Den meeting craft or activity</a:t>
            </a:r>
          </a:p>
          <a:p>
            <a:pPr marL="742950" lvl="1" indent="-285750">
              <a:buFont typeface="Arial" panose="020B0604020202020204"/>
              <a:buChar char="•"/>
            </a:pPr>
            <a:r>
              <a:rPr lang="en-US" sz="2400" dirty="0"/>
              <a:t>Coordinate decorations for Blue &amp; Gold</a:t>
            </a:r>
          </a:p>
          <a:p>
            <a:pPr marL="742950" lvl="1" indent="-285750">
              <a:buFont typeface="Arial" panose="020B0604020202020204"/>
              <a:buChar char="•"/>
            </a:pPr>
            <a:r>
              <a:rPr lang="en-US" sz="2400" dirty="0"/>
              <a:t>Help sign-in/weigh cars at Pinewood Derby</a:t>
            </a:r>
          </a:p>
          <a:p>
            <a:pPr marL="742950" lvl="1" indent="-285750">
              <a:buFont typeface="Arial" panose="020B0604020202020204"/>
              <a:buChar char="•"/>
            </a:pPr>
            <a:r>
              <a:rPr lang="en-US" sz="2400" dirty="0"/>
              <a:t>Help kids bait hooks while fishing</a:t>
            </a:r>
          </a:p>
          <a:p>
            <a:pPr marL="742950" lvl="1" indent="-285750">
              <a:buFont typeface="Arial" panose="020B0604020202020204"/>
              <a:buChar char="•"/>
            </a:pPr>
            <a:r>
              <a:rPr lang="en-US" sz="2400" dirty="0"/>
              <a:t>Other ideas?</a:t>
            </a:r>
          </a:p>
          <a:p>
            <a:pPr lvl="1"/>
            <a:endParaRPr lang="en-US" sz="2000" dirty="0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318D3B1C-B72B-A8CD-2030-A19768ED7E2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405" r="3635"/>
          <a:stretch>
            <a:fillRect/>
          </a:stretch>
        </p:blipFill>
        <p:spPr>
          <a:xfrm>
            <a:off x="6805534" y="1664862"/>
            <a:ext cx="4437089" cy="4054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850013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15ED09-866F-89C7-8E92-032D65DA5F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0D506F68-1787-1AA6-041E-A1B3DC8DD97E}"/>
              </a:ext>
            </a:extLst>
          </p:cNvPr>
          <p:cNvGrpSpPr/>
          <p:nvPr/>
        </p:nvGrpSpPr>
        <p:grpSpPr>
          <a:xfrm>
            <a:off x="1" y="6196050"/>
            <a:ext cx="12063412" cy="533367"/>
            <a:chOff x="1" y="6196050"/>
            <a:chExt cx="12063412" cy="533367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47698234-FB51-43D7-A186-3591D7986CE0}"/>
                </a:ext>
              </a:extLst>
            </p:cNvPr>
            <p:cNvSpPr/>
            <p:nvPr/>
          </p:nvSpPr>
          <p:spPr>
            <a:xfrm>
              <a:off x="1" y="6343651"/>
              <a:ext cx="9486900" cy="285749"/>
            </a:xfrm>
            <a:prstGeom prst="rect">
              <a:avLst/>
            </a:prstGeom>
            <a:solidFill>
              <a:srgbClr val="0E4C9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B2FF4F45-C654-8E27-2DDA-97EC8F36EE2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01188" y="6196050"/>
              <a:ext cx="2562225" cy="533367"/>
            </a:xfrm>
            <a:prstGeom prst="rect">
              <a:avLst/>
            </a:prstGeom>
          </p:spPr>
        </p:pic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FDD87957-2CE6-F910-83D2-B8128A7219E5}"/>
              </a:ext>
            </a:extLst>
          </p:cNvPr>
          <p:cNvSpPr txBox="1"/>
          <p:nvPr/>
        </p:nvSpPr>
        <p:spPr>
          <a:xfrm>
            <a:off x="0" y="4420"/>
            <a:ext cx="12192000" cy="984931"/>
          </a:xfrm>
          <a:prstGeom prst="rect">
            <a:avLst/>
          </a:prstGeom>
          <a:solidFill>
            <a:srgbClr val="0E4C95"/>
          </a:solidFill>
        </p:spPr>
        <p:txBody>
          <a:bodyPr wrap="square" rtlCol="0" anchor="ctr" anchorCtr="0">
            <a:noAutofit/>
          </a:bodyPr>
          <a:lstStyle/>
          <a:p>
            <a:r>
              <a:rPr lang="en-US" sz="2800" b="1" dirty="0">
                <a:solidFill>
                  <a:schemeClr val="bg1"/>
                </a:solidFill>
              </a:rPr>
              <a:t>   2. LEADER QUALITY: Biggest driver of unit vision and success</a:t>
            </a:r>
            <a:endParaRPr lang="en-US" sz="2600" b="1" dirty="0">
              <a:solidFill>
                <a:schemeClr val="bg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9D41ED0-1090-507B-48E2-E7290BBC3D00}"/>
              </a:ext>
            </a:extLst>
          </p:cNvPr>
          <p:cNvSpPr txBox="1"/>
          <p:nvPr/>
        </p:nvSpPr>
        <p:spPr>
          <a:xfrm>
            <a:off x="439791" y="1126838"/>
            <a:ext cx="5781128" cy="52168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000" b="1" dirty="0"/>
              <a:t>How To Identify </a:t>
            </a:r>
            <a:br>
              <a:rPr lang="en-US" sz="3000" b="1" dirty="0"/>
            </a:br>
            <a:r>
              <a:rPr lang="en-US" sz="3000" b="1" dirty="0"/>
              <a:t>People for Roles</a:t>
            </a:r>
          </a:p>
          <a:p>
            <a:endParaRPr lang="en-US" sz="9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What does the Parent Information Form tell you?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Did the New Member Coordinator pick up on information?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Professions: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Bank teller – may be a good Treasurer?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Teacher – good Den leader?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Works at a hardware store – can help lead activities?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Other ideas? </a:t>
            </a:r>
          </a:p>
        </p:txBody>
      </p:sp>
      <p:pic>
        <p:nvPicPr>
          <p:cNvPr id="2050" name="Picture 2" descr="volunteer leadership">
            <a:extLst>
              <a:ext uri="{FF2B5EF4-FFF2-40B4-BE49-F238E27FC236}">
                <a16:creationId xmlns:a16="http://schemas.microsoft.com/office/drawing/2014/main" id="{1D06A6B3-80F6-18F3-2A64-08D5AF9154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6433" y="1682938"/>
            <a:ext cx="5095875" cy="3819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50EEF04-43B7-0938-037B-8024A1D9BAE3}"/>
              </a:ext>
            </a:extLst>
          </p:cNvPr>
          <p:cNvSpPr txBox="1"/>
          <p:nvPr/>
        </p:nvSpPr>
        <p:spPr>
          <a:xfrm>
            <a:off x="6750491" y="4990396"/>
            <a:ext cx="48518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i="1" dirty="0">
                <a:solidFill>
                  <a:schemeClr val="bg1"/>
                </a:solidFill>
              </a:rPr>
              <a:t>Does someone stand out… in a good way? </a:t>
            </a:r>
          </a:p>
        </p:txBody>
      </p:sp>
    </p:spTree>
    <p:extLst>
      <p:ext uri="{BB962C8B-B14F-4D97-AF65-F5344CB8AC3E}">
        <p14:creationId xmlns:p14="http://schemas.microsoft.com/office/powerpoint/2010/main" val="27271598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C414B9-200E-2F20-BD85-B7E978A1FA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44F4B6CF-EA4F-F931-A85C-BEEA72954306}"/>
              </a:ext>
            </a:extLst>
          </p:cNvPr>
          <p:cNvGrpSpPr/>
          <p:nvPr/>
        </p:nvGrpSpPr>
        <p:grpSpPr>
          <a:xfrm>
            <a:off x="1" y="6196050"/>
            <a:ext cx="12063412" cy="533367"/>
            <a:chOff x="1" y="6196050"/>
            <a:chExt cx="12063412" cy="533367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64FD5A5B-22D1-BA46-09EE-F528CA6E9865}"/>
                </a:ext>
              </a:extLst>
            </p:cNvPr>
            <p:cNvSpPr/>
            <p:nvPr/>
          </p:nvSpPr>
          <p:spPr>
            <a:xfrm>
              <a:off x="1" y="6343651"/>
              <a:ext cx="9486900" cy="285749"/>
            </a:xfrm>
            <a:prstGeom prst="rect">
              <a:avLst/>
            </a:prstGeom>
            <a:solidFill>
              <a:srgbClr val="0E4C9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E208C459-DEB4-E6BA-8D3F-70DDE7CA841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01188" y="6196050"/>
              <a:ext cx="2562225" cy="533367"/>
            </a:xfrm>
            <a:prstGeom prst="rect">
              <a:avLst/>
            </a:prstGeom>
          </p:spPr>
        </p:pic>
      </p:grpSp>
      <p:pic>
        <p:nvPicPr>
          <p:cNvPr id="2050" name="Picture 2">
            <a:extLst>
              <a:ext uri="{FF2B5EF4-FFF2-40B4-BE49-F238E27FC236}">
                <a16:creationId xmlns:a16="http://schemas.microsoft.com/office/drawing/2014/main" id="{965A3202-A68B-43B2-2C23-26E3D98F991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250" b="3333"/>
          <a:stretch>
            <a:fillRect/>
          </a:stretch>
        </p:blipFill>
        <p:spPr bwMode="auto">
          <a:xfrm>
            <a:off x="0" y="0"/>
            <a:ext cx="6096000" cy="68789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7EABC12-F47D-897F-97FF-16635418E089}"/>
              </a:ext>
            </a:extLst>
          </p:cNvPr>
          <p:cNvSpPr txBox="1"/>
          <p:nvPr/>
        </p:nvSpPr>
        <p:spPr>
          <a:xfrm>
            <a:off x="6098382" y="228600"/>
            <a:ext cx="6093618" cy="65556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 fontAlgn="base">
              <a:buFont typeface="+mj-lt"/>
              <a:buAutoNum type="arabicPeriod"/>
            </a:pPr>
            <a:r>
              <a:rPr lang="en-US" sz="2000" b="1" i="0" u="none" strike="noStrike" dirty="0">
                <a:solidFill>
                  <a:srgbClr val="000000"/>
                </a:solidFill>
                <a:effectLst/>
                <a:latin typeface="Arial" panose="020B0604020202020204"/>
              </a:rPr>
              <a:t>Biggest benefits / selling points of Scouting (“Why Scouting?”)</a:t>
            </a:r>
          </a:p>
          <a:p>
            <a:pPr>
              <a:buNone/>
            </a:pPr>
            <a:endParaRPr lang="en-US" b="0" dirty="0">
              <a:effectLst/>
            </a:endParaRPr>
          </a:p>
          <a:p>
            <a:pPr indent="457200" rtl="0">
              <a:buNone/>
            </a:pPr>
            <a:r>
              <a:rPr lang="en-US" sz="2400" b="1" i="0" u="none" strike="noStrike" dirty="0">
                <a:solidFill>
                  <a:srgbClr val="0E4C95"/>
                </a:solidFill>
                <a:effectLst/>
                <a:latin typeface="+mj-lt"/>
              </a:rPr>
              <a:t>Adults</a:t>
            </a:r>
            <a:r>
              <a:rPr lang="en-US" sz="2400" b="0" i="0" u="none" strike="noStrike" dirty="0">
                <a:solidFill>
                  <a:srgbClr val="0E4C95"/>
                </a:solidFill>
                <a:effectLst/>
                <a:latin typeface="+mj-lt"/>
              </a:rPr>
              <a:t> </a:t>
            </a:r>
            <a:r>
              <a:rPr lang="en-US" sz="2000" b="0" i="1" u="none" strike="noStrike" dirty="0">
                <a:solidFill>
                  <a:srgbClr val="000000"/>
                </a:solidFill>
                <a:effectLst/>
                <a:latin typeface="+mj-lt"/>
              </a:rPr>
              <a:t>(these are benefits for youth that    </a:t>
            </a:r>
            <a:br>
              <a:rPr lang="en-US" sz="2000" b="0" i="1" u="none" strike="noStrike" dirty="0">
                <a:solidFill>
                  <a:srgbClr val="000000"/>
                </a:solidFill>
                <a:effectLst/>
                <a:latin typeface="+mj-lt"/>
              </a:rPr>
            </a:br>
            <a:r>
              <a:rPr lang="en-US" sz="2000" b="0" i="1" u="none" strike="noStrike" dirty="0">
                <a:solidFill>
                  <a:srgbClr val="000000"/>
                </a:solidFill>
                <a:effectLst/>
                <a:latin typeface="+mj-lt"/>
              </a:rPr>
              <a:t>          adults may be most aware of or prioritize)</a:t>
            </a:r>
            <a:r>
              <a:rPr lang="en-US" sz="2000" b="0" i="0" u="none" strike="noStrike" dirty="0">
                <a:solidFill>
                  <a:srgbClr val="000000"/>
                </a:solidFill>
                <a:effectLst/>
                <a:latin typeface="+mj-lt"/>
              </a:rPr>
              <a:t>:</a:t>
            </a:r>
            <a:endParaRPr lang="en-US" sz="2000" b="0" dirty="0">
              <a:effectLst/>
              <a:latin typeface="+mj-lt"/>
            </a:endParaRPr>
          </a:p>
          <a:p>
            <a:pPr marL="742950" indent="-285750" rtl="0" fontAlgn="base">
              <a:buFont typeface="Arial" panose="020B0604020202020204"/>
              <a:buChar char="•"/>
            </a:pPr>
            <a:r>
              <a:rPr lang="en-US" sz="2400" b="0" i="0" u="none" strike="noStrike" dirty="0">
                <a:solidFill>
                  <a:srgbClr val="000000"/>
                </a:solidFill>
                <a:effectLst/>
                <a:latin typeface="+mj-lt"/>
              </a:rPr>
              <a:t>Compliments all other activities</a:t>
            </a:r>
          </a:p>
          <a:p>
            <a:pPr marL="742950" indent="-285750" rtl="0" fontAlgn="base">
              <a:buFont typeface="Arial" panose="020B0604020202020204"/>
              <a:buChar char="•"/>
            </a:pPr>
            <a:r>
              <a:rPr lang="en-US" sz="2400" b="0" i="0" u="none" strike="noStrike" dirty="0">
                <a:solidFill>
                  <a:srgbClr val="000000"/>
                </a:solidFill>
                <a:effectLst/>
                <a:latin typeface="+mj-lt"/>
              </a:rPr>
              <a:t>Memories with your kids</a:t>
            </a:r>
          </a:p>
          <a:p>
            <a:pPr marL="742950" indent="-285750" rtl="0" fontAlgn="base">
              <a:buFont typeface="Arial" panose="020B0604020202020204"/>
              <a:buChar char="•"/>
            </a:pPr>
            <a:r>
              <a:rPr lang="en-US" sz="2400" b="0" i="0" u="none" strike="noStrike" dirty="0">
                <a:solidFill>
                  <a:srgbClr val="000000"/>
                </a:solidFill>
                <a:effectLst/>
                <a:latin typeface="+mj-lt"/>
              </a:rPr>
              <a:t>No screens</a:t>
            </a:r>
          </a:p>
          <a:p>
            <a:pPr marL="742950" indent="-285750" rtl="0" fontAlgn="base">
              <a:buFont typeface="Arial" panose="020B0604020202020204"/>
              <a:buChar char="•"/>
            </a:pPr>
            <a:r>
              <a:rPr lang="en-US" sz="2400" b="0" i="0" u="none" strike="noStrike" dirty="0">
                <a:solidFill>
                  <a:srgbClr val="000000"/>
                </a:solidFill>
                <a:effectLst/>
                <a:latin typeface="+mj-lt"/>
              </a:rPr>
              <a:t>Safe place to fail</a:t>
            </a:r>
          </a:p>
          <a:p>
            <a:pPr marL="742950" indent="-285750" rtl="0" fontAlgn="base">
              <a:buFont typeface="Arial" panose="020B0604020202020204"/>
              <a:buChar char="•"/>
            </a:pPr>
            <a:r>
              <a:rPr lang="en-US" sz="2400" b="0" i="0" u="none" strike="noStrike" dirty="0">
                <a:solidFill>
                  <a:srgbClr val="000000"/>
                </a:solidFill>
                <a:effectLst/>
                <a:latin typeface="+mj-lt"/>
              </a:rPr>
              <a:t>Quality friends for parents</a:t>
            </a:r>
          </a:p>
          <a:p>
            <a:pPr marL="742950" indent="-285750" rtl="0" fontAlgn="base">
              <a:buFont typeface="Arial" panose="020B0604020202020204"/>
              <a:buChar char="•"/>
            </a:pPr>
            <a:r>
              <a:rPr lang="en-US" sz="2400" b="0" i="0" u="none" strike="noStrike" dirty="0">
                <a:solidFill>
                  <a:srgbClr val="000000"/>
                </a:solidFill>
                <a:effectLst/>
                <a:latin typeface="+mj-lt"/>
              </a:rPr>
              <a:t>Teaches resiliency</a:t>
            </a:r>
          </a:p>
          <a:p>
            <a:pPr marL="742950" indent="-285750" rtl="0" fontAlgn="base">
              <a:buFont typeface="Arial" panose="020B0604020202020204"/>
              <a:buChar char="•"/>
            </a:pPr>
            <a:r>
              <a:rPr lang="en-US" sz="2400" b="0" i="0" u="none" strike="noStrike" dirty="0">
                <a:solidFill>
                  <a:srgbClr val="000000"/>
                </a:solidFill>
                <a:effectLst/>
                <a:latin typeface="+mj-lt"/>
              </a:rPr>
              <a:t>Trains for traits to be well-rounded, responsible adults</a:t>
            </a:r>
          </a:p>
          <a:p>
            <a:pPr marL="742950" indent="-285750" rtl="0" fontAlgn="base">
              <a:buFont typeface="Arial" panose="020B0604020202020204"/>
              <a:buChar char="•"/>
            </a:pPr>
            <a:r>
              <a:rPr lang="en-US" sz="2400" b="0" i="0" u="none" strike="noStrike" dirty="0">
                <a:solidFill>
                  <a:srgbClr val="000000"/>
                </a:solidFill>
                <a:effectLst/>
                <a:latin typeface="+mj-lt"/>
              </a:rPr>
              <a:t>Stronger youth mental health</a:t>
            </a:r>
          </a:p>
          <a:p>
            <a:pPr marL="742950" indent="-285750" rtl="0" fontAlgn="base">
              <a:buFont typeface="Arial" panose="020B0604020202020204"/>
              <a:buChar char="•"/>
            </a:pPr>
            <a:r>
              <a:rPr lang="en-US" sz="2400" b="0" i="0" u="none" strike="noStrike" dirty="0">
                <a:solidFill>
                  <a:srgbClr val="000000"/>
                </a:solidFill>
                <a:effectLst/>
                <a:latin typeface="+mj-lt"/>
              </a:rPr>
              <a:t>Physical health</a:t>
            </a:r>
          </a:p>
          <a:p>
            <a:pPr marL="742950" indent="-285750" rtl="0" fontAlgn="base">
              <a:buFont typeface="Arial" panose="020B0604020202020204"/>
              <a:buChar char="•"/>
            </a:pPr>
            <a:r>
              <a:rPr lang="en-US" sz="2400" b="0" i="0" u="none" strike="noStrike" dirty="0">
                <a:solidFill>
                  <a:srgbClr val="000000"/>
                </a:solidFill>
                <a:effectLst/>
                <a:latin typeface="+mj-lt"/>
              </a:rPr>
              <a:t>Moral values</a:t>
            </a:r>
          </a:p>
          <a:p>
            <a:pPr>
              <a:buNone/>
            </a:pPr>
            <a:br>
              <a:rPr lang="en-US" b="0" dirty="0">
                <a:effectLst/>
              </a:rPr>
            </a:br>
            <a:endParaRPr lang="en-US" b="0" dirty="0">
              <a:effectLst/>
            </a:endParaRPr>
          </a:p>
          <a:p>
            <a:pPr rtl="0">
              <a:buNone/>
            </a:pPr>
            <a:endParaRPr lang="en-US" sz="1800" b="0" i="0" u="none" strike="noStrike" dirty="0">
              <a:solidFill>
                <a:srgbClr val="000000"/>
              </a:solidFill>
              <a:effectLst/>
              <a:latin typeface="Arial" panose="020B06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3799863099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527DB4-8602-FAF1-8D0B-3535BE5AD9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7FD4C7A6-86AF-997A-DC46-48F02EBF4C03}"/>
              </a:ext>
            </a:extLst>
          </p:cNvPr>
          <p:cNvGrpSpPr/>
          <p:nvPr/>
        </p:nvGrpSpPr>
        <p:grpSpPr>
          <a:xfrm>
            <a:off x="1" y="6196050"/>
            <a:ext cx="12063412" cy="533367"/>
            <a:chOff x="1" y="6196050"/>
            <a:chExt cx="12063412" cy="533367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D6AD3FEE-DAB9-B971-7F5B-61309E1A0346}"/>
                </a:ext>
              </a:extLst>
            </p:cNvPr>
            <p:cNvSpPr/>
            <p:nvPr/>
          </p:nvSpPr>
          <p:spPr>
            <a:xfrm>
              <a:off x="1" y="6343651"/>
              <a:ext cx="9486900" cy="285749"/>
            </a:xfrm>
            <a:prstGeom prst="rect">
              <a:avLst/>
            </a:prstGeom>
            <a:solidFill>
              <a:srgbClr val="0E4C9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60AA4DD5-9AD8-BD9B-7CAC-A8EEFE58DD9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01188" y="6196050"/>
              <a:ext cx="2562225" cy="533367"/>
            </a:xfrm>
            <a:prstGeom prst="rect">
              <a:avLst/>
            </a:prstGeom>
          </p:spPr>
        </p:pic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7F8CD363-C2BD-4C29-7B24-DFD7572344CF}"/>
              </a:ext>
            </a:extLst>
          </p:cNvPr>
          <p:cNvSpPr txBox="1"/>
          <p:nvPr/>
        </p:nvSpPr>
        <p:spPr>
          <a:xfrm>
            <a:off x="0" y="4420"/>
            <a:ext cx="12192000" cy="984931"/>
          </a:xfrm>
          <a:prstGeom prst="rect">
            <a:avLst/>
          </a:prstGeom>
          <a:solidFill>
            <a:srgbClr val="0E4C95"/>
          </a:solidFill>
        </p:spPr>
        <p:txBody>
          <a:bodyPr wrap="square" rtlCol="0" anchor="ctr" anchorCtr="0">
            <a:noAutofit/>
          </a:bodyPr>
          <a:lstStyle/>
          <a:p>
            <a:r>
              <a:rPr lang="en-US" sz="2800" b="1" dirty="0">
                <a:solidFill>
                  <a:schemeClr val="bg1"/>
                </a:solidFill>
              </a:rPr>
              <a:t>  </a:t>
            </a:r>
            <a:r>
              <a:rPr lang="en-US" sz="4400" b="1" dirty="0">
                <a:solidFill>
                  <a:schemeClr val="bg1"/>
                </a:solidFill>
              </a:rPr>
              <a:t>A difficult truth…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DAFAFCD-9F23-0CE0-436B-D0F7D1BBEA1F}"/>
              </a:ext>
            </a:extLst>
          </p:cNvPr>
          <p:cNvSpPr txBox="1"/>
          <p:nvPr/>
        </p:nvSpPr>
        <p:spPr>
          <a:xfrm>
            <a:off x="533399" y="1311459"/>
            <a:ext cx="11658600" cy="66633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300" b="1" i="1" dirty="0"/>
              <a:t>Ineffective Pack or Troop leadership can damage the reputation of that Unit and Scouting in general.  </a:t>
            </a:r>
          </a:p>
          <a:p>
            <a:endParaRPr lang="en-US" sz="3300" i="1" dirty="0"/>
          </a:p>
          <a:p>
            <a:pPr lvl="1"/>
            <a:r>
              <a:rPr lang="en-US" sz="2800" i="1" dirty="0"/>
              <a:t> - Parents talk to other parents</a:t>
            </a:r>
          </a:p>
          <a:p>
            <a:pPr lvl="1"/>
            <a:endParaRPr lang="en-US" sz="2800" i="1" dirty="0"/>
          </a:p>
          <a:p>
            <a:pPr lvl="1"/>
            <a:r>
              <a:rPr lang="en-US" sz="2800" i="1" dirty="0"/>
              <a:t> - Recruitment and retention for that unit – </a:t>
            </a:r>
            <a:br>
              <a:rPr lang="en-US" sz="2800" i="1" dirty="0"/>
            </a:br>
            <a:r>
              <a:rPr lang="en-US" sz="2800" i="1" dirty="0"/>
              <a:t>   and others – gets so much harder</a:t>
            </a:r>
          </a:p>
          <a:p>
            <a:pPr lvl="1"/>
            <a:endParaRPr lang="en-US" sz="2800" i="1" dirty="0"/>
          </a:p>
          <a:p>
            <a:pPr lvl="1"/>
            <a:r>
              <a:rPr lang="en-US" sz="2800" i="1" dirty="0"/>
              <a:t> - Remaining leaders/parents get </a:t>
            </a:r>
            <a:br>
              <a:rPr lang="en-US" sz="2800" i="1" dirty="0"/>
            </a:br>
            <a:r>
              <a:rPr lang="en-US" sz="2800" i="1" dirty="0"/>
              <a:t>   frustrated/overwhelmed</a:t>
            </a:r>
          </a:p>
          <a:p>
            <a:endParaRPr lang="en-US" sz="3300" i="1" dirty="0"/>
          </a:p>
          <a:p>
            <a:endParaRPr lang="en-US" sz="3300" i="1" dirty="0"/>
          </a:p>
          <a:p>
            <a:endParaRPr lang="en-US" sz="3300" i="1" dirty="0"/>
          </a:p>
          <a:p>
            <a:endParaRPr lang="en-US" sz="3300" i="1" dirty="0"/>
          </a:p>
        </p:txBody>
      </p:sp>
      <p:pic>
        <p:nvPicPr>
          <p:cNvPr id="1028" name="Picture 4" descr="👎 Thumbs Down Emoji">
            <a:extLst>
              <a:ext uri="{FF2B5EF4-FFF2-40B4-BE49-F238E27FC236}">
                <a16:creationId xmlns:a16="http://schemas.microsoft.com/office/drawing/2014/main" id="{B3E51DD6-4524-7085-66A3-90BBF3EB676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98" t="20967" r="14211" b="22332"/>
          <a:stretch>
            <a:fillRect/>
          </a:stretch>
        </p:blipFill>
        <p:spPr bwMode="auto">
          <a:xfrm>
            <a:off x="8548766" y="2542813"/>
            <a:ext cx="2918710" cy="34787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74037984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1AFC32-2AC0-48B9-FCE6-0721FCF852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CD6C5F42-C52A-6A0F-7AD4-E6AB430B4B93}"/>
              </a:ext>
            </a:extLst>
          </p:cNvPr>
          <p:cNvGrpSpPr/>
          <p:nvPr/>
        </p:nvGrpSpPr>
        <p:grpSpPr>
          <a:xfrm>
            <a:off x="1" y="6196050"/>
            <a:ext cx="12063412" cy="533367"/>
            <a:chOff x="1" y="6196050"/>
            <a:chExt cx="12063412" cy="533367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9D2EBF8E-D499-73C3-3298-B525FA5FF9C3}"/>
                </a:ext>
              </a:extLst>
            </p:cNvPr>
            <p:cNvSpPr/>
            <p:nvPr/>
          </p:nvSpPr>
          <p:spPr>
            <a:xfrm>
              <a:off x="1" y="6343651"/>
              <a:ext cx="9486900" cy="285749"/>
            </a:xfrm>
            <a:prstGeom prst="rect">
              <a:avLst/>
            </a:prstGeom>
            <a:solidFill>
              <a:srgbClr val="0E4C9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0616A060-4889-7727-C23A-E961B4D6651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01188" y="6196050"/>
              <a:ext cx="2562225" cy="533367"/>
            </a:xfrm>
            <a:prstGeom prst="rect">
              <a:avLst/>
            </a:prstGeom>
          </p:spPr>
        </p:pic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8A4B2284-0E3A-D795-8382-CAEF8F363F3D}"/>
              </a:ext>
            </a:extLst>
          </p:cNvPr>
          <p:cNvSpPr txBox="1"/>
          <p:nvPr/>
        </p:nvSpPr>
        <p:spPr>
          <a:xfrm>
            <a:off x="0" y="4420"/>
            <a:ext cx="12192000" cy="984931"/>
          </a:xfrm>
          <a:prstGeom prst="rect">
            <a:avLst/>
          </a:prstGeom>
          <a:solidFill>
            <a:srgbClr val="0E4C95"/>
          </a:solidFill>
        </p:spPr>
        <p:txBody>
          <a:bodyPr wrap="square" rtlCol="0" anchor="ctr" anchorCtr="0">
            <a:noAutofit/>
          </a:bodyPr>
          <a:lstStyle/>
          <a:p>
            <a:r>
              <a:rPr lang="en-US" sz="2600" b="1" dirty="0">
                <a:solidFill>
                  <a:schemeClr val="bg1"/>
                </a:solidFill>
              </a:rPr>
              <a:t>  3. PROGRAM QUALITY: What Scouts Actually Experience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87EC226-6957-8DC5-81D1-C99786817CFC}"/>
              </a:ext>
            </a:extLst>
          </p:cNvPr>
          <p:cNvSpPr txBox="1"/>
          <p:nvPr/>
        </p:nvSpPr>
        <p:spPr>
          <a:xfrm>
            <a:off x="248686" y="1105768"/>
            <a:ext cx="9486900" cy="59708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rtl="0" fontAlgn="base">
              <a:buFont typeface="Arial" panose="020B0604020202020204" pitchFamily="34" charset="0"/>
              <a:buChar char="•"/>
            </a:pPr>
            <a:r>
              <a:rPr lang="en-US" sz="2400" b="1" i="0" u="none" strike="noStrike" dirty="0">
                <a:effectLst/>
                <a:latin typeface="Arial" panose="020B0604020202020204"/>
              </a:rPr>
              <a:t>Adventure</a:t>
            </a:r>
            <a:r>
              <a:rPr lang="en-US" sz="2400" b="1" dirty="0">
                <a:latin typeface="Arial" panose="020B0604020202020204"/>
              </a:rPr>
              <a:t> and </a:t>
            </a:r>
            <a:r>
              <a:rPr lang="en-US" sz="2400" b="1" i="0" u="none" strike="noStrike" dirty="0">
                <a:effectLst/>
                <a:latin typeface="Arial" panose="020B0604020202020204"/>
              </a:rPr>
              <a:t>Fun, with Consistent Meetings</a:t>
            </a:r>
          </a:p>
          <a:p>
            <a:pPr marL="800100" lvl="1" indent="-342900" fontAlgn="base">
              <a:buFont typeface="Arial" panose="020B0604020202020204" pitchFamily="34" charset="0"/>
              <a:buChar char="•"/>
            </a:pPr>
            <a:r>
              <a:rPr lang="en-US" sz="2400" dirty="0">
                <a:latin typeface="Arial" panose="020B0604020202020204"/>
              </a:rPr>
              <a:t>First outdoor event quickly</a:t>
            </a:r>
          </a:p>
          <a:p>
            <a:pPr marL="800100" lvl="1" indent="-342900" fontAlgn="base">
              <a:buFont typeface="Arial" panose="020B0604020202020204" pitchFamily="34" charset="0"/>
              <a:buChar char="•"/>
            </a:pPr>
            <a:r>
              <a:rPr lang="en-US" sz="2400" dirty="0">
                <a:latin typeface="Arial" panose="020B0604020202020204"/>
              </a:rPr>
              <a:t>Ongoing things to look forward to</a:t>
            </a:r>
          </a:p>
          <a:p>
            <a:pPr marL="800100" lvl="1" indent="-342900" fontAlgn="base">
              <a:buFont typeface="Arial" panose="020B0604020202020204" pitchFamily="34" charset="0"/>
              <a:buChar char="•"/>
            </a:pPr>
            <a:r>
              <a:rPr lang="en-US" sz="2400" dirty="0">
                <a:latin typeface="Arial" panose="020B0604020202020204"/>
              </a:rPr>
              <a:t>Planned mtg activities with back-up leadership.</a:t>
            </a:r>
          </a:p>
          <a:p>
            <a:pPr marL="800100" lvl="1" indent="-342900" fontAlgn="base">
              <a:buFont typeface="Arial" panose="020B0604020202020204" pitchFamily="34" charset="0"/>
              <a:buChar char="•"/>
            </a:pPr>
            <a:r>
              <a:rPr lang="en-US" sz="2400" dirty="0">
                <a:latin typeface="Arial" panose="020B0604020202020204"/>
              </a:rPr>
              <a:t>Don’t cancel events!  Need FOMO!</a:t>
            </a:r>
          </a:p>
          <a:p>
            <a:pPr fontAlgn="base"/>
            <a:r>
              <a:rPr lang="en-US" sz="2400" dirty="0">
                <a:latin typeface="Arial" panose="020B0604020202020204"/>
              </a:rPr>
              <a:t>All comes back to…. PLANNING! </a:t>
            </a:r>
            <a:br>
              <a:rPr lang="en-US" sz="2400" dirty="0">
                <a:latin typeface="Arial" panose="020B0604020202020204"/>
              </a:rPr>
            </a:br>
            <a:endParaRPr lang="en-US" sz="800" b="0" i="0" u="none" strike="noStrike" dirty="0">
              <a:effectLst/>
              <a:latin typeface="Arial" panose="020B0604020202020204"/>
            </a:endParaRPr>
          </a:p>
          <a:p>
            <a:pPr marL="342900" indent="-342900" rtl="0">
              <a:buFont typeface="Arial" panose="020B0604020202020204" pitchFamily="34" charset="0"/>
              <a:buChar char="•"/>
            </a:pPr>
            <a:r>
              <a:rPr lang="en-US" sz="2400" b="1" i="0" u="none" strike="noStrike" dirty="0">
                <a:effectLst/>
                <a:latin typeface="Arial" panose="020B0604020202020204"/>
              </a:rPr>
              <a:t>Advancement/Recognition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400" b="0" i="0" u="none" strike="noStrike" dirty="0">
                <a:effectLst/>
                <a:latin typeface="Arial" panose="020B0604020202020204"/>
              </a:rPr>
              <a:t>Earn Bobcat quickly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Arial" panose="020B0604020202020204"/>
              </a:rPr>
              <a:t>G</a:t>
            </a:r>
            <a:r>
              <a:rPr lang="en-US" sz="2400" b="0" i="0" u="none" strike="noStrike" dirty="0">
                <a:effectLst/>
                <a:latin typeface="Arial" panose="020B0604020202020204"/>
              </a:rPr>
              <a:t>ive merit badges shortly after earning; don’t wait </a:t>
            </a:r>
            <a:br>
              <a:rPr lang="en-US" sz="2400" b="0" i="0" u="none" strike="noStrike" dirty="0">
                <a:effectLst/>
                <a:latin typeface="Arial" panose="020B0604020202020204"/>
              </a:rPr>
            </a:br>
            <a:r>
              <a:rPr lang="en-US" sz="2400" b="0" i="0" u="none" strike="noStrike" dirty="0">
                <a:effectLst/>
                <a:latin typeface="Arial" panose="020B0604020202020204"/>
              </a:rPr>
              <a:t>for distant CoH; include parents in presentation</a:t>
            </a:r>
            <a:br>
              <a:rPr lang="en-US" sz="2400" b="0" i="0" u="none" strike="noStrike" dirty="0">
                <a:effectLst/>
                <a:latin typeface="Arial" panose="020B0604020202020204"/>
              </a:rPr>
            </a:br>
            <a:endParaRPr lang="en-US" sz="800" b="0" i="0" u="none" strike="noStrike" dirty="0">
              <a:effectLst/>
              <a:latin typeface="Arial" panose="020B0604020202020204"/>
            </a:endParaRPr>
          </a:p>
          <a:p>
            <a:pPr marL="342900" indent="-342900" rtl="0">
              <a:buFont typeface="Arial" panose="020B0604020202020204" pitchFamily="34" charset="0"/>
              <a:buChar char="•"/>
            </a:pPr>
            <a:r>
              <a:rPr lang="en-US" sz="2400" b="1" i="0" u="none" strike="noStrike" dirty="0">
                <a:effectLst/>
                <a:latin typeface="Arial" panose="020B0604020202020204"/>
              </a:rPr>
              <a:t>Relevance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Arial" panose="020B0604020202020204"/>
              </a:rPr>
              <a:t>F</a:t>
            </a:r>
            <a:r>
              <a:rPr lang="en-US" sz="2400" b="0" i="0" u="none" strike="noStrike" dirty="0">
                <a:effectLst/>
                <a:latin typeface="Arial" panose="020B0604020202020204"/>
              </a:rPr>
              <a:t>ollow the plan!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Arial" panose="020B0604020202020204"/>
              </a:rPr>
              <a:t>In Scouts BSA, units/meetings are Scout-led. </a:t>
            </a:r>
            <a:endParaRPr lang="en-US" sz="2400" b="0" i="0" u="none" strike="noStrike" dirty="0">
              <a:effectLst/>
              <a:latin typeface="Arial" panose="020B0604020202020204"/>
            </a:endParaRPr>
          </a:p>
          <a:p>
            <a:pPr rtl="0">
              <a:buNone/>
            </a:pPr>
            <a:endParaRPr lang="en-US" dirty="0">
              <a:solidFill>
                <a:srgbClr val="C00000"/>
              </a:solidFill>
              <a:latin typeface="Arial" panose="020B0604020202020204"/>
            </a:endParaRPr>
          </a:p>
          <a:p>
            <a:pPr>
              <a:buNone/>
            </a:pPr>
            <a:br>
              <a:rPr lang="en-US" dirty="0">
                <a:solidFill>
                  <a:srgbClr val="C00000"/>
                </a:solidFill>
              </a:rPr>
            </a:b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0E36680-2FF2-F0FA-6BA9-8E45FCD14AE6}"/>
              </a:ext>
            </a:extLst>
          </p:cNvPr>
          <p:cNvSpPr txBox="1"/>
          <p:nvPr/>
        </p:nvSpPr>
        <p:spPr>
          <a:xfrm>
            <a:off x="8394492" y="1756430"/>
            <a:ext cx="3548822" cy="3662541"/>
          </a:xfrm>
          <a:prstGeom prst="rect">
            <a:avLst/>
          </a:prstGeom>
          <a:solidFill>
            <a:srgbClr val="0E4C95"/>
          </a:solidFill>
        </p:spPr>
        <p:txBody>
          <a:bodyPr wrap="square" rtlCol="0">
            <a:spAutoFit/>
          </a:bodyPr>
          <a:lstStyle/>
          <a:p>
            <a:endParaRPr lang="en-US" sz="2000" dirty="0">
              <a:solidFill>
                <a:schemeClr val="bg1"/>
              </a:solidFill>
            </a:endParaRPr>
          </a:p>
          <a:p>
            <a:r>
              <a:rPr lang="en-US" sz="2400" b="1" dirty="0">
                <a:solidFill>
                  <a:schemeClr val="bg1"/>
                </a:solidFill>
              </a:rPr>
              <a:t>  Remember, top 2 </a:t>
            </a:r>
            <a:br>
              <a:rPr lang="en-US" sz="2400" b="1" dirty="0">
                <a:solidFill>
                  <a:schemeClr val="bg1"/>
                </a:solidFill>
              </a:rPr>
            </a:br>
            <a:r>
              <a:rPr lang="en-US" sz="2400" b="1" dirty="0">
                <a:solidFill>
                  <a:schemeClr val="bg1"/>
                </a:solidFill>
              </a:rPr>
              <a:t>  areas of satisfaction:  </a:t>
            </a:r>
            <a:br>
              <a:rPr lang="en-US" sz="2400" b="1" dirty="0">
                <a:solidFill>
                  <a:schemeClr val="bg1"/>
                </a:solidFill>
              </a:rPr>
            </a:br>
            <a:endParaRPr lang="en-US" sz="2400" b="1" dirty="0">
              <a:solidFill>
                <a:schemeClr val="bg1"/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400" b="1" dirty="0">
                <a:solidFill>
                  <a:schemeClr val="bg1"/>
                </a:solidFill>
              </a:rPr>
              <a:t>Outdoor activities</a:t>
            </a:r>
            <a:br>
              <a:rPr lang="en-US" sz="2400" b="1" dirty="0">
                <a:solidFill>
                  <a:schemeClr val="bg1"/>
                </a:solidFill>
              </a:rPr>
            </a:br>
            <a:endParaRPr lang="en-US" sz="2400" b="1" dirty="0">
              <a:solidFill>
                <a:schemeClr val="bg1"/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400" b="1" dirty="0">
                <a:solidFill>
                  <a:schemeClr val="bg1"/>
                </a:solidFill>
              </a:rPr>
              <a:t>Meetings are a good use of family’s time</a:t>
            </a:r>
          </a:p>
          <a:p>
            <a:endParaRPr lang="en-US" sz="2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75619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7546AA-5639-8590-02AD-33BF913B65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6D469EE3-3E1F-D9A0-ACDE-C4F505646ED8}"/>
              </a:ext>
            </a:extLst>
          </p:cNvPr>
          <p:cNvGrpSpPr/>
          <p:nvPr/>
        </p:nvGrpSpPr>
        <p:grpSpPr>
          <a:xfrm>
            <a:off x="1" y="6196050"/>
            <a:ext cx="12063412" cy="533367"/>
            <a:chOff x="1" y="6196050"/>
            <a:chExt cx="12063412" cy="533367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4C7F0B7B-F4E2-1E6D-92DF-D6EE202199C8}"/>
                </a:ext>
              </a:extLst>
            </p:cNvPr>
            <p:cNvSpPr/>
            <p:nvPr/>
          </p:nvSpPr>
          <p:spPr>
            <a:xfrm>
              <a:off x="1" y="6343651"/>
              <a:ext cx="9486900" cy="285749"/>
            </a:xfrm>
            <a:prstGeom prst="rect">
              <a:avLst/>
            </a:prstGeom>
            <a:solidFill>
              <a:srgbClr val="0E4C9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F8EFBF99-036E-74DD-D2C9-30F467CC85D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01188" y="6196050"/>
              <a:ext cx="2562225" cy="533367"/>
            </a:xfrm>
            <a:prstGeom prst="rect">
              <a:avLst/>
            </a:prstGeom>
          </p:spPr>
        </p:pic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D967E870-E66C-09EF-0ECD-CC9ABC813BBF}"/>
              </a:ext>
            </a:extLst>
          </p:cNvPr>
          <p:cNvSpPr txBox="1"/>
          <p:nvPr/>
        </p:nvSpPr>
        <p:spPr>
          <a:xfrm>
            <a:off x="0" y="4420"/>
            <a:ext cx="12192000" cy="984931"/>
          </a:xfrm>
          <a:prstGeom prst="rect">
            <a:avLst/>
          </a:prstGeom>
          <a:solidFill>
            <a:srgbClr val="0E4C95"/>
          </a:solidFill>
        </p:spPr>
        <p:txBody>
          <a:bodyPr wrap="square" rtlCol="0" anchor="ctr" anchorCtr="0">
            <a:noAutofit/>
          </a:bodyPr>
          <a:lstStyle/>
          <a:p>
            <a:r>
              <a:rPr lang="en-US" sz="2600" b="1" dirty="0">
                <a:solidFill>
                  <a:schemeClr val="bg1"/>
                </a:solidFill>
              </a:rPr>
              <a:t>  4.  ENGAGEMENT: Why families stay – 3 main factors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D7E38F8-D0E7-71DF-DB3D-5C3DAEBF65C1}"/>
              </a:ext>
            </a:extLst>
          </p:cNvPr>
          <p:cNvSpPr txBox="1"/>
          <p:nvPr/>
        </p:nvSpPr>
        <p:spPr>
          <a:xfrm>
            <a:off x="157757" y="1026480"/>
            <a:ext cx="11876485" cy="20005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rtl="0" fontAlgn="base">
              <a:buFont typeface="+mj-lt"/>
              <a:buAutoNum type="arabicPeriod"/>
            </a:pPr>
            <a:r>
              <a:rPr lang="en-US" sz="2400" b="1" i="0" u="none" strike="noStrike" dirty="0">
                <a:solidFill>
                  <a:srgbClr val="000000"/>
                </a:solidFill>
                <a:effectLst/>
              </a:rPr>
              <a:t>Family connection – warm welcome, personal outreach</a:t>
            </a:r>
          </a:p>
          <a:p>
            <a:pPr lvl="1" fontAlgn="base"/>
            <a:r>
              <a:rPr lang="en-US" sz="2000" dirty="0">
                <a:solidFill>
                  <a:srgbClr val="000000"/>
                </a:solidFill>
              </a:rPr>
              <a:t>Quality onboarding</a:t>
            </a:r>
          </a:p>
          <a:p>
            <a:pPr lvl="1" fontAlgn="base"/>
            <a:r>
              <a:rPr lang="en-US" sz="2000" b="0" i="0" u="none" strike="noStrike" dirty="0">
                <a:solidFill>
                  <a:srgbClr val="000000"/>
                </a:solidFill>
                <a:effectLst/>
              </a:rPr>
              <a:t>New </a:t>
            </a:r>
            <a:r>
              <a:rPr lang="en-US" sz="2000" dirty="0">
                <a:solidFill>
                  <a:srgbClr val="000000"/>
                </a:solidFill>
              </a:rPr>
              <a:t>Member Coordinator and others making them feel welcome</a:t>
            </a:r>
          </a:p>
          <a:p>
            <a:pPr lvl="1" fontAlgn="base"/>
            <a:r>
              <a:rPr lang="en-US" sz="2000" i="1" dirty="0">
                <a:solidFill>
                  <a:srgbClr val="000000"/>
                </a:solidFill>
              </a:rPr>
              <a:t>	</a:t>
            </a:r>
            <a:r>
              <a:rPr lang="en-US" sz="2000" i="1" dirty="0"/>
              <a:t>If they miss a meeting, someone reaches out to let them know they were missed.</a:t>
            </a:r>
          </a:p>
          <a:p>
            <a:pPr lvl="1" fontAlgn="base"/>
            <a:r>
              <a:rPr lang="en-US" sz="2000" dirty="0">
                <a:solidFill>
                  <a:srgbClr val="000000"/>
                </a:solidFill>
              </a:rPr>
              <a:t>Focus on early advancement – Bobcat, early ranks, and including parents in presentation</a:t>
            </a:r>
            <a:endParaRPr lang="en-US" sz="2000" i="1" dirty="0">
              <a:solidFill>
                <a:srgbClr val="000000"/>
              </a:solidFill>
            </a:endParaRPr>
          </a:p>
          <a:p>
            <a:pPr lvl="1" fontAlgn="base"/>
            <a:r>
              <a:rPr lang="en-US" sz="2000" dirty="0">
                <a:solidFill>
                  <a:srgbClr val="000000"/>
                </a:solidFill>
              </a:rPr>
              <a:t>Gradually plugging parents/caregivers into roles to build confidence and connection.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1B46725-D91E-3216-1215-BD6A7CB33EF1}"/>
              </a:ext>
            </a:extLst>
          </p:cNvPr>
          <p:cNvSpPr txBox="1"/>
          <p:nvPr/>
        </p:nvSpPr>
        <p:spPr>
          <a:xfrm>
            <a:off x="7727155" y="3313927"/>
            <a:ext cx="4039792" cy="2308324"/>
          </a:xfrm>
          <a:prstGeom prst="rect">
            <a:avLst/>
          </a:prstGeom>
          <a:solidFill>
            <a:srgbClr val="0E4C95"/>
          </a:solidFill>
        </p:spPr>
        <p:txBody>
          <a:bodyPr wrap="square" rtlCol="0">
            <a:spAutoFit/>
          </a:bodyPr>
          <a:lstStyle/>
          <a:p>
            <a:r>
              <a:rPr lang="en-US" sz="2400" i="1" dirty="0">
                <a:solidFill>
                  <a:schemeClr val="bg1"/>
                </a:solidFill>
              </a:rPr>
              <a:t>A sense of belonging for Scouts and families matters.</a:t>
            </a:r>
            <a:br>
              <a:rPr lang="en-US" sz="2400" i="1" dirty="0">
                <a:solidFill>
                  <a:schemeClr val="bg1"/>
                </a:solidFill>
              </a:rPr>
            </a:br>
            <a:endParaRPr lang="en-US" sz="2400" i="1" dirty="0">
              <a:solidFill>
                <a:schemeClr val="bg1"/>
              </a:solidFill>
            </a:endParaRPr>
          </a:p>
          <a:p>
            <a:r>
              <a:rPr lang="en-US" sz="2400" i="1" dirty="0">
                <a:solidFill>
                  <a:schemeClr val="bg1"/>
                </a:solidFill>
              </a:rPr>
              <a:t>Intentional communication and inclusion efforts are essential.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8FC5278-01A7-B70B-D36B-67CDADADA9DC}"/>
              </a:ext>
            </a:extLst>
          </p:cNvPr>
          <p:cNvSpPr txBox="1"/>
          <p:nvPr/>
        </p:nvSpPr>
        <p:spPr>
          <a:xfrm>
            <a:off x="260152" y="4542295"/>
            <a:ext cx="9486899" cy="16927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/>
            <a:r>
              <a:rPr lang="en-US" sz="2400" b="1" i="0" u="none" strike="noStrike" dirty="0">
                <a:solidFill>
                  <a:srgbClr val="000000"/>
                </a:solidFill>
                <a:effectLst/>
              </a:rPr>
              <a:t>3.  Community and fun</a:t>
            </a:r>
            <a:endParaRPr lang="en-US" sz="2400" b="1" dirty="0">
              <a:solidFill>
                <a:srgbClr val="000000"/>
              </a:solidFill>
            </a:endParaRPr>
          </a:p>
          <a:p>
            <a:pPr lvl="1"/>
            <a:r>
              <a:rPr lang="en-US" sz="2000" dirty="0">
                <a:solidFill>
                  <a:srgbClr val="000000"/>
                </a:solidFill>
              </a:rPr>
              <a:t>Plan on immediate impactful event</a:t>
            </a:r>
          </a:p>
          <a:p>
            <a:pPr lvl="1"/>
            <a:r>
              <a:rPr lang="en-US" sz="2000" dirty="0">
                <a:solidFill>
                  <a:srgbClr val="000000"/>
                </a:solidFill>
              </a:rPr>
              <a:t>	Council Fall Fun Day in September</a:t>
            </a:r>
          </a:p>
          <a:p>
            <a:pPr lvl="1"/>
            <a:r>
              <a:rPr lang="en-US" sz="2000" dirty="0">
                <a:solidFill>
                  <a:srgbClr val="000000"/>
                </a:solidFill>
              </a:rPr>
              <a:t>	Cookout / other ‘mixer’</a:t>
            </a:r>
          </a:p>
          <a:p>
            <a:pPr lvl="1"/>
            <a:r>
              <a:rPr lang="en-US" sz="2000" dirty="0">
                <a:solidFill>
                  <a:srgbClr val="000000"/>
                </a:solidFill>
              </a:rPr>
              <a:t>Have a great program planned, and then execute it! </a:t>
            </a: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A7B90EC-B593-EFD0-DEB2-DEA423E6E7B1}"/>
              </a:ext>
            </a:extLst>
          </p:cNvPr>
          <p:cNvSpPr txBox="1"/>
          <p:nvPr/>
        </p:nvSpPr>
        <p:spPr>
          <a:xfrm>
            <a:off x="260152" y="3065377"/>
            <a:ext cx="7175897" cy="15234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/>
            <a:r>
              <a:rPr lang="en-US" sz="2400" b="1" i="0" u="none" strike="noStrike" dirty="0">
                <a:solidFill>
                  <a:srgbClr val="000000"/>
                </a:solidFill>
                <a:effectLst/>
              </a:rPr>
              <a:t>2.  Communication</a:t>
            </a:r>
            <a:endParaRPr lang="en-US" sz="2400" b="1" dirty="0">
              <a:solidFill>
                <a:srgbClr val="000000"/>
              </a:solidFill>
            </a:endParaRPr>
          </a:p>
          <a:p>
            <a:pPr lvl="1"/>
            <a:r>
              <a:rPr lang="en-US" sz="2000" dirty="0"/>
              <a:t>Knowing what to expect (welcome packet)</a:t>
            </a:r>
          </a:p>
          <a:p>
            <a:pPr lvl="1"/>
            <a:r>
              <a:rPr lang="en-US" sz="2000" b="0" dirty="0">
                <a:effectLst/>
              </a:rPr>
              <a:t>Immediate inclusi</a:t>
            </a:r>
            <a:r>
              <a:rPr lang="en-US" sz="2000" dirty="0"/>
              <a:t>on in group emails, Facebook group, </a:t>
            </a:r>
            <a:br>
              <a:rPr lang="en-US" sz="2000" dirty="0"/>
            </a:br>
            <a:r>
              <a:rPr lang="en-US" sz="2000" dirty="0"/>
              <a:t>    Remind or other texting system</a:t>
            </a:r>
          </a:p>
          <a:p>
            <a:pPr lvl="1"/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15050066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4" grpId="0" animBg="1"/>
      <p:bldP spid="5" grpId="0"/>
      <p:bldP spid="8" grpId="0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D145DB-AC49-D90B-0457-775875C2CB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CD5E4C7A-9C7D-DE51-A415-D3576B743DB3}"/>
              </a:ext>
            </a:extLst>
          </p:cNvPr>
          <p:cNvGrpSpPr/>
          <p:nvPr/>
        </p:nvGrpSpPr>
        <p:grpSpPr>
          <a:xfrm>
            <a:off x="1" y="6196050"/>
            <a:ext cx="12063412" cy="533367"/>
            <a:chOff x="1" y="6196050"/>
            <a:chExt cx="12063412" cy="533367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6B4997F2-1298-C2E7-02E3-2028CB33D594}"/>
                </a:ext>
              </a:extLst>
            </p:cNvPr>
            <p:cNvSpPr/>
            <p:nvPr/>
          </p:nvSpPr>
          <p:spPr>
            <a:xfrm>
              <a:off x="1" y="6343651"/>
              <a:ext cx="9486900" cy="285749"/>
            </a:xfrm>
            <a:prstGeom prst="rect">
              <a:avLst/>
            </a:prstGeom>
            <a:solidFill>
              <a:srgbClr val="0E4C9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BF462A51-6544-BA76-FC0E-C6BD7A8D93D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01188" y="6196050"/>
              <a:ext cx="2562225" cy="533367"/>
            </a:xfrm>
            <a:prstGeom prst="rect">
              <a:avLst/>
            </a:prstGeom>
          </p:spPr>
        </p:pic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91201791-6F4F-7577-E2F5-698C0810734F}"/>
              </a:ext>
            </a:extLst>
          </p:cNvPr>
          <p:cNvSpPr txBox="1"/>
          <p:nvPr/>
        </p:nvSpPr>
        <p:spPr>
          <a:xfrm>
            <a:off x="0" y="4420"/>
            <a:ext cx="12192000" cy="1477328"/>
          </a:xfrm>
          <a:prstGeom prst="rect">
            <a:avLst/>
          </a:prstGeom>
          <a:solidFill>
            <a:srgbClr val="0E4C95"/>
          </a:solidFill>
        </p:spPr>
        <p:txBody>
          <a:bodyPr wrap="square" rtlCol="0" anchor="ctr" anchorCtr="0">
            <a:noAutofit/>
          </a:bodyPr>
          <a:lstStyle/>
          <a:p>
            <a:r>
              <a:rPr lang="en-US" sz="2600" b="1" dirty="0">
                <a:solidFill>
                  <a:schemeClr val="bg1"/>
                </a:solidFill>
              </a:rPr>
              <a:t>  5.  FRICTION: The Enemy of Retaining </a:t>
            </a:r>
            <a:br>
              <a:rPr lang="en-US" sz="2600" b="1" dirty="0">
                <a:solidFill>
                  <a:schemeClr val="bg1"/>
                </a:solidFill>
              </a:rPr>
            </a:br>
            <a:r>
              <a:rPr lang="en-US" sz="2600" b="1" i="1" dirty="0">
                <a:solidFill>
                  <a:schemeClr val="bg1"/>
                </a:solidFill>
              </a:rPr>
              <a:t>             – Anything that makes Scouting harder than it needs to be</a:t>
            </a:r>
            <a:r>
              <a:rPr lang="en-US" sz="2600" b="1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EB18455-C538-C9F3-5838-4E6BBBF2B587}"/>
              </a:ext>
            </a:extLst>
          </p:cNvPr>
          <p:cNvSpPr txBox="1"/>
          <p:nvPr/>
        </p:nvSpPr>
        <p:spPr>
          <a:xfrm>
            <a:off x="900113" y="1943100"/>
            <a:ext cx="5572126" cy="46012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300" b="1" dirty="0">
                <a:solidFill>
                  <a:srgbClr val="0E4C95"/>
                </a:solidFill>
              </a:rPr>
              <a:t>Three key areas</a:t>
            </a:r>
          </a:p>
          <a:p>
            <a:endParaRPr lang="en-US" sz="33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dirty="0"/>
              <a:t>Cost confusion - clarify, break it down, offer options  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dirty="0"/>
              <a:t>Communication &amp; belonging – included early and completely        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dirty="0"/>
              <a:t>Culture &amp; scheduling</a:t>
            </a:r>
          </a:p>
          <a:p>
            <a:br>
              <a:rPr lang="en-US" sz="3300" dirty="0"/>
            </a:br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2A421E7-E780-5E8B-9103-DAEBA7252E0C}"/>
              </a:ext>
            </a:extLst>
          </p:cNvPr>
          <p:cNvSpPr txBox="1"/>
          <p:nvPr/>
        </p:nvSpPr>
        <p:spPr>
          <a:xfrm>
            <a:off x="7709892" y="2364715"/>
            <a:ext cx="4039792" cy="2800767"/>
          </a:xfrm>
          <a:prstGeom prst="rect">
            <a:avLst/>
          </a:prstGeom>
          <a:solidFill>
            <a:srgbClr val="0E4C95"/>
          </a:solidFill>
        </p:spPr>
        <p:txBody>
          <a:bodyPr wrap="square" rtlCol="0">
            <a:spAutoFit/>
          </a:bodyPr>
          <a:lstStyle/>
          <a:p>
            <a:r>
              <a:rPr lang="en-US" sz="4400" i="1" dirty="0">
                <a:solidFill>
                  <a:schemeClr val="bg1"/>
                </a:solidFill>
              </a:rPr>
              <a:t>Reduce friction, and retention rises automatically</a:t>
            </a:r>
          </a:p>
        </p:txBody>
      </p:sp>
    </p:spTree>
    <p:extLst>
      <p:ext uri="{BB962C8B-B14F-4D97-AF65-F5344CB8AC3E}">
        <p14:creationId xmlns:p14="http://schemas.microsoft.com/office/powerpoint/2010/main" val="11861160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0CD927-CF0A-83D5-EEDF-AF06BAB1B0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905D66-8CB5-5368-46B3-04E7F1C769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19687"/>
            <a:ext cx="10515600" cy="1325563"/>
          </a:xfrm>
        </p:spPr>
        <p:txBody>
          <a:bodyPr>
            <a:noAutofit/>
          </a:bodyPr>
          <a:lstStyle/>
          <a:p>
            <a:pPr algn="ctr">
              <a:lnSpc>
                <a:spcPct val="110000"/>
              </a:lnSpc>
            </a:pPr>
            <a:r>
              <a:rPr lang="en-US" sz="6600" dirty="0"/>
              <a:t>Preparing for Fall Sign-Up Night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09DE2D01-BE0E-135B-628C-51CB16733C91}"/>
              </a:ext>
            </a:extLst>
          </p:cNvPr>
          <p:cNvSpPr txBox="1">
            <a:spLocks/>
          </p:cNvSpPr>
          <p:nvPr/>
        </p:nvSpPr>
        <p:spPr>
          <a:xfrm>
            <a:off x="1281113" y="3537741"/>
            <a:ext cx="422327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latin typeface="Arial Black" panose="020B0A04020102020204" pitchFamily="34" charset="0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en-US" i="1" dirty="0"/>
              <a:t>Here they come!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6C1D64E-53EB-2942-6248-7A68E55961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00391" y="2919203"/>
            <a:ext cx="4791744" cy="2962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8372063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9C3977-B2EB-12D4-79A9-58015A4BE2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9D4BDD-F75F-E5A0-E24A-BF967F1EEA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3F87"/>
                </a:solidFill>
              </a:rPr>
              <a:t>Considerations for Sign-up Night, other Recruitment Events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2CDB62-78CC-AE04-3B04-1EAD3CE28B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11679"/>
            <a:ext cx="10515600" cy="4165283"/>
          </a:xfrm>
        </p:spPr>
        <p:txBody>
          <a:bodyPr>
            <a:normAutofit/>
          </a:bodyPr>
          <a:lstStyle/>
          <a:p>
            <a:pPr marL="571500" indent="-571500">
              <a:defRPr/>
            </a:pPr>
            <a:r>
              <a:rPr lang="en-US" sz="3300" b="1" dirty="0"/>
              <a:t>Choose your date wisely!  </a:t>
            </a:r>
          </a:p>
          <a:p>
            <a:pPr marL="571500" indent="-571500">
              <a:defRPr/>
            </a:pPr>
            <a:endParaRPr lang="en-US" sz="1800" b="1" dirty="0"/>
          </a:p>
          <a:p>
            <a:pPr marL="571500" indent="-571500">
              <a:defRPr/>
            </a:pPr>
            <a:r>
              <a:rPr lang="en-US" sz="3300" dirty="0"/>
              <a:t>Avoid:</a:t>
            </a:r>
          </a:p>
          <a:p>
            <a:pPr marL="1028700" lvl="1" indent="-571500">
              <a:defRPr/>
            </a:pPr>
            <a:r>
              <a:rPr lang="en-US" sz="3300" dirty="0"/>
              <a:t>The first day of school</a:t>
            </a:r>
          </a:p>
          <a:p>
            <a:pPr marL="1028700" lvl="1" indent="-571500">
              <a:defRPr/>
            </a:pPr>
            <a:r>
              <a:rPr lang="en-US" sz="3300" dirty="0"/>
              <a:t>Big sporting events (high school football game, for example)</a:t>
            </a:r>
          </a:p>
          <a:p>
            <a:pPr marL="1028700" lvl="1" indent="-571500">
              <a:defRPr/>
            </a:pPr>
            <a:r>
              <a:rPr lang="en-US" sz="3300" dirty="0"/>
              <a:t>Community festivals</a:t>
            </a:r>
          </a:p>
          <a:p>
            <a:pPr marL="1028700" lvl="1" indent="-571500">
              <a:defRPr/>
            </a:pPr>
            <a:r>
              <a:rPr lang="en-US" sz="3300" dirty="0"/>
              <a:t>Holiday weekends</a:t>
            </a:r>
          </a:p>
          <a:p>
            <a:endParaRPr lang="en-US"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E0C2C924-0042-5898-0E56-6AAAA2E290D0}"/>
              </a:ext>
            </a:extLst>
          </p:cNvPr>
          <p:cNvGrpSpPr/>
          <p:nvPr/>
        </p:nvGrpSpPr>
        <p:grpSpPr>
          <a:xfrm>
            <a:off x="1" y="6196050"/>
            <a:ext cx="12063412" cy="533367"/>
            <a:chOff x="1" y="6196050"/>
            <a:chExt cx="12063412" cy="533367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D538FBF2-0768-389B-062C-389D2A70F067}"/>
                </a:ext>
              </a:extLst>
            </p:cNvPr>
            <p:cNvSpPr/>
            <p:nvPr/>
          </p:nvSpPr>
          <p:spPr>
            <a:xfrm>
              <a:off x="1" y="6343651"/>
              <a:ext cx="9486900" cy="285749"/>
            </a:xfrm>
            <a:prstGeom prst="rect">
              <a:avLst/>
            </a:prstGeom>
            <a:solidFill>
              <a:srgbClr val="0E4C9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606A50CB-2B0F-1EAF-A7C3-0B0737D3C4B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01188" y="6196050"/>
              <a:ext cx="2562225" cy="53336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855234257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64B99F-4BDA-2CCD-EFB4-3E02769101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9D095D-A181-83DC-A266-2F8F8F6F8D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6700" y="265112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003F87"/>
                </a:solidFill>
              </a:rPr>
              <a:t>Get Ready for Sign Up Night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92A386-8213-48FB-C111-B1DB5EE84D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5325" y="1374000"/>
            <a:ext cx="10515600" cy="5038725"/>
          </a:xfrm>
        </p:spPr>
        <p:txBody>
          <a:bodyPr>
            <a:normAutofit lnSpcReduction="10000"/>
          </a:bodyPr>
          <a:lstStyle/>
          <a:p>
            <a:pPr marL="571500" indent="-571500">
              <a:defRPr/>
            </a:pPr>
            <a:r>
              <a:rPr lang="en-US" sz="2800" dirty="0"/>
              <a:t>At least 2 weeks before - reconfirm school or other facility use for sign up night</a:t>
            </a:r>
            <a:endParaRPr lang="en-US" sz="2800" baseline="30000" dirty="0"/>
          </a:p>
          <a:p>
            <a:pPr marL="571500" indent="-571500">
              <a:defRPr/>
            </a:pPr>
            <a:r>
              <a:rPr lang="en-US" sz="2800" dirty="0"/>
              <a:t>Confirm unit leadership coverage and support team for each scheduled location.</a:t>
            </a:r>
          </a:p>
          <a:p>
            <a:pPr marL="571500" indent="-571500">
              <a:defRPr/>
            </a:pPr>
            <a:r>
              <a:rPr lang="en-US" sz="2800" dirty="0"/>
              <a:t>Be prepared, regardless of the weather for your signup night.</a:t>
            </a:r>
            <a:endParaRPr lang="en-US" sz="2800" baseline="30000" dirty="0"/>
          </a:p>
          <a:p>
            <a:pPr marL="571500" indent="-571500">
              <a:defRPr/>
            </a:pPr>
            <a:r>
              <a:rPr lang="en-US" sz="2800" dirty="0"/>
              <a:t>Arrange for table and chairs, SMALL but engaging display</a:t>
            </a:r>
          </a:p>
          <a:p>
            <a:pPr marL="1028700" lvl="1" indent="-571500">
              <a:defRPr/>
            </a:pPr>
            <a:r>
              <a:rPr lang="en-US" dirty="0"/>
              <a:t>Think fun!  Campfire, photos/video, etc. to draw in families</a:t>
            </a:r>
          </a:p>
          <a:p>
            <a:pPr marL="571500" indent="-571500">
              <a:defRPr/>
            </a:pPr>
            <a:r>
              <a:rPr lang="en-US" sz="2800" dirty="0"/>
              <a:t>Set a recruitment GOAL, and collect contact information from EVERY family.</a:t>
            </a:r>
          </a:p>
          <a:p>
            <a:pPr marL="571500" indent="-571500">
              <a:defRPr/>
            </a:pPr>
            <a:r>
              <a:rPr lang="en-US" sz="2800" dirty="0"/>
              <a:t>Print calendar and </a:t>
            </a:r>
            <a:r>
              <a:rPr lang="en-US" dirty="0"/>
              <a:t>Pack/Troop info sheet</a:t>
            </a:r>
          </a:p>
          <a:p>
            <a:pPr marL="571500" indent="-571500">
              <a:defRPr/>
            </a:pPr>
            <a:r>
              <a:rPr lang="en-US" sz="2800" dirty="0"/>
              <a:t>Try to set up for online registration….laptop, </a:t>
            </a:r>
            <a:r>
              <a:rPr lang="en-US" sz="2800" dirty="0" err="1"/>
              <a:t>wifi</a:t>
            </a:r>
            <a:r>
              <a:rPr lang="en-US" sz="2800" dirty="0"/>
              <a:t>/hotspot, etc.</a:t>
            </a:r>
          </a:p>
          <a:p>
            <a:endParaRPr lang="en-US"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355CC141-FD4F-57DF-7997-9F14CDD7D94A}"/>
              </a:ext>
            </a:extLst>
          </p:cNvPr>
          <p:cNvGrpSpPr/>
          <p:nvPr/>
        </p:nvGrpSpPr>
        <p:grpSpPr>
          <a:xfrm>
            <a:off x="1" y="6196050"/>
            <a:ext cx="12063412" cy="533367"/>
            <a:chOff x="1" y="6196050"/>
            <a:chExt cx="12063412" cy="533367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3360985A-1FC2-A697-FA12-47E1A612B13F}"/>
                </a:ext>
              </a:extLst>
            </p:cNvPr>
            <p:cNvSpPr/>
            <p:nvPr/>
          </p:nvSpPr>
          <p:spPr>
            <a:xfrm>
              <a:off x="1" y="6343651"/>
              <a:ext cx="9486900" cy="285749"/>
            </a:xfrm>
            <a:prstGeom prst="rect">
              <a:avLst/>
            </a:prstGeom>
            <a:solidFill>
              <a:srgbClr val="0E4C9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231A6C67-7476-218F-08EE-D75AC79188B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01188" y="6196050"/>
              <a:ext cx="2562225" cy="53336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679672373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179EB9-4401-1A78-B072-046FA18B8E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A37831-72FC-783C-45D3-E6A3AC9761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7" y="0"/>
            <a:ext cx="10515600" cy="1325563"/>
          </a:xfrm>
        </p:spPr>
        <p:txBody>
          <a:bodyPr/>
          <a:lstStyle/>
          <a:p>
            <a:r>
              <a:rPr lang="en-US" altLang="en-US" b="1" dirty="0">
                <a:solidFill>
                  <a:srgbClr val="003F87"/>
                </a:solidFill>
                <a:ea typeface="ヒラギノ角ゴ Pro W3" charset="-128"/>
              </a:rPr>
              <a:t>After Sign Up Follow Up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0457E7-8226-0947-8768-42D7F5A0D2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887" y="1325563"/>
            <a:ext cx="10515600" cy="4680048"/>
          </a:xfrm>
        </p:spPr>
        <p:txBody>
          <a:bodyPr>
            <a:normAutofit fontScale="85000" lnSpcReduction="10000"/>
          </a:bodyPr>
          <a:lstStyle/>
          <a:p>
            <a:pPr marL="571500" indent="-571500">
              <a:lnSpc>
                <a:spcPct val="120000"/>
              </a:lnSpc>
            </a:pPr>
            <a:r>
              <a:rPr lang="en-US" altLang="en-US" i="1" dirty="0">
                <a:solidFill>
                  <a:srgbClr val="C00000"/>
                </a:solidFill>
                <a:ea typeface="ヒラギノ角ゴ Pro W3" charset="-128"/>
              </a:rPr>
              <a:t>HOW TO TURN IN FORMS  </a:t>
            </a:r>
            <a:r>
              <a:rPr lang="en-US" altLang="en-US" i="1" dirty="0">
                <a:ea typeface="ヒラギノ角ゴ Pro W3" charset="-128"/>
              </a:rPr>
              <a:t>(</a:t>
            </a:r>
            <a:r>
              <a:rPr lang="en-US" altLang="en-US" dirty="0">
                <a:ea typeface="ヒラギノ角ゴ Pro W3" charset="-128"/>
              </a:rPr>
              <a:t>all forms should be turned in with fees to the Council office ASAP) – </a:t>
            </a:r>
            <a:r>
              <a:rPr lang="en-US" altLang="en-US" b="1" dirty="0">
                <a:ea typeface="ヒラギノ角ゴ Pro W3" charset="-128"/>
              </a:rPr>
              <a:t>includes financial aid forms! </a:t>
            </a:r>
          </a:p>
          <a:p>
            <a:pPr marL="571500" indent="-571500">
              <a:lnSpc>
                <a:spcPct val="120000"/>
              </a:lnSpc>
            </a:pPr>
            <a:r>
              <a:rPr lang="en-US" altLang="en-US" dirty="0">
                <a:ea typeface="ヒラギノ角ゴ Pro W3" charset="-128"/>
              </a:rPr>
              <a:t>Follow up with any families who came but didn’t join </a:t>
            </a:r>
            <a:r>
              <a:rPr lang="en-US" altLang="en-US" i="1" dirty="0">
                <a:ea typeface="ヒラギノ角ゴ Pro W3" charset="-128"/>
              </a:rPr>
              <a:t>RIGHT AWAY- do not let them leave without sharing their contact information.</a:t>
            </a:r>
          </a:p>
          <a:p>
            <a:pPr marL="571500" indent="-571500">
              <a:lnSpc>
                <a:spcPct val="120000"/>
              </a:lnSpc>
            </a:pPr>
            <a:r>
              <a:rPr lang="en-US" altLang="en-US" sz="3900" b="1" dirty="0">
                <a:ea typeface="ヒラギノ角ゴ Pro W3" charset="-128"/>
              </a:rPr>
              <a:t>Take immediate action steps on all online prospects/questions and applications, and emails or comments on social media sites.  Waiting to take action will lose the energy and excitement for joining.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A7A7AFB4-7BDC-AB64-4ACC-48AD4DA2929C}"/>
              </a:ext>
            </a:extLst>
          </p:cNvPr>
          <p:cNvGrpSpPr/>
          <p:nvPr/>
        </p:nvGrpSpPr>
        <p:grpSpPr>
          <a:xfrm>
            <a:off x="1" y="6196050"/>
            <a:ext cx="12063412" cy="533367"/>
            <a:chOff x="1" y="6196050"/>
            <a:chExt cx="12063412" cy="533367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AF375289-E2BB-8BF2-AD06-8F210FE576C2}"/>
                </a:ext>
              </a:extLst>
            </p:cNvPr>
            <p:cNvSpPr/>
            <p:nvPr/>
          </p:nvSpPr>
          <p:spPr>
            <a:xfrm>
              <a:off x="1" y="6343651"/>
              <a:ext cx="9486900" cy="285749"/>
            </a:xfrm>
            <a:prstGeom prst="rect">
              <a:avLst/>
            </a:prstGeom>
            <a:solidFill>
              <a:srgbClr val="0E4C9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61B5D90B-CC78-53A8-2E62-4875688FBE5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01188" y="6196050"/>
              <a:ext cx="2562225" cy="53336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870004048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EE267F-CF21-2C66-F2CA-D93D8106D1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B603B3-53EC-EECF-AD92-1EE324F81E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100" y="504894"/>
            <a:ext cx="11353800" cy="1325563"/>
          </a:xfrm>
        </p:spPr>
        <p:txBody>
          <a:bodyPr>
            <a:noAutofit/>
          </a:bodyPr>
          <a:lstStyle/>
          <a:p>
            <a:pPr algn="ctr">
              <a:lnSpc>
                <a:spcPct val="110000"/>
              </a:lnSpc>
            </a:pPr>
            <a:r>
              <a:rPr lang="en-US" sz="6600" dirty="0"/>
              <a:t>Preparedness Timeline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A47671DA-4C6A-EB59-592B-3A3878C9F8FF}"/>
              </a:ext>
            </a:extLst>
          </p:cNvPr>
          <p:cNvSpPr txBox="1">
            <a:spLocks/>
          </p:cNvSpPr>
          <p:nvPr/>
        </p:nvSpPr>
        <p:spPr>
          <a:xfrm>
            <a:off x="891369" y="3071650"/>
            <a:ext cx="422327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latin typeface="Arial Black" panose="020B0A04020102020204" pitchFamily="34" charset="0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en-US" i="1" dirty="0"/>
              <a:t>What to do this summer 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3B1358E-7BA6-E8AE-91B6-A9D4EB2749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80202" y="2235720"/>
            <a:ext cx="5220429" cy="34771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9013895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B13C0D-5D0D-5838-6620-DEB76350B7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225BC7-A3B9-B606-7DBD-8BBEBEF7F4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6700" y="48437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003F87"/>
                </a:solidFill>
              </a:rPr>
              <a:t>May - June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0589DB-B7D7-40AB-531B-C7C0F1AFAA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5325" y="989352"/>
            <a:ext cx="11116924" cy="5423374"/>
          </a:xfrm>
        </p:spPr>
        <p:txBody>
          <a:bodyPr>
            <a:normAutofit fontScale="92500" lnSpcReduction="10000"/>
          </a:bodyPr>
          <a:lstStyle/>
          <a:p>
            <a:pPr marL="571500" indent="-571500">
              <a:defRPr/>
            </a:pPr>
            <a:r>
              <a:rPr lang="en-US" dirty="0"/>
              <a:t>Update your Be A Scout pin info, and make sure it matches other information.  (</a:t>
            </a:r>
            <a:r>
              <a:rPr lang="en-US" i="1" dirty="0"/>
              <a:t>please do in advance of large event June 19-21</a:t>
            </a:r>
            <a:r>
              <a:rPr lang="en-US" dirty="0"/>
              <a:t>)</a:t>
            </a:r>
          </a:p>
          <a:p>
            <a:pPr marL="571500" indent="-571500">
              <a:defRPr/>
            </a:pPr>
            <a:r>
              <a:rPr lang="en-US" dirty="0"/>
              <a:t>Keep families engaged—have a 1-2 fun activities this summer</a:t>
            </a:r>
          </a:p>
          <a:p>
            <a:pPr marL="571500" indent="-571500">
              <a:defRPr/>
            </a:pPr>
            <a:r>
              <a:rPr lang="en-US" dirty="0"/>
              <a:t>Be visible!  Identify service projects, festivals, parades, farmers markets, etc. to participate in this summer/early fall</a:t>
            </a:r>
          </a:p>
          <a:p>
            <a:pPr marL="571500" indent="-571500">
              <a:defRPr/>
            </a:pPr>
            <a:r>
              <a:rPr lang="en-US" sz="2800" dirty="0"/>
              <a:t>Plan your fall 2026 calendar </a:t>
            </a:r>
          </a:p>
          <a:p>
            <a:pPr marL="1028700" lvl="1" indent="-571500">
              <a:defRPr/>
            </a:pPr>
            <a:r>
              <a:rPr lang="en-US" dirty="0"/>
              <a:t>general dates/events—specifics can come later</a:t>
            </a:r>
          </a:p>
          <a:p>
            <a:pPr marL="1028700" lvl="1" indent="-571500">
              <a:defRPr/>
            </a:pPr>
            <a:r>
              <a:rPr lang="en-US" dirty="0"/>
              <a:t>Include a school-related service project</a:t>
            </a:r>
          </a:p>
          <a:p>
            <a:pPr marL="571500" indent="-571500">
              <a:defRPr/>
            </a:pPr>
            <a:r>
              <a:rPr lang="en-US" dirty="0"/>
              <a:t>Confirm dates for back-to-school night / recruitment events</a:t>
            </a:r>
          </a:p>
          <a:p>
            <a:pPr marL="1028700" lvl="1" indent="-571500">
              <a:defRPr/>
            </a:pPr>
            <a:r>
              <a:rPr lang="en-US" dirty="0"/>
              <a:t>Let Scout Office know so we can include in promotions</a:t>
            </a:r>
          </a:p>
          <a:p>
            <a:pPr marL="571500" indent="-571500">
              <a:defRPr/>
            </a:pPr>
            <a:r>
              <a:rPr lang="en-US" dirty="0"/>
              <a:t>Identify roles for summer/fall</a:t>
            </a:r>
          </a:p>
          <a:p>
            <a:pPr marL="1028700" lvl="1" indent="-571500">
              <a:defRPr/>
            </a:pPr>
            <a:r>
              <a:rPr lang="en-US" dirty="0"/>
              <a:t>Unit leadership, including Den leaders</a:t>
            </a:r>
          </a:p>
          <a:p>
            <a:pPr marL="1028700" lvl="1" indent="-571500">
              <a:defRPr/>
            </a:pPr>
            <a:r>
              <a:rPr lang="en-US" dirty="0"/>
              <a:t>Social media leads</a:t>
            </a:r>
          </a:p>
          <a:p>
            <a:pPr marL="1028700" lvl="1" indent="-571500">
              <a:defRPr/>
            </a:pPr>
            <a:r>
              <a:rPr lang="en-US" dirty="0"/>
              <a:t>New Member Coordinator - Online training is available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2A8BA1AD-488D-7923-9234-A41F0F0FFC83}"/>
              </a:ext>
            </a:extLst>
          </p:cNvPr>
          <p:cNvGrpSpPr/>
          <p:nvPr/>
        </p:nvGrpSpPr>
        <p:grpSpPr>
          <a:xfrm>
            <a:off x="1" y="6196050"/>
            <a:ext cx="12063412" cy="533367"/>
            <a:chOff x="1" y="6196050"/>
            <a:chExt cx="12063412" cy="533367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1F2F41C3-CAB1-1389-A3FE-33EA19F83F55}"/>
                </a:ext>
              </a:extLst>
            </p:cNvPr>
            <p:cNvSpPr/>
            <p:nvPr/>
          </p:nvSpPr>
          <p:spPr>
            <a:xfrm>
              <a:off x="1" y="6343651"/>
              <a:ext cx="9486900" cy="285749"/>
            </a:xfrm>
            <a:prstGeom prst="rect">
              <a:avLst/>
            </a:prstGeom>
            <a:solidFill>
              <a:srgbClr val="0E4C9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744DAAFC-70AA-D1D6-8BC0-606B9068661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01188" y="6196050"/>
              <a:ext cx="2562225" cy="53336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6208199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228CE0-877F-434E-3B30-D155B48697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A426BF05-E6A7-2711-35A8-9A867EFE4160}"/>
              </a:ext>
            </a:extLst>
          </p:cNvPr>
          <p:cNvGrpSpPr/>
          <p:nvPr/>
        </p:nvGrpSpPr>
        <p:grpSpPr>
          <a:xfrm>
            <a:off x="1" y="6196050"/>
            <a:ext cx="12063412" cy="533367"/>
            <a:chOff x="1" y="6196050"/>
            <a:chExt cx="12063412" cy="533367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BDC9FEE3-FCAF-27C9-9E8E-2620DC13E510}"/>
                </a:ext>
              </a:extLst>
            </p:cNvPr>
            <p:cNvSpPr/>
            <p:nvPr/>
          </p:nvSpPr>
          <p:spPr>
            <a:xfrm>
              <a:off x="1" y="6343651"/>
              <a:ext cx="9486900" cy="285749"/>
            </a:xfrm>
            <a:prstGeom prst="rect">
              <a:avLst/>
            </a:prstGeom>
            <a:solidFill>
              <a:srgbClr val="0E4C9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BCF5915C-3B67-452F-FC58-C4F9218FA2F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01188" y="6196050"/>
              <a:ext cx="2562225" cy="533367"/>
            </a:xfrm>
            <a:prstGeom prst="rect">
              <a:avLst/>
            </a:prstGeom>
          </p:spPr>
        </p:pic>
      </p:grpSp>
      <p:pic>
        <p:nvPicPr>
          <p:cNvPr id="2050" name="Picture 2">
            <a:extLst>
              <a:ext uri="{FF2B5EF4-FFF2-40B4-BE49-F238E27FC236}">
                <a16:creationId xmlns:a16="http://schemas.microsoft.com/office/drawing/2014/main" id="{4ADB5120-5402-2743-D7C1-0D69D4802CF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250" b="3333"/>
          <a:stretch>
            <a:fillRect/>
          </a:stretch>
        </p:blipFill>
        <p:spPr bwMode="auto">
          <a:xfrm>
            <a:off x="0" y="0"/>
            <a:ext cx="6096000" cy="68789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C8420BF-4A98-BBFC-591B-ED36769BD8BC}"/>
              </a:ext>
            </a:extLst>
          </p:cNvPr>
          <p:cNvSpPr txBox="1"/>
          <p:nvPr/>
        </p:nvSpPr>
        <p:spPr>
          <a:xfrm>
            <a:off x="6226969" y="340281"/>
            <a:ext cx="6093618" cy="56630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 fontAlgn="base">
              <a:buFont typeface="+mj-lt"/>
              <a:buAutoNum type="arabicPeriod"/>
            </a:pPr>
            <a:r>
              <a:rPr lang="en-US" sz="2000" b="1" i="0" u="none" strike="noStrike" dirty="0">
                <a:solidFill>
                  <a:srgbClr val="000000"/>
                </a:solidFill>
                <a:effectLst/>
                <a:latin typeface="Arial" panose="020B0604020202020204"/>
              </a:rPr>
              <a:t>Biggest benefits / selling points of Scouting (“Why Scouting?”)</a:t>
            </a:r>
          </a:p>
          <a:p>
            <a:pPr>
              <a:buNone/>
            </a:pPr>
            <a:endParaRPr lang="en-US" b="0" dirty="0">
              <a:effectLst/>
            </a:endParaRPr>
          </a:p>
          <a:p>
            <a:pPr rtl="0">
              <a:buNone/>
            </a:pPr>
            <a:r>
              <a:rPr lang="en-US" sz="2400" b="1" i="0" u="none" strike="noStrike" dirty="0">
                <a:solidFill>
                  <a:srgbClr val="0E4C95"/>
                </a:solidFill>
                <a:effectLst/>
                <a:latin typeface="Arial" panose="020B0604020202020204"/>
              </a:rPr>
              <a:t>Both Yout</a:t>
            </a:r>
            <a:r>
              <a:rPr lang="en-US" sz="2400" b="1" dirty="0">
                <a:solidFill>
                  <a:srgbClr val="0E4C95"/>
                </a:solidFill>
                <a:latin typeface="Arial" panose="020B0604020202020204"/>
              </a:rPr>
              <a:t>h and Adults</a:t>
            </a:r>
            <a:r>
              <a:rPr lang="en-US" sz="2400" b="1" i="0" u="none" strike="noStrike" dirty="0">
                <a:solidFill>
                  <a:srgbClr val="000000"/>
                </a:solidFill>
                <a:effectLst/>
                <a:latin typeface="Arial" panose="020B0604020202020204"/>
              </a:rPr>
              <a:t>:</a:t>
            </a:r>
            <a:endParaRPr lang="en-US" sz="2400" b="1" dirty="0">
              <a:effectLst/>
            </a:endParaRPr>
          </a:p>
          <a:p>
            <a:pPr marL="742950" indent="-285750" rtl="0" fontAlgn="base">
              <a:buFont typeface="Arial" panose="020B0604020202020204"/>
              <a:buChar char="•"/>
            </a:pPr>
            <a:r>
              <a:rPr lang="en-US" sz="2000" b="0" i="0" u="none" strike="noStrike" dirty="0">
                <a:solidFill>
                  <a:srgbClr val="000000"/>
                </a:solidFill>
                <a:effectLst/>
                <a:latin typeface="Arial" panose="020B0604020202020204"/>
              </a:rPr>
              <a:t>FUN - biggest recurrent theme</a:t>
            </a:r>
          </a:p>
          <a:p>
            <a:pPr marL="742950" indent="-285750" rtl="0" fontAlgn="base">
              <a:buFont typeface="Arial" panose="020B0604020202020204"/>
              <a:buChar char="•"/>
            </a:pPr>
            <a:r>
              <a:rPr lang="en-US" sz="2000" b="0" i="0" u="none" strike="noStrike" dirty="0">
                <a:solidFill>
                  <a:srgbClr val="000000"/>
                </a:solidFill>
                <a:effectLst/>
                <a:latin typeface="Arial" panose="020B0604020202020204"/>
              </a:rPr>
              <a:t>Builds self confidence</a:t>
            </a:r>
          </a:p>
          <a:p>
            <a:pPr marL="742950" indent="-285750" rtl="0" fontAlgn="base">
              <a:buFont typeface="Arial" panose="020B0604020202020204"/>
              <a:buChar char="•"/>
            </a:pPr>
            <a:r>
              <a:rPr lang="en-US" sz="2000" b="0" i="0" u="none" strike="noStrike" dirty="0">
                <a:solidFill>
                  <a:srgbClr val="000000"/>
                </a:solidFill>
                <a:effectLst/>
                <a:latin typeface="Arial" panose="020B0604020202020204"/>
              </a:rPr>
              <a:t>(Lifelong) leadership skills</a:t>
            </a:r>
          </a:p>
          <a:p>
            <a:pPr marL="742950" indent="-285750" rtl="0" fontAlgn="base">
              <a:buFont typeface="Arial" panose="020B0604020202020204"/>
              <a:buChar char="•"/>
            </a:pPr>
            <a:r>
              <a:rPr lang="en-US" sz="2000" b="0" i="0" u="none" strike="noStrike" dirty="0">
                <a:solidFill>
                  <a:srgbClr val="000000"/>
                </a:solidFill>
                <a:effectLst/>
                <a:latin typeface="Arial" panose="020B0604020202020204"/>
              </a:rPr>
              <a:t>Community service</a:t>
            </a:r>
          </a:p>
          <a:p>
            <a:pPr marL="742950" indent="-285750" rtl="0" fontAlgn="base">
              <a:buFont typeface="Arial" panose="020B0604020202020204"/>
              <a:buChar char="•"/>
            </a:pPr>
            <a:r>
              <a:rPr lang="en-US" sz="2000" b="0" i="0" u="none" strike="noStrike" dirty="0">
                <a:solidFill>
                  <a:srgbClr val="000000"/>
                </a:solidFill>
                <a:effectLst/>
                <a:latin typeface="Arial" panose="020B0604020202020204"/>
              </a:rPr>
              <a:t>Trying new things/experiences</a:t>
            </a:r>
          </a:p>
          <a:p>
            <a:pPr marL="742950" indent="-285750" rtl="0" fontAlgn="base">
              <a:buFont typeface="Arial" panose="020B0604020202020204"/>
              <a:buChar char="•"/>
            </a:pPr>
            <a:r>
              <a:rPr lang="en-US" sz="2000" b="0" i="0" u="none" strike="noStrike" dirty="0">
                <a:solidFill>
                  <a:srgbClr val="000000"/>
                </a:solidFill>
                <a:effectLst/>
                <a:latin typeface="Arial" panose="020B0604020202020204"/>
              </a:rPr>
              <a:t>Outdoor adventures</a:t>
            </a:r>
          </a:p>
          <a:p>
            <a:pPr marL="742950" indent="-285750" rtl="0" fontAlgn="base">
              <a:buFont typeface="Arial" panose="020B0604020202020204"/>
              <a:buChar char="•"/>
            </a:pPr>
            <a:r>
              <a:rPr lang="en-US" sz="2000" b="0" i="0" u="none" strike="noStrike" dirty="0">
                <a:solidFill>
                  <a:srgbClr val="000000"/>
                </a:solidFill>
                <a:effectLst/>
                <a:latin typeface="Arial" panose="020B0604020202020204"/>
              </a:rPr>
              <a:t>Life skills</a:t>
            </a:r>
          </a:p>
          <a:p>
            <a:pPr marL="742950" indent="-285750" rtl="0" fontAlgn="base">
              <a:buFont typeface="Arial" panose="020B0604020202020204"/>
              <a:buChar char="•"/>
            </a:pPr>
            <a:r>
              <a:rPr lang="en-US" sz="2000" b="0" i="0" u="none" strike="noStrike" dirty="0">
                <a:solidFill>
                  <a:srgbClr val="000000"/>
                </a:solidFill>
                <a:effectLst/>
                <a:latin typeface="Arial" panose="020B0604020202020204"/>
              </a:rPr>
              <a:t>Making friends and belonging/inclusive</a:t>
            </a:r>
          </a:p>
          <a:p>
            <a:pPr marL="742950" indent="-285750" rtl="0" fontAlgn="base">
              <a:buFont typeface="Arial" panose="020B0604020202020204"/>
              <a:buChar char="•"/>
            </a:pPr>
            <a:r>
              <a:rPr lang="en-US" sz="2000" b="0" i="0" u="none" strike="noStrike" dirty="0">
                <a:solidFill>
                  <a:srgbClr val="000000"/>
                </a:solidFill>
                <a:effectLst/>
                <a:latin typeface="Arial" panose="020B0604020202020204"/>
              </a:rPr>
              <a:t>Quality friendships</a:t>
            </a:r>
          </a:p>
          <a:p>
            <a:pPr marL="742950" indent="-285750" rtl="0" fontAlgn="base">
              <a:buFont typeface="Arial" panose="020B0604020202020204"/>
              <a:buChar char="•"/>
            </a:pPr>
            <a:r>
              <a:rPr lang="en-US" sz="2000" b="0" i="0" u="none" strike="noStrike" dirty="0">
                <a:solidFill>
                  <a:srgbClr val="000000"/>
                </a:solidFill>
                <a:effectLst/>
                <a:latin typeface="Arial" panose="020B0604020202020204"/>
              </a:rPr>
              <a:t>No try-outs - everyone can participate</a:t>
            </a:r>
          </a:p>
          <a:p>
            <a:pPr marL="742950" indent="-285750" rtl="0" fontAlgn="base">
              <a:buFont typeface="Arial" panose="020B0604020202020204"/>
              <a:buChar char="•"/>
            </a:pPr>
            <a:r>
              <a:rPr lang="en-US" sz="2000" b="0" i="0" u="none" strike="noStrike" dirty="0">
                <a:solidFill>
                  <a:srgbClr val="000000"/>
                </a:solidFill>
                <a:effectLst/>
                <a:latin typeface="Arial" panose="020B0604020202020204"/>
              </a:rPr>
              <a:t>Career exploration</a:t>
            </a:r>
          </a:p>
          <a:p>
            <a:pPr marL="742950" indent="-285750" rtl="0" fontAlgn="base">
              <a:buFont typeface="Arial" panose="020B0604020202020204"/>
              <a:buChar char="•"/>
            </a:pPr>
            <a:r>
              <a:rPr lang="en-US" sz="2000" b="0" i="0" u="none" strike="noStrike" dirty="0">
                <a:solidFill>
                  <a:srgbClr val="000000"/>
                </a:solidFill>
                <a:effectLst/>
                <a:latin typeface="Arial" panose="020B0604020202020204"/>
              </a:rPr>
              <a:t>Year-round (not seasonal, like sports)</a:t>
            </a:r>
          </a:p>
          <a:p>
            <a:pPr marL="742950" indent="-285750" rtl="0" fontAlgn="base">
              <a:buFont typeface="Arial" panose="020B0604020202020204"/>
              <a:buChar char="•"/>
            </a:pPr>
            <a:r>
              <a:rPr lang="en-US" sz="2000" b="0" i="0" u="none" strike="noStrike" dirty="0">
                <a:solidFill>
                  <a:srgbClr val="000000"/>
                </a:solidFill>
                <a:effectLst/>
                <a:latin typeface="Arial" panose="020B0604020202020204"/>
              </a:rPr>
              <a:t>Social skills/relationships</a:t>
            </a:r>
          </a:p>
          <a:p>
            <a:pPr marL="742950" indent="-285750" rtl="0" fontAlgn="base">
              <a:buFont typeface="Arial" panose="020B0604020202020204"/>
              <a:buChar char="•"/>
            </a:pPr>
            <a:r>
              <a:rPr lang="en-US" sz="2000" b="0" i="0" u="none" strike="noStrike" dirty="0">
                <a:solidFill>
                  <a:srgbClr val="000000"/>
                </a:solidFill>
                <a:effectLst/>
                <a:latin typeface="Arial" panose="020B0604020202020204"/>
              </a:rPr>
              <a:t>Youth teach each other</a:t>
            </a:r>
          </a:p>
        </p:txBody>
      </p:sp>
    </p:spTree>
    <p:extLst>
      <p:ext uri="{BB962C8B-B14F-4D97-AF65-F5344CB8AC3E}">
        <p14:creationId xmlns:p14="http://schemas.microsoft.com/office/powerpoint/2010/main" val="1114903285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1AF75F-DBE5-53A0-F565-E3AC847B5C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0C168C-60E1-5404-32FB-1195B49F22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6700" y="0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003F87"/>
                </a:solidFill>
              </a:rPr>
              <a:t>July - August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47AD25-2776-BE06-DDA4-3ADA520507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4934" y="1325563"/>
            <a:ext cx="10802131" cy="6817442"/>
          </a:xfrm>
        </p:spPr>
        <p:txBody>
          <a:bodyPr>
            <a:normAutofit/>
          </a:bodyPr>
          <a:lstStyle/>
          <a:p>
            <a:pPr marL="571500" indent="-571500">
              <a:defRPr/>
            </a:pPr>
            <a:r>
              <a:rPr lang="en-US" dirty="0"/>
              <a:t>Post to social media about 3 times per week.  </a:t>
            </a:r>
          </a:p>
          <a:p>
            <a:pPr marL="1028700" lvl="1" indent="-571500">
              <a:defRPr/>
            </a:pPr>
            <a:r>
              <a:rPr lang="en-US" dirty="0"/>
              <a:t>Use Council-provided posts and some of your own</a:t>
            </a:r>
          </a:p>
          <a:p>
            <a:pPr marL="571500" indent="-571500">
              <a:defRPr/>
            </a:pPr>
            <a:r>
              <a:rPr lang="en-US" dirty="0"/>
              <a:t>Finalize your Unit Info Sheet and preview calendar; recommend buddy cards/postcards for Scouts to use</a:t>
            </a:r>
          </a:p>
          <a:p>
            <a:pPr marL="1028700" lvl="1" indent="-571500">
              <a:defRPr/>
            </a:pPr>
            <a:r>
              <a:rPr lang="en-US" dirty="0"/>
              <a:t>Make a list of how many you need (including to Scout families)</a:t>
            </a:r>
          </a:p>
          <a:p>
            <a:pPr marL="1028700" lvl="1" indent="-571500">
              <a:defRPr/>
            </a:pPr>
            <a:r>
              <a:rPr lang="en-US" b="1" dirty="0"/>
              <a:t>Contact Council office for printing</a:t>
            </a:r>
          </a:p>
          <a:p>
            <a:pPr marL="1485900" lvl="2" indent="-571500">
              <a:defRPr/>
            </a:pPr>
            <a:r>
              <a:rPr lang="en-US" b="1" dirty="0">
                <a:highlight>
                  <a:srgbClr val="FFFF00"/>
                </a:highlight>
              </a:rPr>
              <a:t>If you have them finalized and to your Scouting professional by July 1, you can pick them up at Popcorn University on July 18</a:t>
            </a:r>
          </a:p>
          <a:p>
            <a:pPr marL="571500" indent="-571500">
              <a:defRPr/>
            </a:pPr>
            <a:r>
              <a:rPr lang="en-US" dirty="0"/>
              <a:t>Finalize plans for fall recruitment events</a:t>
            </a:r>
          </a:p>
          <a:p>
            <a:pPr marL="1028700" lvl="1" indent="-571500">
              <a:defRPr/>
            </a:pPr>
            <a:r>
              <a:rPr lang="en-US" dirty="0"/>
              <a:t>Prepare to execute it well</a:t>
            </a:r>
          </a:p>
          <a:p>
            <a:pPr marL="1028700" lvl="1" indent="-571500">
              <a:defRPr/>
            </a:pPr>
            <a:r>
              <a:rPr lang="en-US" dirty="0"/>
              <a:t>Know roles for adults and Scouts at those events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0B601670-5883-F9EF-558F-ED8EA73747E1}"/>
              </a:ext>
            </a:extLst>
          </p:cNvPr>
          <p:cNvGrpSpPr/>
          <p:nvPr/>
        </p:nvGrpSpPr>
        <p:grpSpPr>
          <a:xfrm>
            <a:off x="1" y="6196050"/>
            <a:ext cx="12063412" cy="533367"/>
            <a:chOff x="1" y="6196050"/>
            <a:chExt cx="12063412" cy="533367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FF8E5A81-7B4D-F7E7-1765-221333EE6C72}"/>
                </a:ext>
              </a:extLst>
            </p:cNvPr>
            <p:cNvSpPr/>
            <p:nvPr/>
          </p:nvSpPr>
          <p:spPr>
            <a:xfrm>
              <a:off x="1" y="6343651"/>
              <a:ext cx="9486900" cy="285749"/>
            </a:xfrm>
            <a:prstGeom prst="rect">
              <a:avLst/>
            </a:prstGeom>
            <a:solidFill>
              <a:srgbClr val="0E4C9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AA4C4FAB-66BE-32D3-CBCD-DC37B320F1E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01188" y="6196050"/>
              <a:ext cx="2562225" cy="53336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45273910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D996E1-732A-7B99-A934-03719C1834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415465-F2D0-8EE4-1C42-2CDA60DDC5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19749"/>
            <a:ext cx="10515600" cy="1325563"/>
          </a:xfrm>
        </p:spPr>
        <p:txBody>
          <a:bodyPr>
            <a:noAutofit/>
          </a:bodyPr>
          <a:lstStyle/>
          <a:p>
            <a:pPr algn="ctr">
              <a:lnSpc>
                <a:spcPct val="110000"/>
              </a:lnSpc>
            </a:pPr>
            <a:r>
              <a:rPr lang="en-US" sz="9900" dirty="0"/>
              <a:t>Thank you!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07517A5B-D0C5-3434-4323-2CF4033BF62F}"/>
              </a:ext>
            </a:extLst>
          </p:cNvPr>
          <p:cNvSpPr txBox="1">
            <a:spLocks/>
          </p:cNvSpPr>
          <p:nvPr/>
        </p:nvSpPr>
        <p:spPr>
          <a:xfrm>
            <a:off x="2235994" y="3501488"/>
            <a:ext cx="7720012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latin typeface="Arial Black" panose="020B0A04020102020204" pitchFamily="34" charset="0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i="1" dirty="0"/>
              <a:t>Questions?</a:t>
            </a:r>
          </a:p>
          <a:p>
            <a:pPr algn="ctr">
              <a:lnSpc>
                <a:spcPct val="100000"/>
              </a:lnSpc>
            </a:pPr>
            <a:r>
              <a:rPr lang="en-US" i="1" dirty="0"/>
              <a:t>How can we help?</a:t>
            </a:r>
          </a:p>
        </p:txBody>
      </p:sp>
    </p:spTree>
    <p:extLst>
      <p:ext uri="{BB962C8B-B14F-4D97-AF65-F5344CB8AC3E}">
        <p14:creationId xmlns:p14="http://schemas.microsoft.com/office/powerpoint/2010/main" val="30745585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BCEB7C-0157-BEEA-0907-A6336B37DF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1124462B-9EA8-D512-1619-07DC4628BFA3}"/>
              </a:ext>
            </a:extLst>
          </p:cNvPr>
          <p:cNvGrpSpPr/>
          <p:nvPr/>
        </p:nvGrpSpPr>
        <p:grpSpPr>
          <a:xfrm>
            <a:off x="1" y="6196050"/>
            <a:ext cx="12063412" cy="533367"/>
            <a:chOff x="1" y="6196050"/>
            <a:chExt cx="12063412" cy="533367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9E1CD07B-39DB-9E4C-1F04-89D8025A7E98}"/>
                </a:ext>
              </a:extLst>
            </p:cNvPr>
            <p:cNvSpPr/>
            <p:nvPr/>
          </p:nvSpPr>
          <p:spPr>
            <a:xfrm>
              <a:off x="1" y="6343651"/>
              <a:ext cx="9486900" cy="285749"/>
            </a:xfrm>
            <a:prstGeom prst="rect">
              <a:avLst/>
            </a:prstGeom>
            <a:solidFill>
              <a:srgbClr val="0E4C9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F68A10FA-27E9-B214-DC05-CFE7CB18505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01188" y="6196050"/>
              <a:ext cx="2562225" cy="533367"/>
            </a:xfrm>
            <a:prstGeom prst="rect">
              <a:avLst/>
            </a:prstGeom>
          </p:spPr>
        </p:pic>
      </p:grpSp>
      <p:pic>
        <p:nvPicPr>
          <p:cNvPr id="2052" name="Picture 4">
            <a:extLst>
              <a:ext uri="{FF2B5EF4-FFF2-40B4-BE49-F238E27FC236}">
                <a16:creationId xmlns:a16="http://schemas.microsoft.com/office/drawing/2014/main" id="{28F5EDB1-458D-9B16-DA26-23072236245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473" b="5320"/>
          <a:stretch>
            <a:fillRect/>
          </a:stretch>
        </p:blipFill>
        <p:spPr bwMode="auto">
          <a:xfrm>
            <a:off x="59619" y="0"/>
            <a:ext cx="603638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A560497-EF4B-523B-67C5-336C50DF4C38}"/>
              </a:ext>
            </a:extLst>
          </p:cNvPr>
          <p:cNvSpPr txBox="1"/>
          <p:nvPr/>
        </p:nvSpPr>
        <p:spPr>
          <a:xfrm>
            <a:off x="6586537" y="932751"/>
            <a:ext cx="5476876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 fontAlgn="base"/>
            <a:r>
              <a:rPr lang="en-US" sz="2400" b="1" i="0" u="none" strike="noStrike" dirty="0">
                <a:solidFill>
                  <a:srgbClr val="000000"/>
                </a:solidFill>
                <a:effectLst/>
                <a:latin typeface="Arial" panose="020B0604020202020204"/>
              </a:rPr>
              <a:t>2.  Biggest barriers to families joining Scouting</a:t>
            </a:r>
          </a:p>
          <a:p>
            <a:pPr marL="457200" rtl="0" fontAlgn="base"/>
            <a:endParaRPr lang="en-US" sz="2400" b="0" i="0" u="none" strike="noStrike" dirty="0">
              <a:solidFill>
                <a:srgbClr val="000000"/>
              </a:solidFill>
              <a:effectLst/>
              <a:latin typeface="Arial" panose="020B0604020202020204"/>
            </a:endParaRPr>
          </a:p>
          <a:p>
            <a:pPr marL="457200" rtl="0" fontAlgn="base"/>
            <a:r>
              <a:rPr lang="en-US" sz="2400" b="0" i="0" u="none" strike="noStrike" dirty="0">
                <a:solidFill>
                  <a:srgbClr val="000000"/>
                </a:solidFill>
                <a:effectLst/>
                <a:latin typeface="Arial" panose="020B0604020202020204"/>
              </a:rPr>
              <a:t>Three biggest, recurring themes:</a:t>
            </a:r>
          </a:p>
          <a:p>
            <a:pPr marL="742950" lvl="1" indent="-285750" rtl="0" fontAlgn="base">
              <a:buFont typeface="Arial" panose="020B0604020202020204"/>
              <a:buChar char="•"/>
            </a:pPr>
            <a:r>
              <a:rPr lang="en-US" sz="2400" b="0" i="0" u="none" strike="noStrike" dirty="0">
                <a:solidFill>
                  <a:srgbClr val="000000"/>
                </a:solidFill>
                <a:effectLst/>
                <a:latin typeface="Arial" panose="020B0604020202020204"/>
              </a:rPr>
              <a:t>Cost / perception of cost</a:t>
            </a:r>
          </a:p>
          <a:p>
            <a:pPr marL="742950" lvl="1" indent="-285750" rtl="0" fontAlgn="base">
              <a:buFont typeface="Arial" panose="020B0604020202020204"/>
              <a:buChar char="•"/>
            </a:pPr>
            <a:r>
              <a:rPr lang="en-US" sz="2400" b="0" i="0" u="none" strike="noStrike" dirty="0">
                <a:solidFill>
                  <a:srgbClr val="000000"/>
                </a:solidFill>
                <a:effectLst/>
                <a:latin typeface="Arial" panose="020B0604020202020204"/>
              </a:rPr>
              <a:t>Busyness/no time</a:t>
            </a:r>
          </a:p>
          <a:p>
            <a:pPr marL="742950" lvl="1" indent="-285750" rtl="0" fontAlgn="base">
              <a:buFont typeface="Arial" panose="020B0604020202020204"/>
              <a:buChar char="•"/>
            </a:pPr>
            <a:r>
              <a:rPr lang="en-US" sz="2400" b="0" i="0" u="none" strike="noStrike" dirty="0">
                <a:solidFill>
                  <a:srgbClr val="000000"/>
                </a:solidFill>
                <a:effectLst/>
                <a:latin typeface="Arial" panose="020B0604020202020204"/>
              </a:rPr>
              <a:t>Don’t understand why/unaware of Scouting</a:t>
            </a:r>
          </a:p>
        </p:txBody>
      </p:sp>
    </p:spTree>
    <p:extLst>
      <p:ext uri="{BB962C8B-B14F-4D97-AF65-F5344CB8AC3E}">
        <p14:creationId xmlns:p14="http://schemas.microsoft.com/office/powerpoint/2010/main" val="11749771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8620D0-E283-CC0D-BFA7-21CBE938D5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B051F7-A2A4-E44E-030E-E1526E5A64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030" y="3283218"/>
            <a:ext cx="5153744" cy="1325563"/>
          </a:xfrm>
        </p:spPr>
        <p:txBody>
          <a:bodyPr>
            <a:noAutofit/>
          </a:bodyPr>
          <a:lstStyle/>
          <a:p>
            <a:pPr algn="ctr">
              <a:lnSpc>
                <a:spcPct val="110000"/>
              </a:lnSpc>
            </a:pPr>
            <a:r>
              <a:rPr lang="en-US" sz="5500" i="1" dirty="0"/>
              <a:t>Casting </a:t>
            </a:r>
            <a:br>
              <a:rPr lang="en-US" sz="5500" i="1" dirty="0"/>
            </a:br>
            <a:r>
              <a:rPr lang="en-US" sz="5500" i="1" dirty="0"/>
              <a:t>Your Line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F556468-82EF-B3DB-3D04-4D35271AC5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91945" y="2231261"/>
            <a:ext cx="5153744" cy="342947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654FCCE-35A7-D5A9-FF3B-BBA597F533CE}"/>
              </a:ext>
            </a:extLst>
          </p:cNvPr>
          <p:cNvSpPr txBox="1"/>
          <p:nvPr/>
        </p:nvSpPr>
        <p:spPr>
          <a:xfrm>
            <a:off x="1621756" y="389346"/>
            <a:ext cx="8740378" cy="16158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99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Recruitment</a:t>
            </a:r>
          </a:p>
        </p:txBody>
      </p:sp>
    </p:spTree>
    <p:extLst>
      <p:ext uri="{BB962C8B-B14F-4D97-AF65-F5344CB8AC3E}">
        <p14:creationId xmlns:p14="http://schemas.microsoft.com/office/powerpoint/2010/main" val="17783743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couting America PPT Template" id="{EDBC1C35-C06F-4E41-AE6B-F4209A888D9F}" vid="{0FA3DBA7-58C3-6448-ABB8-493D7754C5DD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20849</TotalTime>
  <Words>5217</Words>
  <Application>Microsoft Office PowerPoint</Application>
  <PresentationFormat>Widescreen</PresentationFormat>
  <Paragraphs>674</Paragraphs>
  <Slides>71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71</vt:i4>
      </vt:variant>
    </vt:vector>
  </HeadingPairs>
  <TitlesOfParts>
    <vt:vector size="78" baseType="lpstr">
      <vt:lpstr>Arial</vt:lpstr>
      <vt:lpstr>Arial Black</vt:lpstr>
      <vt:lpstr>Calibri</vt:lpstr>
      <vt:lpstr>Roboto</vt:lpstr>
      <vt:lpstr>ヒラギノ角ゴ Pro W3</vt:lpstr>
      <vt:lpstr>Office Theme</vt:lpstr>
      <vt:lpstr>1_Office Theme</vt:lpstr>
      <vt:lpstr>PowerPoint Presentation</vt:lpstr>
      <vt:lpstr>PowerPoint Presentation</vt:lpstr>
      <vt:lpstr>PowerPoint Presentation</vt:lpstr>
      <vt:lpstr>PowerPoint Presentation</vt:lpstr>
      <vt:lpstr>Why We’re ALL Here</vt:lpstr>
      <vt:lpstr>PowerPoint Presentation</vt:lpstr>
      <vt:lpstr>PowerPoint Presentation</vt:lpstr>
      <vt:lpstr>PowerPoint Presentation</vt:lpstr>
      <vt:lpstr>Casting  Your Line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2. Plan Your Calendar</vt:lpstr>
      <vt:lpstr>PowerPoint Presentation</vt:lpstr>
      <vt:lpstr>PowerPoint Presentation</vt:lpstr>
      <vt:lpstr>PowerPoint Presentation</vt:lpstr>
      <vt:lpstr>   3. Complete Provided Templates: Pack (or Troop)         Info Sheet &amp; Calendars</vt:lpstr>
      <vt:lpstr>Info Sheet &amp; Preview Calendar – Where to Use? </vt:lpstr>
      <vt:lpstr>Let’s Look at Resources</vt:lpstr>
      <vt:lpstr>4.  Build &amp; Maintain a Social Media Presence</vt:lpstr>
      <vt:lpstr>PowerPoint Presentation</vt:lpstr>
      <vt:lpstr>4.  Build &amp; Maintain a Social Media Presence (continued)</vt:lpstr>
      <vt:lpstr>PowerPoint Presentation</vt:lpstr>
      <vt:lpstr>PowerPoint Presentation</vt:lpstr>
      <vt:lpstr>Scheduling &amp; Boosting Facebook Events</vt:lpstr>
      <vt:lpstr>PowerPoint Presentation</vt:lpstr>
      <vt:lpstr>5.  Equip &amp; encourage Scouts and families to recruit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From Interest to Joining</vt:lpstr>
      <vt:lpstr>PowerPoint Presentation</vt:lpstr>
      <vt:lpstr>PowerPoint Presentation</vt:lpstr>
      <vt:lpstr>PowerPoint Presentation</vt:lpstr>
      <vt:lpstr>Retention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Preparing for Fall Sign-Up Night</vt:lpstr>
      <vt:lpstr>Considerations for Sign-up Night, other Recruitment Events</vt:lpstr>
      <vt:lpstr>Get Ready for Sign Up Night</vt:lpstr>
      <vt:lpstr>After Sign Up Follow Up</vt:lpstr>
      <vt:lpstr>Preparedness Timeline</vt:lpstr>
      <vt:lpstr>May - June</vt:lpstr>
      <vt:lpstr>July - August</vt:lpstr>
      <vt:lpstr>Thank you!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Becca Scott</dc:creator>
  <cp:lastModifiedBy>Marc Richardson</cp:lastModifiedBy>
  <cp:revision>76</cp:revision>
  <cp:lastPrinted>2026-05-06T21:51:38Z</cp:lastPrinted>
  <dcterms:created xsi:type="dcterms:W3CDTF">2026-03-15T14:52:31Z</dcterms:created>
  <dcterms:modified xsi:type="dcterms:W3CDTF">2026-05-07T17:04:09Z</dcterms:modified>
</cp:coreProperties>
</file>