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6" r:id="rId2"/>
    <p:sldMasterId id="2147483728" r:id="rId3"/>
  </p:sldMasterIdLst>
  <p:notesMasterIdLst>
    <p:notesMasterId r:id="rId52"/>
  </p:notesMasterIdLst>
  <p:sldIdLst>
    <p:sldId id="728" r:id="rId4"/>
    <p:sldId id="289" r:id="rId5"/>
    <p:sldId id="729" r:id="rId6"/>
    <p:sldId id="730" r:id="rId7"/>
    <p:sldId id="732" r:id="rId8"/>
    <p:sldId id="731" r:id="rId9"/>
    <p:sldId id="733" r:id="rId10"/>
    <p:sldId id="734" r:id="rId11"/>
    <p:sldId id="735" r:id="rId12"/>
    <p:sldId id="736" r:id="rId13"/>
    <p:sldId id="737" r:id="rId14"/>
    <p:sldId id="738" r:id="rId15"/>
    <p:sldId id="740" r:id="rId16"/>
    <p:sldId id="739" r:id="rId17"/>
    <p:sldId id="741" r:id="rId18"/>
    <p:sldId id="742" r:id="rId19"/>
    <p:sldId id="747" r:id="rId20"/>
    <p:sldId id="743" r:id="rId21"/>
    <p:sldId id="744" r:id="rId22"/>
    <p:sldId id="752" r:id="rId23"/>
    <p:sldId id="745" r:id="rId24"/>
    <p:sldId id="746" r:id="rId25"/>
    <p:sldId id="748" r:id="rId26"/>
    <p:sldId id="751" r:id="rId27"/>
    <p:sldId id="749" r:id="rId28"/>
    <p:sldId id="750" r:id="rId29"/>
    <p:sldId id="759" r:id="rId30"/>
    <p:sldId id="755" r:id="rId31"/>
    <p:sldId id="758" r:id="rId32"/>
    <p:sldId id="753" r:id="rId33"/>
    <p:sldId id="754" r:id="rId34"/>
    <p:sldId id="723" r:id="rId35"/>
    <p:sldId id="279" r:id="rId36"/>
    <p:sldId id="721" r:id="rId37"/>
    <p:sldId id="280" r:id="rId38"/>
    <p:sldId id="283" r:id="rId39"/>
    <p:sldId id="284" r:id="rId40"/>
    <p:sldId id="338" r:id="rId41"/>
    <p:sldId id="285" r:id="rId42"/>
    <p:sldId id="319" r:id="rId43"/>
    <p:sldId id="306" r:id="rId44"/>
    <p:sldId id="346" r:id="rId45"/>
    <p:sldId id="323" r:id="rId46"/>
    <p:sldId id="344" r:id="rId47"/>
    <p:sldId id="757" r:id="rId48"/>
    <p:sldId id="756" r:id="rId49"/>
    <p:sldId id="760" r:id="rId50"/>
    <p:sldId id="300"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7"/>
    <a:srgbClr val="E02C0E"/>
    <a:srgbClr val="D41A1A"/>
    <a:srgbClr val="666666"/>
    <a:srgbClr val="6D6D6D"/>
    <a:srgbClr val="606060"/>
    <a:srgbClr val="0000FF"/>
    <a:srgbClr val="E013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9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522AFC-DE11-11A5-533D-7951A8357E7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4F3952DD-E662-87A6-C9F9-994BCF5BDBB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56CE94F6-E719-48F6-A1D8-2D410D75EE2A}" type="datetimeFigureOut">
              <a:rPr lang="en-US" altLang="en-US"/>
              <a:pPr>
                <a:defRPr/>
              </a:pPr>
              <a:t>6/15/2023</a:t>
            </a:fld>
            <a:endParaRPr lang="en-US" altLang="en-US"/>
          </a:p>
        </p:txBody>
      </p:sp>
      <p:sp>
        <p:nvSpPr>
          <p:cNvPr id="4" name="Slide Image Placeholder 3">
            <a:extLst>
              <a:ext uri="{FF2B5EF4-FFF2-40B4-BE49-F238E27FC236}">
                <a16:creationId xmlns:a16="http://schemas.microsoft.com/office/drawing/2014/main" id="{8D1F74AB-BB90-C180-8D54-8E798653E00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E920638-D0FC-A4FA-2C99-B4AF2E7B3E1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DF4A780-F4DC-C047-E3C4-ECFDB6D6ED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721DDE8-EC9B-7BB4-3E98-CEE3BA9015E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A5CB00A0-79E3-4237-B4CB-5F3015EF04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A0BF0FE-BAA0-06A4-823F-43D9F2A4C2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1D12BAA-B51D-D4EA-AC26-EA374D3D8F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charset="-128"/>
            </a:endParaRPr>
          </a:p>
        </p:txBody>
      </p:sp>
      <p:sp>
        <p:nvSpPr>
          <p:cNvPr id="24580" name="Slide Number Placeholder 3">
            <a:extLst>
              <a:ext uri="{FF2B5EF4-FFF2-40B4-BE49-F238E27FC236}">
                <a16:creationId xmlns:a16="http://schemas.microsoft.com/office/drawing/2014/main" id="{B80AA283-3C7E-42BC-CA5B-060B58A354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BF7965F-5ED7-47BB-B4AD-8FB5DF3D5351}" type="slidenum">
              <a:rPr lang="en-US" altLang="en-US" sz="1200"/>
              <a:pPr/>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95FA6B4-43DF-EA1E-9095-7D531F3B8D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FBB53BB-E6BC-EE9F-7E2B-AC90E43032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NPS is the dependent variable and Climate, Engagement, and Support statements are the independent variables in a stepwise regression analysis.  </a:t>
            </a:r>
          </a:p>
          <a:p>
            <a:r>
              <a:rPr lang="en-US" altLang="en-US">
                <a:ea typeface="ヒラギノ角ゴ Pro W3" charset="-128"/>
              </a:rPr>
              <a:t>The numbers beside the statements reflect the order of the beta’s in the analysis – the statement with the highest beta is #1, next highest #2 and so on.  If a statement does not have a number next to it, it is not a driver for that segment.</a:t>
            </a:r>
          </a:p>
          <a:p>
            <a:r>
              <a:rPr lang="en-US" altLang="en-US">
                <a:ea typeface="ヒラギノ角ゴ Pro W3" charset="-128"/>
              </a:rPr>
              <a:t>Adjusted R square : Cub Scout parents - 66.9;  Scouts BSA parents – 58.0; Scouts BSA Youth – 46.2; Unit Volunteers – 52.8</a:t>
            </a:r>
          </a:p>
        </p:txBody>
      </p:sp>
      <p:sp>
        <p:nvSpPr>
          <p:cNvPr id="4" name="Slide Number Placeholder 3">
            <a:extLst>
              <a:ext uri="{FF2B5EF4-FFF2-40B4-BE49-F238E27FC236}">
                <a16:creationId xmlns:a16="http://schemas.microsoft.com/office/drawing/2014/main" id="{B518A783-7B40-3EA0-5EDF-4A38862F770B}"/>
              </a:ext>
            </a:extLst>
          </p:cNvPr>
          <p:cNvSpPr>
            <a:spLocks noGrp="1"/>
          </p:cNvSpPr>
          <p:nvPr>
            <p:ph type="sldNum" sz="quarter" idx="5"/>
          </p:nvPr>
        </p:nvSpPr>
        <p:spPr/>
        <p:txBody>
          <a:bodyPr/>
          <a:lstStyle/>
          <a:p>
            <a:pPr fontAlgn="auto">
              <a:spcBef>
                <a:spcPts val="0"/>
              </a:spcBef>
              <a:spcAft>
                <a:spcPts val="0"/>
              </a:spcAft>
              <a:defRPr/>
            </a:pPr>
            <a:fld id="{1C13BF84-0EBB-4539-ABB3-73A5A78CA46B}" type="slidenum">
              <a:rPr lang="en-US">
                <a:solidFill>
                  <a:prstClr val="black"/>
                </a:solidFill>
                <a:latin typeface="Calibri" panose="020F0502020204030204"/>
                <a:ea typeface="+mn-ea"/>
                <a:cs typeface="+mn-cs"/>
              </a:rPr>
              <a:pPr fontAlgn="auto">
                <a:spcBef>
                  <a:spcPts val="0"/>
                </a:spcBef>
                <a:spcAft>
                  <a:spcPts val="0"/>
                </a:spcAft>
                <a:defRPr/>
              </a:pPr>
              <a:t>40</a:t>
            </a:fld>
            <a:endParaRPr lang="en-US" dirty="0">
              <a:solidFill>
                <a:prstClr val="black"/>
              </a:solidFill>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2899C8A-0D22-0558-A638-D6564A0C07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CE95D93-266C-62E3-16BC-105304157E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Adjusted R squared: Cub Scout parents – 71.0 ; Scouts BSA parents -44.3 ; Scouts BSA Youth 14+ - 66.0, Unit Volunteers – 56.1</a:t>
            </a:r>
          </a:p>
        </p:txBody>
      </p:sp>
      <p:sp>
        <p:nvSpPr>
          <p:cNvPr id="4" name="Slide Number Placeholder 3">
            <a:extLst>
              <a:ext uri="{FF2B5EF4-FFF2-40B4-BE49-F238E27FC236}">
                <a16:creationId xmlns:a16="http://schemas.microsoft.com/office/drawing/2014/main" id="{E5D999DD-6543-AB85-A6D5-66C881705572}"/>
              </a:ext>
            </a:extLst>
          </p:cNvPr>
          <p:cNvSpPr>
            <a:spLocks noGrp="1"/>
          </p:cNvSpPr>
          <p:nvPr>
            <p:ph type="sldNum" sz="quarter" idx="5"/>
          </p:nvPr>
        </p:nvSpPr>
        <p:spPr/>
        <p:txBody>
          <a:bodyPr/>
          <a:lstStyle/>
          <a:p>
            <a:pPr fontAlgn="auto">
              <a:spcBef>
                <a:spcPts val="0"/>
              </a:spcBef>
              <a:spcAft>
                <a:spcPts val="0"/>
              </a:spcAft>
              <a:defRPr/>
            </a:pPr>
            <a:fld id="{65902D7D-EC5B-4C45-89FF-6FEB11F7A8ED}" type="slidenum">
              <a:rPr lang="en-US">
                <a:solidFill>
                  <a:prstClr val="black"/>
                </a:solidFill>
                <a:latin typeface="Calibri" panose="020F0502020204030204"/>
                <a:ea typeface="+mn-ea"/>
                <a:cs typeface="+mn-cs"/>
              </a:rPr>
              <a:pPr fontAlgn="auto">
                <a:spcBef>
                  <a:spcPts val="0"/>
                </a:spcBef>
                <a:spcAft>
                  <a:spcPts val="0"/>
                </a:spcAft>
                <a:defRPr/>
              </a:pPr>
              <a:t>41</a:t>
            </a:fld>
            <a:endParaRPr lang="en-US" dirty="0">
              <a:solidFill>
                <a:prstClr val="black"/>
              </a:solidFill>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DC139B1-E420-199F-5F3B-2B65AD04E1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FECE9E4A-418F-A00D-4763-3091004E6D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We are seeing those who leave report not feeling welcome and their child not getting along with children or bullying happening – they do not feel as safe.  This accounts for 20 to 24 percent of the reasons parents say they left – there  was a physical, psychological, or emotional reasons from being unwelcome, being bullied, or just feeling unsafe. Actors.</a:t>
            </a:r>
          </a:p>
        </p:txBody>
      </p:sp>
      <p:sp>
        <p:nvSpPr>
          <p:cNvPr id="4" name="Slide Number Placeholder 3">
            <a:extLst>
              <a:ext uri="{FF2B5EF4-FFF2-40B4-BE49-F238E27FC236}">
                <a16:creationId xmlns:a16="http://schemas.microsoft.com/office/drawing/2014/main" id="{E3B54529-1740-C542-EBF4-C36C8468E0B1}"/>
              </a:ext>
            </a:extLst>
          </p:cNvPr>
          <p:cNvSpPr>
            <a:spLocks noGrp="1"/>
          </p:cNvSpPr>
          <p:nvPr>
            <p:ph type="sldNum" sz="quarter" idx="5"/>
          </p:nvPr>
        </p:nvSpPr>
        <p:spPr/>
        <p:txBody>
          <a:bodyPr/>
          <a:lstStyle/>
          <a:p>
            <a:pPr fontAlgn="auto">
              <a:spcBef>
                <a:spcPts val="0"/>
              </a:spcBef>
              <a:spcAft>
                <a:spcPts val="0"/>
              </a:spcAft>
              <a:defRPr/>
            </a:pPr>
            <a:fld id="{705475D6-C5AF-4199-A982-C28C7EE28AC3}" type="slidenum">
              <a:rPr lang="en-US">
                <a:solidFill>
                  <a:prstClr val="black"/>
                </a:solidFill>
                <a:latin typeface="Calibri" panose="020F0502020204030204"/>
                <a:ea typeface="+mn-ea"/>
                <a:cs typeface="+mn-cs"/>
              </a:rPr>
              <a:pPr fontAlgn="auto">
                <a:spcBef>
                  <a:spcPts val="0"/>
                </a:spcBef>
                <a:spcAft>
                  <a:spcPts val="0"/>
                </a:spcAft>
                <a:defRPr/>
              </a:pPr>
              <a:t>42</a:t>
            </a:fld>
            <a:endParaRPr lang="en-US" dirty="0">
              <a:solidFill>
                <a:prstClr val="black"/>
              </a:solidFill>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7ED7397-E6DE-2400-DAF2-7355B718AF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0C6F506D-E683-A067-CE5E-4F5450A410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Unit leadership problems, a loss of interest, not feeling welcome, and cost are most often mentioned by parents .  Among youth who have not aged out of the program, other activities, poor leadership, and a loss of interest are the top factors.</a:t>
            </a:r>
          </a:p>
        </p:txBody>
      </p:sp>
      <p:sp>
        <p:nvSpPr>
          <p:cNvPr id="4" name="Slide Number Placeholder 3">
            <a:extLst>
              <a:ext uri="{FF2B5EF4-FFF2-40B4-BE49-F238E27FC236}">
                <a16:creationId xmlns:a16="http://schemas.microsoft.com/office/drawing/2014/main" id="{34526AF0-F20D-3DB3-C411-2E8046EE5DFD}"/>
              </a:ext>
            </a:extLst>
          </p:cNvPr>
          <p:cNvSpPr>
            <a:spLocks noGrp="1"/>
          </p:cNvSpPr>
          <p:nvPr>
            <p:ph type="sldNum" sz="quarter" idx="5"/>
          </p:nvPr>
        </p:nvSpPr>
        <p:spPr/>
        <p:txBody>
          <a:bodyPr/>
          <a:lstStyle/>
          <a:p>
            <a:pPr fontAlgn="auto">
              <a:spcBef>
                <a:spcPts val="0"/>
              </a:spcBef>
              <a:spcAft>
                <a:spcPts val="0"/>
              </a:spcAft>
              <a:defRPr/>
            </a:pPr>
            <a:fld id="{7F1D589F-8B5A-4C64-9268-044161D7A903}" type="slidenum">
              <a:rPr lang="en-US">
                <a:solidFill>
                  <a:prstClr val="black"/>
                </a:solidFill>
                <a:latin typeface="Calibri" panose="020F0502020204030204"/>
                <a:ea typeface="+mn-ea"/>
                <a:cs typeface="+mn-cs"/>
              </a:rPr>
              <a:pPr fontAlgn="auto">
                <a:spcBef>
                  <a:spcPts val="0"/>
                </a:spcBef>
                <a:spcAft>
                  <a:spcPts val="0"/>
                </a:spcAft>
                <a:defRPr/>
              </a:pPr>
              <a:t>43</a:t>
            </a:fld>
            <a:endParaRPr lang="en-US" dirty="0">
              <a:solidFill>
                <a:prstClr val="black"/>
              </a:solidFill>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B5E755E-FD60-D414-2ADF-766ACA6972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DB9E208B-BEBB-4EC3-17E5-FF1FD5AA88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Relatively flat across the five years – CS has most volatility</a:t>
            </a:r>
          </a:p>
        </p:txBody>
      </p:sp>
      <p:sp>
        <p:nvSpPr>
          <p:cNvPr id="4" name="Slide Number Placeholder 3">
            <a:extLst>
              <a:ext uri="{FF2B5EF4-FFF2-40B4-BE49-F238E27FC236}">
                <a16:creationId xmlns:a16="http://schemas.microsoft.com/office/drawing/2014/main" id="{4818DE6A-4AC0-EB5F-85BD-41C6F320D277}"/>
              </a:ext>
            </a:extLst>
          </p:cNvPr>
          <p:cNvSpPr>
            <a:spLocks noGrp="1"/>
          </p:cNvSpPr>
          <p:nvPr>
            <p:ph type="sldNum" sz="quarter" idx="5"/>
          </p:nvPr>
        </p:nvSpPr>
        <p:spPr/>
        <p:txBody>
          <a:bodyPr/>
          <a:lstStyle/>
          <a:p>
            <a:pPr fontAlgn="auto">
              <a:spcBef>
                <a:spcPts val="0"/>
              </a:spcBef>
              <a:spcAft>
                <a:spcPts val="0"/>
              </a:spcAft>
              <a:defRPr/>
            </a:pPr>
            <a:fld id="{36DFE1FD-0C53-410B-9194-08212F4A85A1}" type="slidenum">
              <a:rPr lang="en-US">
                <a:solidFill>
                  <a:prstClr val="black"/>
                </a:solidFill>
                <a:latin typeface="Calibri" panose="020F0502020204030204"/>
                <a:ea typeface="+mn-ea"/>
                <a:cs typeface="+mn-cs"/>
              </a:rPr>
              <a:pPr fontAlgn="auto">
                <a:spcBef>
                  <a:spcPts val="0"/>
                </a:spcBef>
                <a:spcAft>
                  <a:spcPts val="0"/>
                </a:spcAft>
                <a:defRPr/>
              </a:pPr>
              <a:t>44</a:t>
            </a:fld>
            <a:endParaRPr lang="en-US" dirty="0">
              <a:solidFill>
                <a:prstClr val="black"/>
              </a:solidFill>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37185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8783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68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5334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533401"/>
            <a:ext cx="60198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62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005E9E"/>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lIns="0" tIns="0" rIns="0" bIns="0">
            <a:spAutoFit/>
          </a:bodyPr>
          <a:lstStyle>
            <a:lvl1pPr>
              <a:defRPr/>
            </a:lvl1pPr>
          </a:lstStyle>
          <a:p>
            <a:endParaRPr/>
          </a:p>
        </p:txBody>
      </p:sp>
      <p:sp>
        <p:nvSpPr>
          <p:cNvPr id="5" name="Holder 5">
            <a:extLst>
              <a:ext uri="{FF2B5EF4-FFF2-40B4-BE49-F238E27FC236}">
                <a16:creationId xmlns:a16="http://schemas.microsoft.com/office/drawing/2014/main" id="{DC26C82C-01AC-9488-E86F-996E8EC89760}"/>
              </a:ext>
            </a:extLst>
          </p:cNvPr>
          <p:cNvSpPr>
            <a:spLocks noGrp="1"/>
          </p:cNvSpPr>
          <p:nvPr>
            <p:ph type="ftr" sz="quarter" idx="10"/>
          </p:nvPr>
        </p:nvSpPr>
        <p:spPr>
          <a:xfrm>
            <a:off x="0" y="0"/>
            <a:ext cx="0" cy="0"/>
          </a:xfrm>
        </p:spPr>
        <p:txBody>
          <a:bodyPr lIns="0" tIns="0" rIns="0" bIns="0"/>
          <a:lstStyle>
            <a:lvl1pPr algn="ctr">
              <a:defRPr>
                <a:solidFill>
                  <a:schemeClr val="tx1">
                    <a:tint val="75000"/>
                  </a:schemeClr>
                </a:solidFill>
              </a:defRPr>
            </a:lvl1pPr>
          </a:lstStyle>
          <a:p>
            <a:pPr>
              <a:defRPr/>
            </a:pPr>
            <a:endParaRPr/>
          </a:p>
        </p:txBody>
      </p:sp>
      <p:sp>
        <p:nvSpPr>
          <p:cNvPr id="6" name="Holder 6">
            <a:extLst>
              <a:ext uri="{FF2B5EF4-FFF2-40B4-BE49-F238E27FC236}">
                <a16:creationId xmlns:a16="http://schemas.microsoft.com/office/drawing/2014/main" id="{A4180B1E-FCEE-7F77-2C8A-65F6E37B0B12}"/>
              </a:ext>
            </a:extLst>
          </p:cNvPr>
          <p:cNvSpPr>
            <a:spLocks noGrp="1"/>
          </p:cNvSpPr>
          <p:nvPr>
            <p:ph type="dt" sz="half" idx="11"/>
          </p:nvPr>
        </p:nvSpPr>
        <p:spPr>
          <a:xfrm>
            <a:off x="0" y="0"/>
            <a:ext cx="0" cy="0"/>
          </a:xfrm>
        </p:spPr>
        <p:txBody>
          <a:bodyPr lIns="0" tIns="0" rIns="0" bIns="0"/>
          <a:lstStyle>
            <a:lvl1pPr algn="l">
              <a:defRPr>
                <a:solidFill>
                  <a:schemeClr val="tx1">
                    <a:tint val="75000"/>
                  </a:schemeClr>
                </a:solidFill>
              </a:defRPr>
            </a:lvl1pPr>
          </a:lstStyle>
          <a:p>
            <a:pPr>
              <a:defRPr/>
            </a:pPr>
            <a:fld id="{74D8724B-E7CC-46EF-8ED9-66A1979A3A1E}" type="datetimeFigureOut">
              <a:rPr lang="en-US"/>
              <a:pPr>
                <a:defRPr/>
              </a:pPr>
              <a:t>6/15/2023</a:t>
            </a:fld>
            <a:endParaRPr lang="en-US"/>
          </a:p>
        </p:txBody>
      </p:sp>
      <p:sp>
        <p:nvSpPr>
          <p:cNvPr id="7" name="Holder 7">
            <a:extLst>
              <a:ext uri="{FF2B5EF4-FFF2-40B4-BE49-F238E27FC236}">
                <a16:creationId xmlns:a16="http://schemas.microsoft.com/office/drawing/2014/main" id="{B8947A31-0C73-B216-CC9E-A94AE2D0A42E}"/>
              </a:ext>
            </a:extLst>
          </p:cNvPr>
          <p:cNvSpPr>
            <a:spLocks noGrp="1"/>
          </p:cNvSpPr>
          <p:nvPr>
            <p:ph type="sldNum" sz="quarter" idx="12"/>
          </p:nvPr>
        </p:nvSpPr>
        <p:spPr>
          <a:xfrm>
            <a:off x="0" y="0"/>
            <a:ext cx="0" cy="0"/>
          </a:xfrm>
        </p:spPr>
        <p:txBody>
          <a:bodyPr vert="horz" wrap="square" lIns="0" tIns="0" rIns="0" bIns="0" numCol="1" anchor="t" anchorCtr="0" compatLnSpc="1">
            <a:prstTxWarp prst="textNoShape">
              <a:avLst/>
            </a:prstTxWarp>
          </a:bodyPr>
          <a:lstStyle>
            <a:lvl1pPr algn="r">
              <a:defRPr smtClean="0">
                <a:solidFill>
                  <a:srgbClr val="898989"/>
                </a:solidFill>
              </a:defRPr>
            </a:lvl1pPr>
          </a:lstStyle>
          <a:p>
            <a:pPr>
              <a:defRPr/>
            </a:pPr>
            <a:fld id="{BD311F9D-403A-48D1-9E64-BE57242C6580}" type="slidenum">
              <a:rPr lang="en-US" altLang="en-US"/>
              <a:pPr>
                <a:defRPr/>
              </a:pPr>
              <a:t>‹#›</a:t>
            </a:fld>
            <a:endParaRPr lang="en-US" altLang="en-US"/>
          </a:p>
        </p:txBody>
      </p:sp>
    </p:spTree>
    <p:extLst>
      <p:ext uri="{BB962C8B-B14F-4D97-AF65-F5344CB8AC3E}">
        <p14:creationId xmlns:p14="http://schemas.microsoft.com/office/powerpoint/2010/main" val="174997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3BCE3-7ED8-DD09-1DEC-BDE369B01C34}"/>
              </a:ext>
            </a:extLst>
          </p:cNvPr>
          <p:cNvSpPr>
            <a:spLocks noGrp="1"/>
          </p:cNvSpPr>
          <p:nvPr>
            <p:ph type="dt" sz="half" idx="10"/>
          </p:nvPr>
        </p:nvSpPr>
        <p:spPr/>
        <p:txBody>
          <a:bodyPr/>
          <a:lstStyle>
            <a:lvl1pPr>
              <a:defRPr/>
            </a:lvl1pPr>
          </a:lstStyle>
          <a:p>
            <a:pPr>
              <a:defRPr/>
            </a:pPr>
            <a:fld id="{650E5EEB-C0EB-4BA0-B71D-C7BD5536553E}" type="datetimeFigureOut">
              <a:rPr lang="en-US"/>
              <a:pPr>
                <a:defRPr/>
              </a:pPr>
              <a:t>6/15/2023</a:t>
            </a:fld>
            <a:endParaRPr lang="en-US" dirty="0"/>
          </a:p>
        </p:txBody>
      </p:sp>
      <p:sp>
        <p:nvSpPr>
          <p:cNvPr id="5" name="Footer Placeholder 4">
            <a:extLst>
              <a:ext uri="{FF2B5EF4-FFF2-40B4-BE49-F238E27FC236}">
                <a16:creationId xmlns:a16="http://schemas.microsoft.com/office/drawing/2014/main" id="{215BC729-F511-F183-03BF-84171C53E4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34039F-5DF5-F6C9-0B14-7D6B266F3E93}"/>
              </a:ext>
            </a:extLst>
          </p:cNvPr>
          <p:cNvSpPr>
            <a:spLocks noGrp="1"/>
          </p:cNvSpPr>
          <p:nvPr>
            <p:ph type="sldNum" sz="quarter" idx="12"/>
          </p:nvPr>
        </p:nvSpPr>
        <p:spPr/>
        <p:txBody>
          <a:bodyPr/>
          <a:lstStyle>
            <a:lvl1pPr>
              <a:defRPr/>
            </a:lvl1pPr>
          </a:lstStyle>
          <a:p>
            <a:pPr>
              <a:defRPr/>
            </a:pPr>
            <a:fld id="{7B0C5E15-AC9E-452C-ADB8-7F2CCE0C9329}" type="slidenum">
              <a:rPr lang="en-US"/>
              <a:pPr>
                <a:defRPr/>
              </a:pPr>
              <a:t>‹#›</a:t>
            </a:fld>
            <a:endParaRPr lang="en-US" dirty="0"/>
          </a:p>
        </p:txBody>
      </p:sp>
    </p:spTree>
    <p:extLst>
      <p:ext uri="{BB962C8B-B14F-4D97-AF65-F5344CB8AC3E}">
        <p14:creationId xmlns:p14="http://schemas.microsoft.com/office/powerpoint/2010/main" val="3968096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FBEA789-2CBA-C59C-F2FC-6C4A9830572E}"/>
              </a:ext>
            </a:extLst>
          </p:cNvPr>
          <p:cNvSpPr>
            <a:spLocks noGrp="1"/>
          </p:cNvSpPr>
          <p:nvPr>
            <p:ph type="dt" sz="half" idx="10"/>
          </p:nvPr>
        </p:nvSpPr>
        <p:spPr/>
        <p:txBody>
          <a:bodyPr/>
          <a:lstStyle>
            <a:lvl1pPr>
              <a:defRPr/>
            </a:lvl1pPr>
          </a:lstStyle>
          <a:p>
            <a:pPr>
              <a:defRPr/>
            </a:pPr>
            <a:fld id="{29638EE6-3694-4E2E-8166-948F138601E5}" type="datetimeFigureOut">
              <a:rPr lang="en-US"/>
              <a:pPr>
                <a:defRPr/>
              </a:pPr>
              <a:t>6/15/2023</a:t>
            </a:fld>
            <a:endParaRPr lang="en-US" dirty="0"/>
          </a:p>
        </p:txBody>
      </p:sp>
      <p:sp>
        <p:nvSpPr>
          <p:cNvPr id="5" name="Footer Placeholder 4">
            <a:extLst>
              <a:ext uri="{FF2B5EF4-FFF2-40B4-BE49-F238E27FC236}">
                <a16:creationId xmlns:a16="http://schemas.microsoft.com/office/drawing/2014/main" id="{DD5AF73B-5972-1C0B-BEE0-4D0C0A26A9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D60BC8-0839-0A8C-15C9-1D29A52707B3}"/>
              </a:ext>
            </a:extLst>
          </p:cNvPr>
          <p:cNvSpPr>
            <a:spLocks noGrp="1"/>
          </p:cNvSpPr>
          <p:nvPr>
            <p:ph type="sldNum" sz="quarter" idx="12"/>
          </p:nvPr>
        </p:nvSpPr>
        <p:spPr/>
        <p:txBody>
          <a:bodyPr/>
          <a:lstStyle>
            <a:lvl1pPr>
              <a:defRPr/>
            </a:lvl1pPr>
          </a:lstStyle>
          <a:p>
            <a:pPr>
              <a:defRPr/>
            </a:pPr>
            <a:fld id="{179FE2CB-02EA-45E0-9BB8-4FBAF20E6D63}" type="slidenum">
              <a:rPr lang="en-US"/>
              <a:pPr>
                <a:defRPr/>
              </a:pPr>
              <a:t>‹#›</a:t>
            </a:fld>
            <a:endParaRPr lang="en-US" dirty="0"/>
          </a:p>
        </p:txBody>
      </p:sp>
    </p:spTree>
    <p:extLst>
      <p:ext uri="{BB962C8B-B14F-4D97-AF65-F5344CB8AC3E}">
        <p14:creationId xmlns:p14="http://schemas.microsoft.com/office/powerpoint/2010/main" val="286409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A64D7D-6A29-D19E-4F03-6C0213C2D8C5}"/>
              </a:ext>
            </a:extLst>
          </p:cNvPr>
          <p:cNvSpPr>
            <a:spLocks noGrp="1"/>
          </p:cNvSpPr>
          <p:nvPr>
            <p:ph type="dt" sz="half" idx="10"/>
          </p:nvPr>
        </p:nvSpPr>
        <p:spPr/>
        <p:txBody>
          <a:bodyPr/>
          <a:lstStyle>
            <a:lvl1pPr>
              <a:defRPr/>
            </a:lvl1pPr>
          </a:lstStyle>
          <a:p>
            <a:pPr>
              <a:defRPr/>
            </a:pPr>
            <a:fld id="{82BA81BB-B707-454B-A6C4-5CD39907B3A0}" type="datetimeFigureOut">
              <a:rPr lang="en-US"/>
              <a:pPr>
                <a:defRPr/>
              </a:pPr>
              <a:t>6/15/2023</a:t>
            </a:fld>
            <a:endParaRPr lang="en-US" dirty="0"/>
          </a:p>
        </p:txBody>
      </p:sp>
      <p:sp>
        <p:nvSpPr>
          <p:cNvPr id="5" name="Footer Placeholder 4">
            <a:extLst>
              <a:ext uri="{FF2B5EF4-FFF2-40B4-BE49-F238E27FC236}">
                <a16:creationId xmlns:a16="http://schemas.microsoft.com/office/drawing/2014/main" id="{4AD74446-8BFF-8671-E9FC-137F44263D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BE419D-47C0-1823-D9AD-F68A7829B327}"/>
              </a:ext>
            </a:extLst>
          </p:cNvPr>
          <p:cNvSpPr>
            <a:spLocks noGrp="1"/>
          </p:cNvSpPr>
          <p:nvPr>
            <p:ph type="sldNum" sz="quarter" idx="12"/>
          </p:nvPr>
        </p:nvSpPr>
        <p:spPr/>
        <p:txBody>
          <a:bodyPr/>
          <a:lstStyle>
            <a:lvl1pPr>
              <a:defRPr/>
            </a:lvl1pPr>
          </a:lstStyle>
          <a:p>
            <a:pPr>
              <a:defRPr/>
            </a:pPr>
            <a:fld id="{E9B73778-166D-4974-9CD7-C3F123C44450}" type="slidenum">
              <a:rPr lang="en-US"/>
              <a:pPr>
                <a:defRPr/>
              </a:pPr>
              <a:t>‹#›</a:t>
            </a:fld>
            <a:endParaRPr lang="en-US" dirty="0"/>
          </a:p>
        </p:txBody>
      </p:sp>
    </p:spTree>
    <p:extLst>
      <p:ext uri="{BB962C8B-B14F-4D97-AF65-F5344CB8AC3E}">
        <p14:creationId xmlns:p14="http://schemas.microsoft.com/office/powerpoint/2010/main" val="3896047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542F23-B968-A94B-7FE5-7E5F893362D5}"/>
              </a:ext>
            </a:extLst>
          </p:cNvPr>
          <p:cNvSpPr>
            <a:spLocks noGrp="1"/>
          </p:cNvSpPr>
          <p:nvPr>
            <p:ph type="dt" sz="half" idx="10"/>
          </p:nvPr>
        </p:nvSpPr>
        <p:spPr/>
        <p:txBody>
          <a:bodyPr/>
          <a:lstStyle>
            <a:lvl1pPr>
              <a:defRPr/>
            </a:lvl1pPr>
          </a:lstStyle>
          <a:p>
            <a:pPr>
              <a:defRPr/>
            </a:pPr>
            <a:fld id="{8E46B30D-9DC8-450F-AF79-77B24796EB42}" type="datetimeFigureOut">
              <a:rPr lang="en-US"/>
              <a:pPr>
                <a:defRPr/>
              </a:pPr>
              <a:t>6/15/2023</a:t>
            </a:fld>
            <a:endParaRPr lang="en-US" dirty="0"/>
          </a:p>
        </p:txBody>
      </p:sp>
      <p:sp>
        <p:nvSpPr>
          <p:cNvPr id="5" name="Footer Placeholder 4">
            <a:extLst>
              <a:ext uri="{FF2B5EF4-FFF2-40B4-BE49-F238E27FC236}">
                <a16:creationId xmlns:a16="http://schemas.microsoft.com/office/drawing/2014/main" id="{36781A00-32C0-DB8A-8649-A9301447DE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A01190-1094-9D0E-FD67-F22E3279A7DD}"/>
              </a:ext>
            </a:extLst>
          </p:cNvPr>
          <p:cNvSpPr>
            <a:spLocks noGrp="1"/>
          </p:cNvSpPr>
          <p:nvPr>
            <p:ph type="sldNum" sz="quarter" idx="12"/>
          </p:nvPr>
        </p:nvSpPr>
        <p:spPr/>
        <p:txBody>
          <a:bodyPr/>
          <a:lstStyle>
            <a:lvl1pPr>
              <a:defRPr/>
            </a:lvl1pPr>
          </a:lstStyle>
          <a:p>
            <a:pPr>
              <a:defRPr/>
            </a:pPr>
            <a:fld id="{BA088E21-12CE-4CE5-8E07-6DA86A036661}" type="slidenum">
              <a:rPr lang="en-US"/>
              <a:pPr>
                <a:defRPr/>
              </a:pPr>
              <a:t>‹#›</a:t>
            </a:fld>
            <a:endParaRPr lang="en-US" dirty="0"/>
          </a:p>
        </p:txBody>
      </p:sp>
    </p:spTree>
    <p:extLst>
      <p:ext uri="{BB962C8B-B14F-4D97-AF65-F5344CB8AC3E}">
        <p14:creationId xmlns:p14="http://schemas.microsoft.com/office/powerpoint/2010/main" val="1595489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071AAEC-4056-9D63-CE74-D346AB434F35}"/>
              </a:ext>
            </a:extLst>
          </p:cNvPr>
          <p:cNvSpPr>
            <a:spLocks noGrp="1"/>
          </p:cNvSpPr>
          <p:nvPr>
            <p:ph type="dt" sz="half" idx="10"/>
          </p:nvPr>
        </p:nvSpPr>
        <p:spPr/>
        <p:txBody>
          <a:bodyPr/>
          <a:lstStyle>
            <a:lvl1pPr>
              <a:defRPr/>
            </a:lvl1pPr>
          </a:lstStyle>
          <a:p>
            <a:pPr>
              <a:defRPr/>
            </a:pPr>
            <a:fld id="{A1FCCCFB-BB87-4A49-A9A5-3BDD724F66C8}" type="datetimeFigureOut">
              <a:rPr lang="en-US"/>
              <a:pPr>
                <a:defRPr/>
              </a:pPr>
              <a:t>6/15/2023</a:t>
            </a:fld>
            <a:endParaRPr lang="en-US" dirty="0"/>
          </a:p>
        </p:txBody>
      </p:sp>
      <p:sp>
        <p:nvSpPr>
          <p:cNvPr id="6" name="Footer Placeholder 4">
            <a:extLst>
              <a:ext uri="{FF2B5EF4-FFF2-40B4-BE49-F238E27FC236}">
                <a16:creationId xmlns:a16="http://schemas.microsoft.com/office/drawing/2014/main" id="{BE7D667D-F2B6-8D85-F5F4-ACDDFC894E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9B9F56-E113-3A24-C69A-3068BA214C2C}"/>
              </a:ext>
            </a:extLst>
          </p:cNvPr>
          <p:cNvSpPr>
            <a:spLocks noGrp="1"/>
          </p:cNvSpPr>
          <p:nvPr>
            <p:ph type="sldNum" sz="quarter" idx="12"/>
          </p:nvPr>
        </p:nvSpPr>
        <p:spPr/>
        <p:txBody>
          <a:bodyPr/>
          <a:lstStyle>
            <a:lvl1pPr>
              <a:defRPr/>
            </a:lvl1pPr>
          </a:lstStyle>
          <a:p>
            <a:pPr>
              <a:defRPr/>
            </a:pPr>
            <a:fld id="{6E2636E1-0862-4346-8D27-B776B05A3A1C}" type="slidenum">
              <a:rPr lang="en-US"/>
              <a:pPr>
                <a:defRPr/>
              </a:pPr>
              <a:t>‹#›</a:t>
            </a:fld>
            <a:endParaRPr lang="en-US" dirty="0"/>
          </a:p>
        </p:txBody>
      </p:sp>
    </p:spTree>
    <p:extLst>
      <p:ext uri="{BB962C8B-B14F-4D97-AF65-F5344CB8AC3E}">
        <p14:creationId xmlns:p14="http://schemas.microsoft.com/office/powerpoint/2010/main" val="4170694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5DC5516-14B6-5318-3577-A8DE27A1A42A}"/>
              </a:ext>
            </a:extLst>
          </p:cNvPr>
          <p:cNvSpPr>
            <a:spLocks noGrp="1"/>
          </p:cNvSpPr>
          <p:nvPr>
            <p:ph type="dt" sz="half" idx="10"/>
          </p:nvPr>
        </p:nvSpPr>
        <p:spPr/>
        <p:txBody>
          <a:bodyPr/>
          <a:lstStyle>
            <a:lvl1pPr>
              <a:defRPr/>
            </a:lvl1pPr>
          </a:lstStyle>
          <a:p>
            <a:pPr>
              <a:defRPr/>
            </a:pPr>
            <a:fld id="{73CEBE19-2665-47F2-BFD2-8CC4294C316C}" type="datetimeFigureOut">
              <a:rPr lang="en-US"/>
              <a:pPr>
                <a:defRPr/>
              </a:pPr>
              <a:t>6/15/2023</a:t>
            </a:fld>
            <a:endParaRPr lang="en-US" dirty="0"/>
          </a:p>
        </p:txBody>
      </p:sp>
      <p:sp>
        <p:nvSpPr>
          <p:cNvPr id="8" name="Footer Placeholder 4">
            <a:extLst>
              <a:ext uri="{FF2B5EF4-FFF2-40B4-BE49-F238E27FC236}">
                <a16:creationId xmlns:a16="http://schemas.microsoft.com/office/drawing/2014/main" id="{CBA77679-4E6F-81A8-5F08-A7A24E665D6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B840EC7-CE0E-FEE2-AC9E-A5D7EDB806DF}"/>
              </a:ext>
            </a:extLst>
          </p:cNvPr>
          <p:cNvSpPr>
            <a:spLocks noGrp="1"/>
          </p:cNvSpPr>
          <p:nvPr>
            <p:ph type="sldNum" sz="quarter" idx="12"/>
          </p:nvPr>
        </p:nvSpPr>
        <p:spPr/>
        <p:txBody>
          <a:bodyPr/>
          <a:lstStyle>
            <a:lvl1pPr>
              <a:defRPr/>
            </a:lvl1pPr>
          </a:lstStyle>
          <a:p>
            <a:pPr>
              <a:defRPr/>
            </a:pPr>
            <a:fld id="{FD64252C-D543-4501-92E7-E5DA71B9B673}" type="slidenum">
              <a:rPr lang="en-US"/>
              <a:pPr>
                <a:defRPr/>
              </a:pPr>
              <a:t>‹#›</a:t>
            </a:fld>
            <a:endParaRPr lang="en-US" dirty="0"/>
          </a:p>
        </p:txBody>
      </p:sp>
    </p:spTree>
    <p:extLst>
      <p:ext uri="{BB962C8B-B14F-4D97-AF65-F5344CB8AC3E}">
        <p14:creationId xmlns:p14="http://schemas.microsoft.com/office/powerpoint/2010/main" val="4054085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09BF01F-1B7A-46E5-67CB-9EAED6CA0FC3}"/>
              </a:ext>
            </a:extLst>
          </p:cNvPr>
          <p:cNvSpPr>
            <a:spLocks noGrp="1"/>
          </p:cNvSpPr>
          <p:nvPr>
            <p:ph type="dt" sz="half" idx="10"/>
          </p:nvPr>
        </p:nvSpPr>
        <p:spPr/>
        <p:txBody>
          <a:bodyPr/>
          <a:lstStyle>
            <a:lvl1pPr>
              <a:defRPr/>
            </a:lvl1pPr>
          </a:lstStyle>
          <a:p>
            <a:pPr>
              <a:defRPr/>
            </a:pPr>
            <a:fld id="{4B6B42C4-B552-494D-A864-91694BC5FA5D}" type="datetimeFigureOut">
              <a:rPr lang="en-US"/>
              <a:pPr>
                <a:defRPr/>
              </a:pPr>
              <a:t>6/15/2023</a:t>
            </a:fld>
            <a:endParaRPr lang="en-US" dirty="0"/>
          </a:p>
        </p:txBody>
      </p:sp>
      <p:sp>
        <p:nvSpPr>
          <p:cNvPr id="4" name="Footer Placeholder 4">
            <a:extLst>
              <a:ext uri="{FF2B5EF4-FFF2-40B4-BE49-F238E27FC236}">
                <a16:creationId xmlns:a16="http://schemas.microsoft.com/office/drawing/2014/main" id="{EDE447F1-2852-8347-2849-E0BD56E3917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D76B595-B10B-94B1-40A1-74861B14EE32}"/>
              </a:ext>
            </a:extLst>
          </p:cNvPr>
          <p:cNvSpPr>
            <a:spLocks noGrp="1"/>
          </p:cNvSpPr>
          <p:nvPr>
            <p:ph type="sldNum" sz="quarter" idx="12"/>
          </p:nvPr>
        </p:nvSpPr>
        <p:spPr/>
        <p:txBody>
          <a:bodyPr/>
          <a:lstStyle>
            <a:lvl1pPr>
              <a:defRPr/>
            </a:lvl1pPr>
          </a:lstStyle>
          <a:p>
            <a:pPr>
              <a:defRPr/>
            </a:pPr>
            <a:fld id="{EEB2298D-40A9-4224-A2CA-A1002C69CA7C}" type="slidenum">
              <a:rPr lang="en-US"/>
              <a:pPr>
                <a:defRPr/>
              </a:pPr>
              <a:t>‹#›</a:t>
            </a:fld>
            <a:endParaRPr lang="en-US" dirty="0"/>
          </a:p>
        </p:txBody>
      </p:sp>
    </p:spTree>
    <p:extLst>
      <p:ext uri="{BB962C8B-B14F-4D97-AF65-F5344CB8AC3E}">
        <p14:creationId xmlns:p14="http://schemas.microsoft.com/office/powerpoint/2010/main" val="13332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144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66AB7-D8CC-6F02-5AA2-622A01DEBCC6}"/>
              </a:ext>
            </a:extLst>
          </p:cNvPr>
          <p:cNvSpPr>
            <a:spLocks noGrp="1"/>
          </p:cNvSpPr>
          <p:nvPr>
            <p:ph type="dt" sz="half" idx="10"/>
          </p:nvPr>
        </p:nvSpPr>
        <p:spPr/>
        <p:txBody>
          <a:bodyPr/>
          <a:lstStyle>
            <a:lvl1pPr>
              <a:defRPr/>
            </a:lvl1pPr>
          </a:lstStyle>
          <a:p>
            <a:pPr>
              <a:defRPr/>
            </a:pPr>
            <a:fld id="{97FB22D5-46F3-43D8-A483-A15F9476B61F}" type="datetimeFigureOut">
              <a:rPr lang="en-US"/>
              <a:pPr>
                <a:defRPr/>
              </a:pPr>
              <a:t>6/15/2023</a:t>
            </a:fld>
            <a:endParaRPr lang="en-US" dirty="0"/>
          </a:p>
        </p:txBody>
      </p:sp>
      <p:sp>
        <p:nvSpPr>
          <p:cNvPr id="3" name="Footer Placeholder 4">
            <a:extLst>
              <a:ext uri="{FF2B5EF4-FFF2-40B4-BE49-F238E27FC236}">
                <a16:creationId xmlns:a16="http://schemas.microsoft.com/office/drawing/2014/main" id="{2E2FAE5F-4E3A-60E7-429A-51C2FE7F3EE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E17A4E-526A-BA97-8C1F-5DE94C5E43FE}"/>
              </a:ext>
            </a:extLst>
          </p:cNvPr>
          <p:cNvSpPr>
            <a:spLocks noGrp="1"/>
          </p:cNvSpPr>
          <p:nvPr>
            <p:ph type="sldNum" sz="quarter" idx="12"/>
          </p:nvPr>
        </p:nvSpPr>
        <p:spPr/>
        <p:txBody>
          <a:bodyPr/>
          <a:lstStyle>
            <a:lvl1pPr>
              <a:defRPr/>
            </a:lvl1pPr>
          </a:lstStyle>
          <a:p>
            <a:pPr>
              <a:defRPr/>
            </a:pPr>
            <a:fld id="{E06BD571-8BB5-4380-9E87-1939C85EC1CC}" type="slidenum">
              <a:rPr lang="en-US"/>
              <a:pPr>
                <a:defRPr/>
              </a:pPr>
              <a:t>‹#›</a:t>
            </a:fld>
            <a:endParaRPr lang="en-US" dirty="0"/>
          </a:p>
        </p:txBody>
      </p:sp>
    </p:spTree>
    <p:extLst>
      <p:ext uri="{BB962C8B-B14F-4D97-AF65-F5344CB8AC3E}">
        <p14:creationId xmlns:p14="http://schemas.microsoft.com/office/powerpoint/2010/main" val="3599271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ADC21BB-B0AE-7C15-F517-242F271D9A24}"/>
              </a:ext>
            </a:extLst>
          </p:cNvPr>
          <p:cNvSpPr>
            <a:spLocks noGrp="1"/>
          </p:cNvSpPr>
          <p:nvPr>
            <p:ph type="dt" sz="half" idx="10"/>
          </p:nvPr>
        </p:nvSpPr>
        <p:spPr/>
        <p:txBody>
          <a:bodyPr/>
          <a:lstStyle>
            <a:lvl1pPr>
              <a:defRPr/>
            </a:lvl1pPr>
          </a:lstStyle>
          <a:p>
            <a:pPr>
              <a:defRPr/>
            </a:pPr>
            <a:fld id="{B6A17FDC-8977-4DA7-A002-C00427FCE27F}" type="datetimeFigureOut">
              <a:rPr lang="en-US"/>
              <a:pPr>
                <a:defRPr/>
              </a:pPr>
              <a:t>6/15/2023</a:t>
            </a:fld>
            <a:endParaRPr lang="en-US" dirty="0"/>
          </a:p>
        </p:txBody>
      </p:sp>
      <p:sp>
        <p:nvSpPr>
          <p:cNvPr id="6" name="Footer Placeholder 4">
            <a:extLst>
              <a:ext uri="{FF2B5EF4-FFF2-40B4-BE49-F238E27FC236}">
                <a16:creationId xmlns:a16="http://schemas.microsoft.com/office/drawing/2014/main" id="{D5FFB240-2349-5025-BC21-737F7F90E3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7A19B4-5FE0-6CF3-8743-7C3DF68A0EDA}"/>
              </a:ext>
            </a:extLst>
          </p:cNvPr>
          <p:cNvSpPr>
            <a:spLocks noGrp="1"/>
          </p:cNvSpPr>
          <p:nvPr>
            <p:ph type="sldNum" sz="quarter" idx="12"/>
          </p:nvPr>
        </p:nvSpPr>
        <p:spPr/>
        <p:txBody>
          <a:bodyPr/>
          <a:lstStyle>
            <a:lvl1pPr>
              <a:defRPr/>
            </a:lvl1pPr>
          </a:lstStyle>
          <a:p>
            <a:pPr>
              <a:defRPr/>
            </a:pPr>
            <a:fld id="{978F8498-8DF1-46BC-908B-08042E8BBFBA}" type="slidenum">
              <a:rPr lang="en-US"/>
              <a:pPr>
                <a:defRPr/>
              </a:pPr>
              <a:t>‹#›</a:t>
            </a:fld>
            <a:endParaRPr lang="en-US" dirty="0"/>
          </a:p>
        </p:txBody>
      </p:sp>
    </p:spTree>
    <p:extLst>
      <p:ext uri="{BB962C8B-B14F-4D97-AF65-F5344CB8AC3E}">
        <p14:creationId xmlns:p14="http://schemas.microsoft.com/office/powerpoint/2010/main" val="34554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A50287F-036F-7597-D6CD-83AF351EDFA3}"/>
              </a:ext>
            </a:extLst>
          </p:cNvPr>
          <p:cNvSpPr>
            <a:spLocks noGrp="1"/>
          </p:cNvSpPr>
          <p:nvPr>
            <p:ph type="dt" sz="half" idx="10"/>
          </p:nvPr>
        </p:nvSpPr>
        <p:spPr/>
        <p:txBody>
          <a:bodyPr/>
          <a:lstStyle>
            <a:lvl1pPr>
              <a:defRPr/>
            </a:lvl1pPr>
          </a:lstStyle>
          <a:p>
            <a:pPr>
              <a:defRPr/>
            </a:pPr>
            <a:fld id="{79170A8C-49E1-4057-BCE0-6819CDF20740}" type="datetimeFigureOut">
              <a:rPr lang="en-US"/>
              <a:pPr>
                <a:defRPr/>
              </a:pPr>
              <a:t>6/15/2023</a:t>
            </a:fld>
            <a:endParaRPr lang="en-US" dirty="0"/>
          </a:p>
        </p:txBody>
      </p:sp>
      <p:sp>
        <p:nvSpPr>
          <p:cNvPr id="6" name="Footer Placeholder 4">
            <a:extLst>
              <a:ext uri="{FF2B5EF4-FFF2-40B4-BE49-F238E27FC236}">
                <a16:creationId xmlns:a16="http://schemas.microsoft.com/office/drawing/2014/main" id="{2BF3B8CD-1283-9270-A1C9-8739D63647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FFFBF7-12BF-8C49-8AEC-398EC9009DF7}"/>
              </a:ext>
            </a:extLst>
          </p:cNvPr>
          <p:cNvSpPr>
            <a:spLocks noGrp="1"/>
          </p:cNvSpPr>
          <p:nvPr>
            <p:ph type="sldNum" sz="quarter" idx="12"/>
          </p:nvPr>
        </p:nvSpPr>
        <p:spPr/>
        <p:txBody>
          <a:bodyPr/>
          <a:lstStyle>
            <a:lvl1pPr>
              <a:defRPr/>
            </a:lvl1pPr>
          </a:lstStyle>
          <a:p>
            <a:pPr>
              <a:defRPr/>
            </a:pPr>
            <a:fld id="{6A917403-24B8-410D-AE27-21DFEA694B47}" type="slidenum">
              <a:rPr lang="en-US"/>
              <a:pPr>
                <a:defRPr/>
              </a:pPr>
              <a:t>‹#›</a:t>
            </a:fld>
            <a:endParaRPr lang="en-US" dirty="0"/>
          </a:p>
        </p:txBody>
      </p:sp>
    </p:spTree>
    <p:extLst>
      <p:ext uri="{BB962C8B-B14F-4D97-AF65-F5344CB8AC3E}">
        <p14:creationId xmlns:p14="http://schemas.microsoft.com/office/powerpoint/2010/main" val="175210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AE730-BED6-066A-F6A5-11B16A9AA912}"/>
              </a:ext>
            </a:extLst>
          </p:cNvPr>
          <p:cNvSpPr>
            <a:spLocks noGrp="1"/>
          </p:cNvSpPr>
          <p:nvPr>
            <p:ph type="dt" sz="half" idx="10"/>
          </p:nvPr>
        </p:nvSpPr>
        <p:spPr/>
        <p:txBody>
          <a:bodyPr/>
          <a:lstStyle>
            <a:lvl1pPr>
              <a:defRPr/>
            </a:lvl1pPr>
          </a:lstStyle>
          <a:p>
            <a:pPr>
              <a:defRPr/>
            </a:pPr>
            <a:fld id="{7F6CB71C-5ECB-4793-88F4-6C2857AFDC9C}" type="datetimeFigureOut">
              <a:rPr lang="en-US"/>
              <a:pPr>
                <a:defRPr/>
              </a:pPr>
              <a:t>6/15/2023</a:t>
            </a:fld>
            <a:endParaRPr lang="en-US" dirty="0"/>
          </a:p>
        </p:txBody>
      </p:sp>
      <p:sp>
        <p:nvSpPr>
          <p:cNvPr id="5" name="Footer Placeholder 4">
            <a:extLst>
              <a:ext uri="{FF2B5EF4-FFF2-40B4-BE49-F238E27FC236}">
                <a16:creationId xmlns:a16="http://schemas.microsoft.com/office/drawing/2014/main" id="{0EDDB94A-4449-5473-E1A8-1C42965228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B0CE21-5B40-9584-6566-C19C8C5F43DE}"/>
              </a:ext>
            </a:extLst>
          </p:cNvPr>
          <p:cNvSpPr>
            <a:spLocks noGrp="1"/>
          </p:cNvSpPr>
          <p:nvPr>
            <p:ph type="sldNum" sz="quarter" idx="12"/>
          </p:nvPr>
        </p:nvSpPr>
        <p:spPr/>
        <p:txBody>
          <a:bodyPr/>
          <a:lstStyle>
            <a:lvl1pPr>
              <a:defRPr/>
            </a:lvl1pPr>
          </a:lstStyle>
          <a:p>
            <a:pPr>
              <a:defRPr/>
            </a:pPr>
            <a:fld id="{72ADCA5A-9921-40C0-8783-748C3F2EB665}" type="slidenum">
              <a:rPr lang="en-US"/>
              <a:pPr>
                <a:defRPr/>
              </a:pPr>
              <a:t>‹#›</a:t>
            </a:fld>
            <a:endParaRPr lang="en-US" dirty="0"/>
          </a:p>
        </p:txBody>
      </p:sp>
    </p:spTree>
    <p:extLst>
      <p:ext uri="{BB962C8B-B14F-4D97-AF65-F5344CB8AC3E}">
        <p14:creationId xmlns:p14="http://schemas.microsoft.com/office/powerpoint/2010/main" val="2900773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7BB02-9EDA-797B-22F5-B3BE29D29B18}"/>
              </a:ext>
            </a:extLst>
          </p:cNvPr>
          <p:cNvSpPr>
            <a:spLocks noGrp="1"/>
          </p:cNvSpPr>
          <p:nvPr>
            <p:ph type="dt" sz="half" idx="10"/>
          </p:nvPr>
        </p:nvSpPr>
        <p:spPr/>
        <p:txBody>
          <a:bodyPr/>
          <a:lstStyle>
            <a:lvl1pPr>
              <a:defRPr/>
            </a:lvl1pPr>
          </a:lstStyle>
          <a:p>
            <a:pPr>
              <a:defRPr/>
            </a:pPr>
            <a:fld id="{7DE6B1C1-2F5D-4CE2-B702-BBA9B886F86B}" type="datetimeFigureOut">
              <a:rPr lang="en-US"/>
              <a:pPr>
                <a:defRPr/>
              </a:pPr>
              <a:t>6/15/2023</a:t>
            </a:fld>
            <a:endParaRPr lang="en-US" dirty="0"/>
          </a:p>
        </p:txBody>
      </p:sp>
      <p:sp>
        <p:nvSpPr>
          <p:cNvPr id="5" name="Footer Placeholder 4">
            <a:extLst>
              <a:ext uri="{FF2B5EF4-FFF2-40B4-BE49-F238E27FC236}">
                <a16:creationId xmlns:a16="http://schemas.microsoft.com/office/drawing/2014/main" id="{1852D95C-B8FB-958B-18CA-194113A3AC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4E6E4E-05ED-BC7C-EB35-7DB75A1EDEE2}"/>
              </a:ext>
            </a:extLst>
          </p:cNvPr>
          <p:cNvSpPr>
            <a:spLocks noGrp="1"/>
          </p:cNvSpPr>
          <p:nvPr>
            <p:ph type="sldNum" sz="quarter" idx="12"/>
          </p:nvPr>
        </p:nvSpPr>
        <p:spPr/>
        <p:txBody>
          <a:bodyPr/>
          <a:lstStyle>
            <a:lvl1pPr>
              <a:defRPr/>
            </a:lvl1pPr>
          </a:lstStyle>
          <a:p>
            <a:pPr>
              <a:defRPr/>
            </a:pPr>
            <a:fld id="{3ABC4A3D-2737-418B-955D-8E53C273EF9C}" type="slidenum">
              <a:rPr lang="en-US"/>
              <a:pPr>
                <a:defRPr/>
              </a:pPr>
              <a:t>‹#›</a:t>
            </a:fld>
            <a:endParaRPr lang="en-US" dirty="0"/>
          </a:p>
        </p:txBody>
      </p:sp>
    </p:spTree>
    <p:extLst>
      <p:ext uri="{BB962C8B-B14F-4D97-AF65-F5344CB8AC3E}">
        <p14:creationId xmlns:p14="http://schemas.microsoft.com/office/powerpoint/2010/main" val="140238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1115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73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504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684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33399"/>
            <a:ext cx="5111750" cy="53340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963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488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02F8EE-10A3-0EAE-648F-B3F5AC60E0E9}"/>
              </a:ext>
            </a:extLst>
          </p:cNvPr>
          <p:cNvSpPr>
            <a:spLocks noGrp="1"/>
          </p:cNvSpPr>
          <p:nvPr>
            <p:ph type="title"/>
          </p:nvPr>
        </p:nvSpPr>
        <p:spPr bwMode="auto">
          <a:xfrm>
            <a:off x="457200" y="533400"/>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EDE5A11-A3E0-CD23-3E31-DEE23EE1CF0F}"/>
              </a:ext>
            </a:extLst>
          </p:cNvPr>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0AD360DD-C439-01D7-78CD-BC732FE42F3E}"/>
              </a:ext>
            </a:extLst>
          </p:cNvPr>
          <p:cNvSpPr/>
          <p:nvPr userDrawn="1"/>
        </p:nvSpPr>
        <p:spPr>
          <a:xfrm>
            <a:off x="0" y="0"/>
            <a:ext cx="9144000"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8" name="Freeform 7">
            <a:extLst>
              <a:ext uri="{FF2B5EF4-FFF2-40B4-BE49-F238E27FC236}">
                <a16:creationId xmlns:a16="http://schemas.microsoft.com/office/drawing/2014/main" id="{13C8405E-428C-5D7C-F23C-595719A7DE51}"/>
              </a:ext>
            </a:extLst>
          </p:cNvPr>
          <p:cNvSpPr/>
          <p:nvPr userDrawn="1"/>
        </p:nvSpPr>
        <p:spPr>
          <a:xfrm>
            <a:off x="0" y="6629400"/>
            <a:ext cx="9144000" cy="2286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990600"/>
              <a:gd name="connsiteX1" fmla="*/ 4607626 w 9144000"/>
              <a:gd name="connsiteY1" fmla="*/ 215735 h 990600"/>
              <a:gd name="connsiteX2" fmla="*/ 9144000 w 9144000"/>
              <a:gd name="connsiteY2" fmla="*/ 0 h 990600"/>
              <a:gd name="connsiteX3" fmla="*/ 9144000 w 9144000"/>
              <a:gd name="connsiteY3" fmla="*/ 990600 h 990600"/>
              <a:gd name="connsiteX4" fmla="*/ 0 w 9144000"/>
              <a:gd name="connsiteY4" fmla="*/ 990600 h 990600"/>
              <a:gd name="connsiteX5" fmla="*/ 0 w 9144000"/>
              <a:gd name="connsiteY5"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90600">
                <a:moveTo>
                  <a:pt x="0" y="0"/>
                </a:moveTo>
                <a:lnTo>
                  <a:pt x="4607626" y="215735"/>
                </a:lnTo>
                <a:lnTo>
                  <a:pt x="9144000" y="0"/>
                </a:lnTo>
                <a:lnTo>
                  <a:pt x="9144000" y="990600"/>
                </a:lnTo>
                <a:lnTo>
                  <a:pt x="0" y="990600"/>
                </a:lnTo>
                <a:lnTo>
                  <a:pt x="0" y="0"/>
                </a:lnTo>
                <a:close/>
              </a:path>
            </a:pathLst>
          </a:custGeom>
          <a:solidFill>
            <a:srgbClr val="003F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1030" name="Picture 8" descr="NewGraphicStandard.png">
            <a:extLst>
              <a:ext uri="{FF2B5EF4-FFF2-40B4-BE49-F238E27FC236}">
                <a16:creationId xmlns:a16="http://schemas.microsoft.com/office/drawing/2014/main" id="{21FDE095-D1ED-047D-6128-19DD97C2551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6096000"/>
            <a:ext cx="2362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a:extLst>
              <a:ext uri="{FF2B5EF4-FFF2-40B4-BE49-F238E27FC236}">
                <a16:creationId xmlns:a16="http://schemas.microsoft.com/office/drawing/2014/main" id="{6699E3A2-1000-D384-2248-A6B28C0E3206}"/>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34200" y="6100763"/>
            <a:ext cx="17922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64" r:id="rId12"/>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A043CCF-7269-42A0-1961-3A8D78D2FB6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FF145035-A2D2-6FB0-1006-6D44286747A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F512D-3407-138C-0E5C-48A611531FB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76B9703F-8A3B-4BF0-8841-1CC4231EF68C}" type="datetimeFigureOut">
              <a:rPr lang="en-US"/>
              <a:pPr>
                <a:defRPr/>
              </a:pPr>
              <a:t>6/15/2023</a:t>
            </a:fld>
            <a:endParaRPr lang="en-US" dirty="0"/>
          </a:p>
        </p:txBody>
      </p:sp>
      <p:sp>
        <p:nvSpPr>
          <p:cNvPr id="5" name="Footer Placeholder 4">
            <a:extLst>
              <a:ext uri="{FF2B5EF4-FFF2-40B4-BE49-F238E27FC236}">
                <a16:creationId xmlns:a16="http://schemas.microsoft.com/office/drawing/2014/main" id="{7124FB5C-AD7D-71FB-D08D-FD2C85D7E13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4713C4E-1666-CAC3-C233-89145DE172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DD9BD9C4-E274-4271-9F05-D8DB3AB0A48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2" r:id="rId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5FB5216A-A111-C24B-8A8E-60EB72EE57F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6D13B2B0-0BC2-DA75-3D64-A050F29F39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21789-43A5-7388-80F7-CA1F5EF1961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6012D266-0A47-4CAD-A1D2-5DCDB60C98DF}" type="datetimeFigureOut">
              <a:rPr lang="en-US"/>
              <a:pPr>
                <a:defRPr/>
              </a:pPr>
              <a:t>6/15/2023</a:t>
            </a:fld>
            <a:endParaRPr lang="en-US" dirty="0"/>
          </a:p>
        </p:txBody>
      </p:sp>
      <p:sp>
        <p:nvSpPr>
          <p:cNvPr id="5" name="Footer Placeholder 4">
            <a:extLst>
              <a:ext uri="{FF2B5EF4-FFF2-40B4-BE49-F238E27FC236}">
                <a16:creationId xmlns:a16="http://schemas.microsoft.com/office/drawing/2014/main" id="{529259F0-9056-8D8D-C125-5579FB68CB5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833343C-00DC-BD46-7AE7-7AAF85AD23F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536EE79A-1FDF-495A-94B2-CDB45BB9867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buffalotracecouncil.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ffalotracecouncil.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groups/EvansvilleINAreaHomeschoolers" TargetMode="External"/><Relationship Id="rId7" Type="http://schemas.openxmlformats.org/officeDocument/2006/relationships/hyperlink" Target="https://www.facebook.com/groups/576211382421045" TargetMode="External"/><Relationship Id="rId2" Type="http://schemas.openxmlformats.org/officeDocument/2006/relationships/hyperlink" Target="https://www.facebook.com/groups/momsofevansville" TargetMode="External"/><Relationship Id="rId1" Type="http://schemas.openxmlformats.org/officeDocument/2006/relationships/slideLayout" Target="../slideLayouts/slideLayout2.xml"/><Relationship Id="rId6" Type="http://schemas.openxmlformats.org/officeDocument/2006/relationships/hyperlink" Target="https://www.facebook.com/groups/1060140354052366" TargetMode="External"/><Relationship Id="rId5" Type="http://schemas.openxmlformats.org/officeDocument/2006/relationships/hyperlink" Target="https://www.facebook.com/groups/3756935787672610" TargetMode="External"/><Relationship Id="rId4" Type="http://schemas.openxmlformats.org/officeDocument/2006/relationships/hyperlink" Target="https://www.facebook.com/groups/327159969961896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coutlife.org/" TargetMode="External"/><Relationship Id="rId2" Type="http://schemas.openxmlformats.org/officeDocument/2006/relationships/hyperlink" Target="https://blog.scoutingmagazine.org/"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cas5-0-urlprotect.trendmicro.com/wis/clicktime/v1/query?url=https%3a%2f%2fcolormaxdigital.com%2fproduct%2fscout%2dproducts%2f&amp;umid=7fbf5f43-f94f-41bd-807d-643c742a69ce&amp;auth=203ecf89f7cd4098d9eaa5656305d334dc98bd7e-df0096a80f391b385e441ac387a56952e2b3833d" TargetMode="Externa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couting.org/recruitment" TargetMode="External"/><Relationship Id="rId7" Type="http://schemas.openxmlformats.org/officeDocument/2006/relationships/hyperlink" Target="https://scoutingwire.org/marketing-and-membership-hub/unit-recruiting/" TargetMode="External"/><Relationship Id="rId2" Type="http://schemas.openxmlformats.org/officeDocument/2006/relationships/hyperlink" Target="http://www.buffalotracecouncil.org/" TargetMode="External"/><Relationship Id="rId1" Type="http://schemas.openxmlformats.org/officeDocument/2006/relationships/slideLayout" Target="../slideLayouts/slideLayout2.xml"/><Relationship Id="rId6" Type="http://schemas.openxmlformats.org/officeDocument/2006/relationships/hyperlink" Target="https://scoutingwire.org/marketing-and-membership-hub/marketing-webinars/" TargetMode="External"/><Relationship Id="rId5" Type="http://schemas.openxmlformats.org/officeDocument/2006/relationships/hyperlink" Target="https://scoutingwire.org/marketing-and-membership-hub/" TargetMode="External"/><Relationship Id="rId4" Type="http://schemas.openxmlformats.org/officeDocument/2006/relationships/hyperlink" Target="https://scouting.webdamdb.com/bp/#/" TargetMode="External"/><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www.qr-code-generator.co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support.google.com/chrome/answer/9979877?hl=en&amp;co=GENIE.Platform%3DDesktop" TargetMode="Externa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help/572885262883136/?helpref=hc_fnav" TargetMode="External"/><Relationship Id="rId7" Type="http://schemas.openxmlformats.org/officeDocument/2006/relationships/image" Target="../media/image26.png"/><Relationship Id="rId2" Type="http://schemas.openxmlformats.org/officeDocument/2006/relationships/hyperlink" Target="https://www.facebook.com/help/135275340210354/?helpref=hc_fnav"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facebook.com/help/1533298140275888/?helpref=hc_fnav" TargetMode="External"/><Relationship Id="rId4" Type="http://schemas.openxmlformats.org/officeDocument/2006/relationships/hyperlink" Target="https://www.facebook.com/business/help/347839548598012?id=352109282177656"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remind.com/" TargetMode="Externa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eccascott1329@gmail.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48AC-FE21-34B5-3D0F-A410CD42C443}"/>
              </a:ext>
            </a:extLst>
          </p:cNvPr>
          <p:cNvSpPr>
            <a:spLocks noGrp="1"/>
          </p:cNvSpPr>
          <p:nvPr>
            <p:ph type="title"/>
          </p:nvPr>
        </p:nvSpPr>
        <p:spPr>
          <a:xfrm>
            <a:off x="498231" y="152400"/>
            <a:ext cx="7772400" cy="5486400"/>
          </a:xfrm>
        </p:spPr>
        <p:txBody>
          <a:bodyPr anchor="b">
            <a:normAutofit/>
          </a:bodyPr>
          <a:lstStyle/>
          <a:p>
            <a:pPr>
              <a:lnSpc>
                <a:spcPct val="90000"/>
              </a:lnSpc>
              <a:defRPr/>
            </a:pPr>
            <a:r>
              <a:rPr lang="en-US" sz="4900" dirty="0">
                <a:effectLst>
                  <a:glow rad="63500">
                    <a:schemeClr val="accent1">
                      <a:satMod val="175000"/>
                      <a:alpha val="40000"/>
                    </a:schemeClr>
                  </a:glow>
                </a:effectLst>
              </a:rPr>
              <a:t>Revving UP to Recruit!</a:t>
            </a:r>
            <a:br>
              <a:rPr lang="en-US" dirty="0">
                <a:effectLst>
                  <a:glow rad="63500">
                    <a:schemeClr val="accent1">
                      <a:satMod val="175000"/>
                      <a:alpha val="40000"/>
                    </a:schemeClr>
                  </a:glow>
                </a:effectLst>
              </a:rPr>
            </a:br>
            <a:br>
              <a:rPr lang="en-US" dirty="0">
                <a:effectLst>
                  <a:glow rad="63500">
                    <a:schemeClr val="accent1">
                      <a:satMod val="175000"/>
                      <a:alpha val="40000"/>
                    </a:schemeClr>
                  </a:glow>
                </a:effectLst>
              </a:rPr>
            </a:br>
            <a:r>
              <a:rPr lang="en-US" b="0" i="1" cap="none" dirty="0">
                <a:effectLst>
                  <a:glow rad="63500">
                    <a:schemeClr val="accent1">
                      <a:satMod val="175000"/>
                      <a:alpha val="40000"/>
                    </a:schemeClr>
                  </a:glow>
                </a:effectLst>
              </a:rPr>
              <a:t>Recruiting new Cub Scouts</a:t>
            </a:r>
            <a:br>
              <a:rPr lang="en-US" b="0" i="1" cap="none" dirty="0">
                <a:effectLst>
                  <a:glow rad="63500">
                    <a:schemeClr val="accent1">
                      <a:satMod val="175000"/>
                      <a:alpha val="40000"/>
                    </a:schemeClr>
                  </a:glow>
                </a:effectLst>
              </a:rPr>
            </a:br>
            <a:r>
              <a:rPr lang="en-US" b="0" i="1" cap="none" dirty="0">
                <a:effectLst>
                  <a:glow rad="63500">
                    <a:schemeClr val="accent1">
                      <a:satMod val="175000"/>
                      <a:alpha val="40000"/>
                    </a:schemeClr>
                  </a:glow>
                </a:effectLst>
              </a:rPr>
              <a:t>&amp; Scouts BSA members </a:t>
            </a:r>
            <a:br>
              <a:rPr lang="en-US" b="0" i="1" cap="none" dirty="0">
                <a:effectLst>
                  <a:glow rad="63500">
                    <a:schemeClr val="accent1">
                      <a:satMod val="175000"/>
                      <a:alpha val="40000"/>
                    </a:schemeClr>
                  </a:glow>
                </a:effectLst>
              </a:rPr>
            </a:br>
            <a:r>
              <a:rPr lang="en-US" b="0" i="1" cap="none" dirty="0">
                <a:effectLst>
                  <a:glow rad="63500">
                    <a:schemeClr val="accent1">
                      <a:satMod val="175000"/>
                      <a:alpha val="40000"/>
                    </a:schemeClr>
                  </a:glow>
                </a:effectLst>
              </a:rPr>
              <a:t>to join your Pack or Troop</a:t>
            </a:r>
            <a:br>
              <a:rPr lang="en-US" sz="2400" cap="none" dirty="0">
                <a:effectLst>
                  <a:glow rad="63500">
                    <a:schemeClr val="accent1">
                      <a:satMod val="175000"/>
                      <a:alpha val="40000"/>
                    </a:schemeClr>
                  </a:glow>
                </a:effectLst>
              </a:rPr>
            </a:br>
            <a:br>
              <a:rPr lang="en-US" sz="2400" cap="none" dirty="0">
                <a:effectLst>
                  <a:glow rad="63500">
                    <a:schemeClr val="accent1">
                      <a:satMod val="175000"/>
                      <a:alpha val="40000"/>
                    </a:schemeClr>
                  </a:glow>
                </a:effectLst>
              </a:rPr>
            </a:br>
            <a:r>
              <a:rPr lang="en-US" cap="none" dirty="0">
                <a:effectLst>
                  <a:glow rad="63500">
                    <a:schemeClr val="accent1">
                      <a:satMod val="175000"/>
                      <a:alpha val="40000"/>
                    </a:schemeClr>
                  </a:glow>
                </a:effectLst>
              </a:rPr>
              <a:t>Summer 2023</a:t>
            </a:r>
            <a:br>
              <a:rPr lang="en-US" sz="2000" cap="none" dirty="0">
                <a:effectLst>
                  <a:glow rad="63500">
                    <a:schemeClr val="accent1">
                      <a:satMod val="175000"/>
                      <a:alpha val="40000"/>
                    </a:schemeClr>
                  </a:glow>
                </a:effectLst>
              </a:rPr>
            </a:br>
            <a:br>
              <a:rPr lang="en-US" sz="2000" cap="none" dirty="0">
                <a:effectLst>
                  <a:glow rad="63500">
                    <a:schemeClr val="accent1">
                      <a:satMod val="175000"/>
                      <a:alpha val="40000"/>
                    </a:schemeClr>
                  </a:glow>
                </a:effectLst>
              </a:rPr>
            </a:br>
            <a:r>
              <a:rPr lang="en-US" sz="2700" b="0" cap="none" dirty="0">
                <a:effectLst>
                  <a:glow rad="63500">
                    <a:schemeClr val="accent1">
                      <a:satMod val="175000"/>
                      <a:alpha val="40000"/>
                    </a:schemeClr>
                  </a:glow>
                </a:effectLst>
              </a:rPr>
              <a:t>Presented by members of the Marketing and Membership Committees, Buffalo Trace Council</a:t>
            </a:r>
            <a:endParaRPr lang="en-US" sz="2700" b="0" dirty="0">
              <a:effectLst>
                <a:glow rad="63500">
                  <a:schemeClr val="accent1">
                    <a:satMod val="175000"/>
                    <a:alpha val="40000"/>
                  </a:schemeClr>
                </a:glow>
              </a:effectLst>
            </a:endParaRPr>
          </a:p>
        </p:txBody>
      </p:sp>
      <p:pic>
        <p:nvPicPr>
          <p:cNvPr id="6147" name="Picture 5">
            <a:extLst>
              <a:ext uri="{FF2B5EF4-FFF2-40B4-BE49-F238E27FC236}">
                <a16:creationId xmlns:a16="http://schemas.microsoft.com/office/drawing/2014/main" id="{0D1DECC7-BB4F-AA4F-423B-5C0438E4C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a:extLst>
              <a:ext uri="{FF2B5EF4-FFF2-40B4-BE49-F238E27FC236}">
                <a16:creationId xmlns:a16="http://schemas.microsoft.com/office/drawing/2014/main" id="{D3F8104B-9653-EC61-E4EF-CF440A30A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8" b="2"/>
          <a:stretch>
            <a:fillRect/>
          </a:stretch>
        </p:blipFill>
        <p:spPr bwMode="auto">
          <a:xfrm>
            <a:off x="6548438" y="1981200"/>
            <a:ext cx="2097087"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20219EE-BE3E-DB36-86A5-728E0FA3401D}"/>
              </a:ext>
            </a:extLst>
          </p:cNvPr>
          <p:cNvSpPr>
            <a:spLocks noGrp="1"/>
          </p:cNvSpPr>
          <p:nvPr>
            <p:ph type="title"/>
          </p:nvPr>
        </p:nvSpPr>
        <p:spPr/>
        <p:txBody>
          <a:bodyPr/>
          <a:lstStyle/>
          <a:p>
            <a:r>
              <a:rPr lang="en-US" altLang="en-US">
                <a:solidFill>
                  <a:srgbClr val="003F87"/>
                </a:solidFill>
                <a:ea typeface="ヒラギノ角ゴ Pro W3" charset="-128"/>
              </a:rPr>
              <a:t>Millennial Media Facts</a:t>
            </a:r>
          </a:p>
        </p:txBody>
      </p:sp>
      <p:sp>
        <p:nvSpPr>
          <p:cNvPr id="4" name="TextBox 3">
            <a:extLst>
              <a:ext uri="{FF2B5EF4-FFF2-40B4-BE49-F238E27FC236}">
                <a16:creationId xmlns:a16="http://schemas.microsoft.com/office/drawing/2014/main" id="{8859E745-EADB-C7C3-1DE8-DA39233E1B85}"/>
              </a:ext>
            </a:extLst>
          </p:cNvPr>
          <p:cNvSpPr txBox="1"/>
          <p:nvPr/>
        </p:nvSpPr>
        <p:spPr>
          <a:xfrm>
            <a:off x="457200" y="1446213"/>
            <a:ext cx="8515350" cy="4957762"/>
          </a:xfrm>
          <a:prstGeom prst="rect">
            <a:avLst/>
          </a:prstGeom>
          <a:noFill/>
        </p:spPr>
        <p:txBody>
          <a:bodyPr>
            <a:spAutoFit/>
          </a:bodyPr>
          <a:lstStyle/>
          <a:p>
            <a:pPr eaLnBrk="1" hangingPunct="1">
              <a:lnSpc>
                <a:spcPct val="107000"/>
              </a:lnSpc>
              <a:spcBef>
                <a:spcPts val="1500"/>
              </a:spcBef>
              <a:spcAft>
                <a:spcPts val="1500"/>
              </a:spcAft>
              <a:defRPr/>
            </a:pPr>
            <a:r>
              <a:rPr lang="en-US" b="1" i="1" dirty="0">
                <a:solidFill>
                  <a:schemeClr val="tx1">
                    <a:lumMod val="85000"/>
                    <a:lumOff val="15000"/>
                  </a:schemeClr>
                </a:solidFill>
                <a:latin typeface="+mn-lt"/>
                <a:ea typeface="Times New Roman" panose="02020603050405020304" pitchFamily="18" charset="0"/>
                <a:cs typeface="Times New Roman" panose="02020603050405020304" pitchFamily="18" charset="0"/>
              </a:rPr>
              <a:t>35% of millennials say user-generated content feels more authentic.</a:t>
            </a:r>
          </a:p>
          <a:p>
            <a:pPr lvl="1" eaLnBrk="1" hangingPunct="1">
              <a:spcBef>
                <a:spcPts val="0"/>
              </a:spcBef>
              <a:spcAft>
                <a:spcPts val="1200"/>
              </a:spcAft>
              <a:defRPr/>
            </a:pPr>
            <a:r>
              <a:rPr lang="en-US" sz="2200" dirty="0">
                <a:solidFill>
                  <a:schemeClr val="tx1">
                    <a:lumMod val="85000"/>
                    <a:lumOff val="15000"/>
                  </a:schemeClr>
                </a:solidFill>
                <a:latin typeface="+mn-lt"/>
                <a:ea typeface="Times New Roman" panose="02020603050405020304" pitchFamily="18" charset="0"/>
              </a:rPr>
              <a:t>A staggering </a:t>
            </a:r>
            <a:r>
              <a:rPr lang="en-US" sz="2200" b="1" dirty="0">
                <a:solidFill>
                  <a:schemeClr val="tx1">
                    <a:lumMod val="85000"/>
                    <a:lumOff val="15000"/>
                  </a:schemeClr>
                </a:solidFill>
                <a:latin typeface="+mn-lt"/>
                <a:ea typeface="Times New Roman" panose="02020603050405020304" pitchFamily="18" charset="0"/>
              </a:rPr>
              <a:t>90% of people </a:t>
            </a:r>
            <a:r>
              <a:rPr lang="en-US" sz="2200" dirty="0">
                <a:solidFill>
                  <a:schemeClr val="tx1">
                    <a:lumMod val="85000"/>
                    <a:lumOff val="15000"/>
                  </a:schemeClr>
                </a:solidFill>
                <a:latin typeface="+mn-lt"/>
                <a:ea typeface="Times New Roman" panose="02020603050405020304" pitchFamily="18" charset="0"/>
              </a:rPr>
              <a:t>that are part of this age group feel </a:t>
            </a:r>
            <a:r>
              <a:rPr lang="en-US" sz="2200" b="1" dirty="0">
                <a:solidFill>
                  <a:schemeClr val="tx1">
                    <a:lumMod val="85000"/>
                    <a:lumOff val="15000"/>
                  </a:schemeClr>
                </a:solidFill>
                <a:latin typeface="+mn-lt"/>
                <a:ea typeface="Times New Roman" panose="02020603050405020304" pitchFamily="18" charset="0"/>
              </a:rPr>
              <a:t>authentic marketing is much more convincing </a:t>
            </a:r>
            <a:r>
              <a:rPr lang="en-US" sz="2200" dirty="0">
                <a:solidFill>
                  <a:schemeClr val="tx1">
                    <a:lumMod val="85000"/>
                    <a:lumOff val="15000"/>
                  </a:schemeClr>
                </a:solidFill>
                <a:latin typeface="+mn-lt"/>
                <a:ea typeface="Times New Roman" panose="02020603050405020304" pitchFamily="18" charset="0"/>
              </a:rPr>
              <a:t>than seeing the standard commercials on television and radio. </a:t>
            </a:r>
          </a:p>
          <a:p>
            <a:pPr eaLnBrk="1" hangingPunct="1">
              <a:lnSpc>
                <a:spcPct val="107000"/>
              </a:lnSpc>
              <a:spcBef>
                <a:spcPts val="1500"/>
              </a:spcBef>
              <a:spcAft>
                <a:spcPts val="1500"/>
              </a:spcAft>
              <a:defRPr/>
            </a:pPr>
            <a:r>
              <a:rPr lang="en-US" b="1" i="1" dirty="0">
                <a:solidFill>
                  <a:schemeClr val="tx1">
                    <a:lumMod val="85000"/>
                    <a:lumOff val="15000"/>
                  </a:schemeClr>
                </a:solidFill>
                <a:latin typeface="+mn-lt"/>
                <a:ea typeface="Times New Roman" panose="02020603050405020304" pitchFamily="18" charset="0"/>
                <a:cs typeface="Times New Roman" panose="02020603050405020304" pitchFamily="18" charset="0"/>
              </a:rPr>
              <a:t>Only two out of ten millennials enjoy watching traditional television. </a:t>
            </a:r>
          </a:p>
          <a:p>
            <a:pPr lvl="1" eaLnBrk="1" hangingPunct="1">
              <a:spcBef>
                <a:spcPts val="0"/>
              </a:spcBef>
              <a:spcAft>
                <a:spcPts val="1200"/>
              </a:spcAft>
              <a:defRPr/>
            </a:pPr>
            <a:r>
              <a:rPr lang="en-US" sz="2200" dirty="0">
                <a:solidFill>
                  <a:schemeClr val="tx1">
                    <a:lumMod val="85000"/>
                    <a:lumOff val="15000"/>
                  </a:schemeClr>
                </a:solidFill>
                <a:latin typeface="+mn-lt"/>
                <a:ea typeface="Times New Roman" panose="02020603050405020304" pitchFamily="18" charset="0"/>
              </a:rPr>
              <a:t>Millennials prefer internet videos to traditional television. 35% of those surveyed said they prefer watching videos on YouTube, with only 19% favoring traditional television. </a:t>
            </a:r>
          </a:p>
          <a:p>
            <a:pPr eaLnBrk="1" hangingPunct="1">
              <a:spcBef>
                <a:spcPts val="0"/>
              </a:spcBef>
              <a:spcAft>
                <a:spcPts val="1200"/>
              </a:spcAft>
              <a:defRPr/>
            </a:pPr>
            <a:endParaRPr lang="en-US" dirty="0">
              <a:solidFill>
                <a:schemeClr val="tx1">
                  <a:lumMod val="65000"/>
                  <a:lumOff val="35000"/>
                </a:schemeClr>
              </a:solidFill>
              <a:latin typeface="+mn-lt"/>
              <a:ea typeface="Times New Roman" panose="02020603050405020304" pitchFamily="18" charset="0"/>
            </a:endParaRPr>
          </a:p>
        </p:txBody>
      </p:sp>
      <p:pic>
        <p:nvPicPr>
          <p:cNvPr id="15364" name="Picture 4">
            <a:extLst>
              <a:ext uri="{FF2B5EF4-FFF2-40B4-BE49-F238E27FC236}">
                <a16:creationId xmlns:a16="http://schemas.microsoft.com/office/drawing/2014/main" id="{231E1EB9-CDC0-411B-E3C0-C36E147B4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8851A88-3395-57F0-2BD4-1A71AAB2727E}"/>
              </a:ext>
            </a:extLst>
          </p:cNvPr>
          <p:cNvSpPr>
            <a:spLocks noGrp="1"/>
          </p:cNvSpPr>
          <p:nvPr>
            <p:ph type="title"/>
          </p:nvPr>
        </p:nvSpPr>
        <p:spPr/>
        <p:txBody>
          <a:bodyPr/>
          <a:lstStyle/>
          <a:p>
            <a:pPr algn="l"/>
            <a:r>
              <a:rPr lang="en-US" altLang="en-US" sz="4000">
                <a:solidFill>
                  <a:srgbClr val="003F87"/>
                </a:solidFill>
                <a:ea typeface="ヒラギノ角ゴ Pro W3" charset="-128"/>
              </a:rPr>
              <a:t>Some “Whys” for Social Media presence &amp; marketing</a:t>
            </a:r>
          </a:p>
        </p:txBody>
      </p:sp>
      <p:pic>
        <p:nvPicPr>
          <p:cNvPr id="16387" name="Picture 3">
            <a:extLst>
              <a:ext uri="{FF2B5EF4-FFF2-40B4-BE49-F238E27FC236}">
                <a16:creationId xmlns:a16="http://schemas.microsoft.com/office/drawing/2014/main" id="{ED27AD7E-497E-9299-430E-5599587CD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7809"/>
          <a:stretch>
            <a:fillRect/>
          </a:stretch>
        </p:blipFill>
        <p:spPr bwMode="auto">
          <a:xfrm>
            <a:off x="685800" y="1600200"/>
            <a:ext cx="7542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a:extLst>
              <a:ext uri="{FF2B5EF4-FFF2-40B4-BE49-F238E27FC236}">
                <a16:creationId xmlns:a16="http://schemas.microsoft.com/office/drawing/2014/main" id="{525B7EE1-4A9C-3C94-B330-985BF4C86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5153AE98-8EE0-B99D-7378-1213DEBCF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569" b="34140"/>
          <a:stretch>
            <a:fillRect/>
          </a:stretch>
        </p:blipFill>
        <p:spPr bwMode="auto">
          <a:xfrm>
            <a:off x="228600" y="1628775"/>
            <a:ext cx="868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a:extLst>
              <a:ext uri="{FF2B5EF4-FFF2-40B4-BE49-F238E27FC236}">
                <a16:creationId xmlns:a16="http://schemas.microsoft.com/office/drawing/2014/main" id="{DFC9AFB7-2943-79AD-26E4-3770A50FA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29366F8-64A6-ADE1-B775-816E2DDCF775}"/>
              </a:ext>
            </a:extLst>
          </p:cNvPr>
          <p:cNvSpPr txBox="1"/>
          <p:nvPr/>
        </p:nvSpPr>
        <p:spPr>
          <a:xfrm>
            <a:off x="457200" y="428625"/>
            <a:ext cx="8305800" cy="1108075"/>
          </a:xfrm>
          <a:prstGeom prst="rect">
            <a:avLst/>
          </a:prstGeom>
          <a:noFill/>
        </p:spPr>
        <p:txBody>
          <a:bodyPr>
            <a:spAutoFit/>
          </a:bodyPr>
          <a:lstStyle/>
          <a:p>
            <a:pPr algn="ctr">
              <a:defRPr/>
            </a:pPr>
            <a:r>
              <a:rPr lang="en-US" sz="3300" dirty="0">
                <a:latin typeface="+mn-lt"/>
              </a:rPr>
              <a:t>% OF MOMS WHO CURRENTLY EVER USE </a:t>
            </a:r>
            <a:br>
              <a:rPr lang="en-US" sz="3300" dirty="0">
                <a:latin typeface="+mn-lt"/>
              </a:rPr>
            </a:br>
            <a:r>
              <a:rPr lang="en-US" sz="3300" dirty="0">
                <a:latin typeface="+mn-lt"/>
              </a:rPr>
              <a:t>EACH SOCIAL NETWORKING SITE OR SERVICE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0D02FB2-D5C0-961F-822A-133424887A16}"/>
              </a:ext>
            </a:extLst>
          </p:cNvPr>
          <p:cNvSpPr>
            <a:spLocks noGrp="1"/>
          </p:cNvSpPr>
          <p:nvPr>
            <p:ph type="title"/>
          </p:nvPr>
        </p:nvSpPr>
        <p:spPr/>
        <p:txBody>
          <a:bodyPr/>
          <a:lstStyle/>
          <a:p>
            <a:r>
              <a:rPr lang="en-US" altLang="en-US">
                <a:solidFill>
                  <a:srgbClr val="003F87"/>
                </a:solidFill>
                <a:ea typeface="ヒラギノ角ゴ Pro W3" charset="-128"/>
              </a:rPr>
              <a:t>Think Like A Marketer</a:t>
            </a:r>
          </a:p>
        </p:txBody>
      </p:sp>
      <p:sp>
        <p:nvSpPr>
          <p:cNvPr id="3" name="Content Placeholder 2">
            <a:extLst>
              <a:ext uri="{FF2B5EF4-FFF2-40B4-BE49-F238E27FC236}">
                <a16:creationId xmlns:a16="http://schemas.microsoft.com/office/drawing/2014/main" id="{ECE68836-485F-FFF9-7479-167C233AE14F}"/>
              </a:ext>
            </a:extLst>
          </p:cNvPr>
          <p:cNvSpPr>
            <a:spLocks noGrp="1"/>
          </p:cNvSpPr>
          <p:nvPr>
            <p:ph idx="1"/>
          </p:nvPr>
        </p:nvSpPr>
        <p:spPr>
          <a:xfrm>
            <a:off x="457200" y="1417638"/>
            <a:ext cx="8229600" cy="4267200"/>
          </a:xfrm>
        </p:spPr>
        <p:txBody>
          <a:bodyPr/>
          <a:lstStyle/>
          <a:p>
            <a:pPr>
              <a:defRPr/>
            </a:pPr>
            <a:r>
              <a:rPr lang="en-US" sz="2600" dirty="0">
                <a:solidFill>
                  <a:schemeClr val="tx1">
                    <a:lumMod val="65000"/>
                    <a:lumOff val="35000"/>
                  </a:schemeClr>
                </a:solidFill>
                <a:cs typeface="Arial" panose="020B0604020202020204" pitchFamily="34" charset="0"/>
              </a:rPr>
              <a:t>If you keep doing what you’ve always done, you’ll keep getting what you’ve always got.</a:t>
            </a:r>
          </a:p>
          <a:p>
            <a:pPr>
              <a:defRPr/>
            </a:pPr>
            <a:r>
              <a:rPr lang="en-US" sz="2600" dirty="0">
                <a:solidFill>
                  <a:schemeClr val="tx1">
                    <a:lumMod val="65000"/>
                    <a:lumOff val="35000"/>
                  </a:schemeClr>
                </a:solidFill>
                <a:cs typeface="Arial" panose="020B0604020202020204" pitchFamily="34" charset="0"/>
              </a:rPr>
              <a:t>Can’t do the same things over and over and expect a different outcome.</a:t>
            </a:r>
          </a:p>
          <a:p>
            <a:pPr>
              <a:defRPr/>
            </a:pPr>
            <a:r>
              <a:rPr lang="en-US" sz="2800" b="1" dirty="0">
                <a:solidFill>
                  <a:schemeClr val="tx1">
                    <a:lumMod val="65000"/>
                    <a:lumOff val="35000"/>
                  </a:schemeClr>
                </a:solidFill>
                <a:cs typeface="Arial" panose="020B0604020202020204" pitchFamily="34" charset="0"/>
              </a:rPr>
              <a:t>WIIFM:   What’s In It For Me?</a:t>
            </a:r>
            <a:endParaRPr lang="en-US" sz="2600" dirty="0">
              <a:solidFill>
                <a:schemeClr val="tx1">
                  <a:lumMod val="65000"/>
                  <a:lumOff val="35000"/>
                </a:schemeClr>
              </a:solidFill>
              <a:cs typeface="Arial" panose="020B0604020202020204" pitchFamily="34" charset="0"/>
            </a:endParaRPr>
          </a:p>
          <a:p>
            <a:pPr>
              <a:defRPr/>
            </a:pPr>
            <a:r>
              <a:rPr lang="en-US" sz="2600" b="1" dirty="0">
                <a:solidFill>
                  <a:schemeClr val="tx1">
                    <a:lumMod val="65000"/>
                    <a:lumOff val="35000"/>
                  </a:schemeClr>
                </a:solidFill>
                <a:cs typeface="Arial" panose="020B0604020202020204" pitchFamily="34" charset="0"/>
              </a:rPr>
              <a:t>Messaging Matters</a:t>
            </a:r>
            <a:r>
              <a:rPr lang="en-US" sz="2600" dirty="0">
                <a:solidFill>
                  <a:schemeClr val="tx1">
                    <a:lumMod val="65000"/>
                    <a:lumOff val="35000"/>
                  </a:schemeClr>
                </a:solidFill>
                <a:cs typeface="Arial" panose="020B0604020202020204" pitchFamily="34" charset="0"/>
              </a:rPr>
              <a:t>: </a:t>
            </a:r>
            <a:br>
              <a:rPr lang="en-US" sz="2600" dirty="0">
                <a:solidFill>
                  <a:schemeClr val="tx1">
                    <a:lumMod val="65000"/>
                    <a:lumOff val="35000"/>
                  </a:schemeClr>
                </a:solidFill>
                <a:cs typeface="Arial" panose="020B0604020202020204" pitchFamily="34" charset="0"/>
              </a:rPr>
            </a:br>
            <a:r>
              <a:rPr lang="en-US" sz="2600" dirty="0">
                <a:solidFill>
                  <a:schemeClr val="tx1">
                    <a:lumMod val="65000"/>
                    <a:lumOff val="35000"/>
                  </a:schemeClr>
                </a:solidFill>
                <a:cs typeface="Arial" panose="020B0604020202020204" pitchFamily="34" charset="0"/>
              </a:rPr>
              <a:t>always be answering the </a:t>
            </a:r>
            <a:br>
              <a:rPr lang="en-US" sz="2600" dirty="0">
                <a:solidFill>
                  <a:schemeClr val="tx1">
                    <a:lumMod val="65000"/>
                    <a:lumOff val="35000"/>
                  </a:schemeClr>
                </a:solidFill>
                <a:cs typeface="Arial" panose="020B0604020202020204" pitchFamily="34" charset="0"/>
              </a:rPr>
            </a:br>
            <a:r>
              <a:rPr lang="en-US" sz="2600" dirty="0">
                <a:solidFill>
                  <a:schemeClr val="tx1">
                    <a:lumMod val="65000"/>
                    <a:lumOff val="35000"/>
                  </a:schemeClr>
                </a:solidFill>
                <a:cs typeface="Arial" panose="020B0604020202020204" pitchFamily="34" charset="0"/>
              </a:rPr>
              <a:t>subtle/underlying </a:t>
            </a:r>
            <a:br>
              <a:rPr lang="en-US" sz="2600" dirty="0">
                <a:solidFill>
                  <a:schemeClr val="tx1">
                    <a:lumMod val="65000"/>
                    <a:lumOff val="35000"/>
                  </a:schemeClr>
                </a:solidFill>
                <a:cs typeface="Arial" panose="020B0604020202020204" pitchFamily="34" charset="0"/>
              </a:rPr>
            </a:br>
            <a:r>
              <a:rPr lang="en-US" sz="2600" dirty="0">
                <a:solidFill>
                  <a:schemeClr val="tx1">
                    <a:lumMod val="65000"/>
                    <a:lumOff val="35000"/>
                  </a:schemeClr>
                </a:solidFill>
                <a:cs typeface="Arial" panose="020B0604020202020204" pitchFamily="34" charset="0"/>
              </a:rPr>
              <a:t>question: </a:t>
            </a:r>
            <a:r>
              <a:rPr lang="en-US" sz="2600" i="1" dirty="0">
                <a:solidFill>
                  <a:schemeClr val="tx1">
                    <a:lumMod val="65000"/>
                    <a:lumOff val="35000"/>
                  </a:schemeClr>
                </a:solidFill>
                <a:cs typeface="Arial" panose="020B0604020202020204" pitchFamily="34" charset="0"/>
              </a:rPr>
              <a:t>“What’s in it </a:t>
            </a:r>
            <a:br>
              <a:rPr lang="en-US" sz="2600" i="1" dirty="0">
                <a:solidFill>
                  <a:schemeClr val="tx1">
                    <a:lumMod val="65000"/>
                    <a:lumOff val="35000"/>
                  </a:schemeClr>
                </a:solidFill>
                <a:cs typeface="Arial" panose="020B0604020202020204" pitchFamily="34" charset="0"/>
              </a:rPr>
            </a:br>
            <a:r>
              <a:rPr lang="en-US" sz="2600" i="1" dirty="0">
                <a:solidFill>
                  <a:schemeClr val="tx1">
                    <a:lumMod val="65000"/>
                    <a:lumOff val="35000"/>
                  </a:schemeClr>
                </a:solidFill>
                <a:cs typeface="Arial" panose="020B0604020202020204" pitchFamily="34" charset="0"/>
              </a:rPr>
              <a:t>for me (my child)?”</a:t>
            </a:r>
          </a:p>
          <a:p>
            <a:pPr>
              <a:defRPr/>
            </a:pPr>
            <a:endParaRPr lang="en-US" sz="2600" dirty="0">
              <a:solidFill>
                <a:schemeClr val="tx1">
                  <a:lumMod val="65000"/>
                  <a:lumOff val="35000"/>
                </a:schemeClr>
              </a:solidFill>
              <a:cs typeface="Arial" panose="020B0604020202020204" pitchFamily="34" charset="0"/>
            </a:endParaRPr>
          </a:p>
          <a:p>
            <a:pPr>
              <a:defRPr/>
            </a:pPr>
            <a:endParaRPr lang="en-US" sz="2600" dirty="0">
              <a:solidFill>
                <a:schemeClr val="tx1">
                  <a:lumMod val="65000"/>
                  <a:lumOff val="35000"/>
                </a:schemeClr>
              </a:solidFill>
            </a:endParaRPr>
          </a:p>
        </p:txBody>
      </p:sp>
      <p:pic>
        <p:nvPicPr>
          <p:cNvPr id="18436" name="Picture 3" descr="Image result for what's in it for me?">
            <a:extLst>
              <a:ext uri="{FF2B5EF4-FFF2-40B4-BE49-F238E27FC236}">
                <a16:creationId xmlns:a16="http://schemas.microsoft.com/office/drawing/2014/main" id="{84C94A79-1BA2-D043-77E8-C0D3FB2B4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735388"/>
            <a:ext cx="34194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a:extLst>
              <a:ext uri="{FF2B5EF4-FFF2-40B4-BE49-F238E27FC236}">
                <a16:creationId xmlns:a16="http://schemas.microsoft.com/office/drawing/2014/main" id="{C1AE3A59-6374-F3BE-9323-1743D241B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F4967D5-31FA-4824-438E-7BBC5B44BC85}"/>
              </a:ext>
            </a:extLst>
          </p:cNvPr>
          <p:cNvSpPr>
            <a:spLocks noGrp="1"/>
          </p:cNvSpPr>
          <p:nvPr>
            <p:ph type="title"/>
          </p:nvPr>
        </p:nvSpPr>
        <p:spPr/>
        <p:txBody>
          <a:bodyPr/>
          <a:lstStyle/>
          <a:p>
            <a:r>
              <a:rPr lang="en-US" altLang="en-US">
                <a:solidFill>
                  <a:srgbClr val="003F87"/>
                </a:solidFill>
                <a:ea typeface="ヒラギノ角ゴ Pro W3" charset="-128"/>
              </a:rPr>
              <a:t>Post-Pandemic Opportunities</a:t>
            </a:r>
          </a:p>
        </p:txBody>
      </p:sp>
      <p:sp>
        <p:nvSpPr>
          <p:cNvPr id="3" name="Content Placeholder 2">
            <a:extLst>
              <a:ext uri="{FF2B5EF4-FFF2-40B4-BE49-F238E27FC236}">
                <a16:creationId xmlns:a16="http://schemas.microsoft.com/office/drawing/2014/main" id="{83D11F51-24B5-F5AB-E132-8188712E2891}"/>
              </a:ext>
            </a:extLst>
          </p:cNvPr>
          <p:cNvSpPr>
            <a:spLocks noGrp="1"/>
          </p:cNvSpPr>
          <p:nvPr>
            <p:ph idx="1"/>
          </p:nvPr>
        </p:nvSpPr>
        <p:spPr>
          <a:xfrm>
            <a:off x="457200" y="1417638"/>
            <a:ext cx="8229600" cy="4449762"/>
          </a:xfrm>
        </p:spPr>
        <p:txBody>
          <a:bodyPr/>
          <a:lstStyle/>
          <a:p>
            <a:pPr marL="0" indent="0">
              <a:buFont typeface="Arial" panose="020B0604020202020204" pitchFamily="34" charset="0"/>
              <a:buNone/>
              <a:defRPr/>
            </a:pPr>
            <a:r>
              <a:rPr lang="en-US" dirty="0">
                <a:solidFill>
                  <a:schemeClr val="tx1">
                    <a:lumMod val="65000"/>
                    <a:lumOff val="35000"/>
                  </a:schemeClr>
                </a:solidFill>
              </a:rPr>
              <a:t>-  What Scouting offers:  </a:t>
            </a:r>
            <a:r>
              <a:rPr lang="en-US" u="sng" dirty="0">
                <a:solidFill>
                  <a:schemeClr val="tx1">
                    <a:lumMod val="65000"/>
                    <a:lumOff val="35000"/>
                  </a:schemeClr>
                </a:solidFill>
              </a:rPr>
              <a:t>everyone participates</a:t>
            </a:r>
            <a:br>
              <a:rPr lang="en-US" dirty="0">
                <a:solidFill>
                  <a:schemeClr val="tx1">
                    <a:lumMod val="65000"/>
                    <a:lumOff val="35000"/>
                  </a:schemeClr>
                </a:solidFill>
              </a:rPr>
            </a:br>
            <a:r>
              <a:rPr lang="en-US" dirty="0">
                <a:solidFill>
                  <a:schemeClr val="tx1">
                    <a:lumMod val="65000"/>
                    <a:lumOff val="35000"/>
                  </a:schemeClr>
                </a:solidFill>
              </a:rPr>
              <a:t>	</a:t>
            </a:r>
            <a:r>
              <a:rPr lang="en-US" sz="2600" dirty="0">
                <a:solidFill>
                  <a:srgbClr val="003F87"/>
                </a:solidFill>
              </a:rPr>
              <a:t>resiliency</a:t>
            </a:r>
            <a:r>
              <a:rPr lang="en-US" sz="2600" dirty="0">
                <a:solidFill>
                  <a:schemeClr val="tx1">
                    <a:lumMod val="65000"/>
                    <a:lumOff val="35000"/>
                  </a:schemeClr>
                </a:solidFill>
              </a:rPr>
              <a:t>   -   </a:t>
            </a:r>
            <a:r>
              <a:rPr lang="en-US" sz="2600" dirty="0">
                <a:solidFill>
                  <a:srgbClr val="D41A1A"/>
                </a:solidFill>
              </a:rPr>
              <a:t>life skills   </a:t>
            </a:r>
            <a:r>
              <a:rPr lang="en-US" sz="2600" dirty="0">
                <a:solidFill>
                  <a:schemeClr val="tx1">
                    <a:lumMod val="65000"/>
                    <a:lumOff val="35000"/>
                  </a:schemeClr>
                </a:solidFill>
              </a:rPr>
              <a:t>-   </a:t>
            </a:r>
            <a:r>
              <a:rPr lang="en-US" sz="2600" dirty="0">
                <a:solidFill>
                  <a:srgbClr val="003F87"/>
                </a:solidFill>
              </a:rPr>
              <a:t>character &amp;  values  </a:t>
            </a:r>
            <a:r>
              <a:rPr lang="en-US" sz="2600" dirty="0">
                <a:solidFill>
                  <a:srgbClr val="D41A1A"/>
                </a:solidFill>
              </a:rPr>
              <a:t>-   fun  </a:t>
            </a:r>
            <a:r>
              <a:rPr lang="en-US" sz="2600" dirty="0">
                <a:solidFill>
                  <a:schemeClr val="tx1">
                    <a:lumMod val="65000"/>
                    <a:lumOff val="35000"/>
                  </a:schemeClr>
                </a:solidFill>
              </a:rPr>
              <a:t>	</a:t>
            </a:r>
            <a:r>
              <a:rPr lang="en-US" sz="2600" dirty="0">
                <a:solidFill>
                  <a:srgbClr val="003F87"/>
                </a:solidFill>
              </a:rPr>
              <a:t>respect for nature   </a:t>
            </a:r>
            <a:r>
              <a:rPr lang="en-US" sz="2600" dirty="0">
                <a:solidFill>
                  <a:schemeClr val="tx1">
                    <a:lumMod val="65000"/>
                    <a:lumOff val="35000"/>
                  </a:schemeClr>
                </a:solidFill>
              </a:rPr>
              <a:t>-   </a:t>
            </a:r>
            <a:r>
              <a:rPr lang="en-US" sz="2600" dirty="0">
                <a:solidFill>
                  <a:srgbClr val="D41A1A"/>
                </a:solidFill>
              </a:rPr>
              <a:t>leadership training   </a:t>
            </a:r>
            <a:r>
              <a:rPr lang="en-US" sz="2600" dirty="0">
                <a:solidFill>
                  <a:schemeClr val="tx1">
                    <a:lumMod val="65000"/>
                    <a:lumOff val="35000"/>
                  </a:schemeClr>
                </a:solidFill>
              </a:rPr>
              <a:t>-   </a:t>
            </a:r>
            <a:r>
              <a:rPr lang="en-US" sz="2600" dirty="0">
                <a:solidFill>
                  <a:srgbClr val="003F87"/>
                </a:solidFill>
              </a:rPr>
              <a:t>service</a:t>
            </a:r>
            <a:r>
              <a:rPr lang="en-US" sz="2600" dirty="0">
                <a:solidFill>
                  <a:schemeClr val="tx1">
                    <a:lumMod val="65000"/>
                    <a:lumOff val="35000"/>
                  </a:schemeClr>
                </a:solidFill>
              </a:rPr>
              <a:t> 	</a:t>
            </a:r>
            <a:r>
              <a:rPr lang="en-US" sz="2600" dirty="0">
                <a:solidFill>
                  <a:srgbClr val="D41A1A"/>
                </a:solidFill>
              </a:rPr>
              <a:t>outdoor experiences/adventures </a:t>
            </a:r>
            <a:br>
              <a:rPr lang="en-US" sz="2600" dirty="0">
                <a:solidFill>
                  <a:schemeClr val="tx1">
                    <a:lumMod val="65000"/>
                    <a:lumOff val="35000"/>
                  </a:schemeClr>
                </a:solidFill>
              </a:rPr>
            </a:br>
            <a:r>
              <a:rPr lang="en-US" sz="2600" i="1" dirty="0">
                <a:solidFill>
                  <a:schemeClr val="tx1">
                    <a:lumMod val="65000"/>
                    <a:lumOff val="35000"/>
                  </a:schemeClr>
                </a:solidFill>
              </a:rPr>
              <a:t>                              </a:t>
            </a:r>
            <a:r>
              <a:rPr lang="en-US" sz="2600" b="1" i="1" dirty="0">
                <a:solidFill>
                  <a:schemeClr val="tx1">
                    <a:lumMod val="65000"/>
                    <a:lumOff val="35000"/>
                  </a:schemeClr>
                </a:solidFill>
              </a:rPr>
              <a:t>…like no other youth-serving organization</a:t>
            </a:r>
            <a:endParaRPr lang="en-US" sz="2600" b="1" dirty="0">
              <a:solidFill>
                <a:schemeClr val="tx1">
                  <a:lumMod val="65000"/>
                  <a:lumOff val="35000"/>
                </a:schemeClr>
              </a:solidFill>
            </a:endParaRPr>
          </a:p>
          <a:p>
            <a:pPr marL="0" indent="0">
              <a:buFont typeface="Arial" panose="020B0604020202020204" pitchFamily="34" charset="0"/>
              <a:buNone/>
              <a:defRPr/>
            </a:pPr>
            <a:r>
              <a:rPr lang="en-US" dirty="0">
                <a:solidFill>
                  <a:schemeClr val="tx1">
                    <a:lumMod val="65000"/>
                    <a:lumOff val="35000"/>
                  </a:schemeClr>
                </a:solidFill>
              </a:rPr>
              <a:t>-  Sense of community so many are missing</a:t>
            </a:r>
          </a:p>
          <a:p>
            <a:pPr>
              <a:buFontTx/>
              <a:buChar char="-"/>
              <a:defRPr/>
            </a:pPr>
            <a:r>
              <a:rPr lang="en-US" dirty="0">
                <a:solidFill>
                  <a:schemeClr val="tx1">
                    <a:lumMod val="65000"/>
                    <a:lumOff val="35000"/>
                  </a:schemeClr>
                </a:solidFill>
              </a:rPr>
              <a:t>Activities together as a family</a:t>
            </a:r>
          </a:p>
          <a:p>
            <a:pPr lvl="1">
              <a:buFontTx/>
              <a:buChar char="-"/>
              <a:defRPr/>
            </a:pPr>
            <a:r>
              <a:rPr lang="en-US" sz="2600" dirty="0">
                <a:solidFill>
                  <a:schemeClr val="tx1">
                    <a:lumMod val="65000"/>
                    <a:lumOff val="35000"/>
                  </a:schemeClr>
                </a:solidFill>
              </a:rPr>
              <a:t>parents can be with kids, vs. many other activities</a:t>
            </a:r>
          </a:p>
          <a:p>
            <a:pPr lvl="1">
              <a:buFontTx/>
              <a:buChar char="-"/>
              <a:defRPr/>
            </a:pPr>
            <a:r>
              <a:rPr lang="en-US" sz="2600" dirty="0">
                <a:solidFill>
                  <a:schemeClr val="tx1">
                    <a:lumMod val="65000"/>
                    <a:lumOff val="35000"/>
                  </a:schemeClr>
                </a:solidFill>
              </a:rPr>
              <a:t>safety subtext  </a:t>
            </a:r>
          </a:p>
          <a:p>
            <a:pPr>
              <a:defRPr/>
            </a:pPr>
            <a:endParaRPr lang="en-US" dirty="0">
              <a:solidFill>
                <a:schemeClr val="tx1">
                  <a:lumMod val="65000"/>
                  <a:lumOff val="35000"/>
                </a:schemeClr>
              </a:solidFill>
            </a:endParaRPr>
          </a:p>
        </p:txBody>
      </p:sp>
      <p:pic>
        <p:nvPicPr>
          <p:cNvPr id="19460" name="Picture 3">
            <a:extLst>
              <a:ext uri="{FF2B5EF4-FFF2-40B4-BE49-F238E27FC236}">
                <a16:creationId xmlns:a16="http://schemas.microsoft.com/office/drawing/2014/main" id="{3CDF8BD4-3B6C-E62B-F033-1B50A852F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875D436-3E08-9198-21B8-1CB465345471}"/>
              </a:ext>
            </a:extLst>
          </p:cNvPr>
          <p:cNvSpPr>
            <a:spLocks noGrp="1"/>
          </p:cNvSpPr>
          <p:nvPr>
            <p:ph type="title"/>
          </p:nvPr>
        </p:nvSpPr>
        <p:spPr/>
        <p:txBody>
          <a:bodyPr/>
          <a:lstStyle/>
          <a:p>
            <a:r>
              <a:rPr lang="en-US" altLang="en-US" b="1">
                <a:solidFill>
                  <a:srgbClr val="003F87"/>
                </a:solidFill>
                <a:ea typeface="ヒラギノ角ゴ Pro W3" charset="-128"/>
              </a:rPr>
              <a:t>What You Need To Do – 6 Things</a:t>
            </a:r>
          </a:p>
        </p:txBody>
      </p:sp>
      <p:sp>
        <p:nvSpPr>
          <p:cNvPr id="3" name="Content Placeholder 2">
            <a:extLst>
              <a:ext uri="{FF2B5EF4-FFF2-40B4-BE49-F238E27FC236}">
                <a16:creationId xmlns:a16="http://schemas.microsoft.com/office/drawing/2014/main" id="{24044AAA-AB2C-129F-A118-692456C527AD}"/>
              </a:ext>
            </a:extLst>
          </p:cNvPr>
          <p:cNvSpPr>
            <a:spLocks noGrp="1"/>
          </p:cNvSpPr>
          <p:nvPr>
            <p:ph idx="1"/>
          </p:nvPr>
        </p:nvSpPr>
        <p:spPr>
          <a:xfrm>
            <a:off x="533400" y="1427163"/>
            <a:ext cx="8229600" cy="4267200"/>
          </a:xfrm>
        </p:spPr>
        <p:txBody>
          <a:bodyPr/>
          <a:lstStyle/>
          <a:p>
            <a:pPr>
              <a:defRPr/>
            </a:pPr>
            <a:r>
              <a:rPr lang="en-US" sz="3000" dirty="0">
                <a:solidFill>
                  <a:schemeClr val="tx1">
                    <a:lumMod val="75000"/>
                    <a:lumOff val="25000"/>
                  </a:schemeClr>
                </a:solidFill>
              </a:rPr>
              <a:t>Build and maintain a Facebook presence</a:t>
            </a:r>
          </a:p>
          <a:p>
            <a:pPr>
              <a:defRPr/>
            </a:pPr>
            <a:r>
              <a:rPr lang="en-US" sz="3000" dirty="0">
                <a:solidFill>
                  <a:schemeClr val="tx1">
                    <a:lumMod val="75000"/>
                    <a:lumOff val="25000"/>
                  </a:schemeClr>
                </a:solidFill>
              </a:rPr>
              <a:t>Create &amp; use a unit (Pack or Troop) info flyer</a:t>
            </a:r>
          </a:p>
          <a:p>
            <a:pPr>
              <a:defRPr/>
            </a:pPr>
            <a:r>
              <a:rPr lang="en-US" sz="3000" dirty="0">
                <a:solidFill>
                  <a:schemeClr val="tx1">
                    <a:lumMod val="75000"/>
                    <a:lumOff val="25000"/>
                  </a:schemeClr>
                </a:solidFill>
              </a:rPr>
              <a:t>Plan ahead to create a calendar to share</a:t>
            </a:r>
          </a:p>
          <a:p>
            <a:pPr>
              <a:defRPr/>
            </a:pPr>
            <a:r>
              <a:rPr lang="en-US" sz="3000" dirty="0">
                <a:solidFill>
                  <a:schemeClr val="tx1">
                    <a:lumMod val="75000"/>
                    <a:lumOff val="25000"/>
                  </a:schemeClr>
                </a:solidFill>
              </a:rPr>
              <a:t>Schedule recruitment event(s)</a:t>
            </a:r>
          </a:p>
          <a:p>
            <a:pPr>
              <a:defRPr/>
            </a:pPr>
            <a:r>
              <a:rPr lang="en-US" sz="3000" dirty="0">
                <a:solidFill>
                  <a:schemeClr val="tx1">
                    <a:lumMod val="75000"/>
                    <a:lumOff val="25000"/>
                  </a:schemeClr>
                </a:solidFill>
              </a:rPr>
              <a:t>Collaborate with your DE for </a:t>
            </a:r>
            <a:br>
              <a:rPr lang="en-US" sz="3000" dirty="0">
                <a:solidFill>
                  <a:schemeClr val="tx1">
                    <a:lumMod val="75000"/>
                    <a:lumOff val="25000"/>
                  </a:schemeClr>
                </a:solidFill>
              </a:rPr>
            </a:br>
            <a:r>
              <a:rPr lang="en-US" sz="3000" dirty="0">
                <a:solidFill>
                  <a:schemeClr val="tx1">
                    <a:lumMod val="75000"/>
                    <a:lumOff val="25000"/>
                  </a:schemeClr>
                </a:solidFill>
              </a:rPr>
              <a:t>school connections</a:t>
            </a:r>
          </a:p>
          <a:p>
            <a:pPr>
              <a:defRPr/>
            </a:pPr>
            <a:r>
              <a:rPr lang="en-US" sz="3000" dirty="0">
                <a:solidFill>
                  <a:schemeClr val="tx1">
                    <a:lumMod val="75000"/>
                    <a:lumOff val="25000"/>
                  </a:schemeClr>
                </a:solidFill>
              </a:rPr>
              <a:t>Be visible</a:t>
            </a:r>
          </a:p>
          <a:p>
            <a:pPr lvl="1">
              <a:defRPr/>
            </a:pPr>
            <a:endParaRPr lang="en-US" dirty="0"/>
          </a:p>
        </p:txBody>
      </p:sp>
      <p:pic>
        <p:nvPicPr>
          <p:cNvPr id="20484" name="Picture 4">
            <a:extLst>
              <a:ext uri="{FF2B5EF4-FFF2-40B4-BE49-F238E27FC236}">
                <a16:creationId xmlns:a16="http://schemas.microsoft.com/office/drawing/2014/main" id="{60712BBE-CF92-E5EE-31FB-B506FC145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276600"/>
            <a:ext cx="25146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A8CEC81D-CF78-7BE6-7899-A075CE7DD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
            <a:extLst>
              <a:ext uri="{FF2B5EF4-FFF2-40B4-BE49-F238E27FC236}">
                <a16:creationId xmlns:a16="http://schemas.microsoft.com/office/drawing/2014/main" id="{80144A76-67C3-E638-9AE3-FCFA8008EB1C}"/>
              </a:ext>
            </a:extLst>
          </p:cNvPr>
          <p:cNvSpPr txBox="1">
            <a:spLocks noChangeArrowheads="1"/>
          </p:cNvSpPr>
          <p:nvPr/>
        </p:nvSpPr>
        <p:spPr bwMode="auto">
          <a:xfrm>
            <a:off x="762000" y="5370513"/>
            <a:ext cx="6324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buFontTx/>
              <a:buNone/>
            </a:pPr>
            <a:r>
              <a:rPr lang="en-US" altLang="en-US" sz="2400" i="1">
                <a:latin typeface="Arial" panose="020B0604020202020204" pitchFamily="34" charset="0"/>
              </a:rPr>
              <a:t>Resources on </a:t>
            </a:r>
            <a:r>
              <a:rPr lang="en-US" altLang="en-US" sz="2400" i="1">
                <a:latin typeface="Arial" panose="020B0604020202020204" pitchFamily="34" charset="0"/>
                <a:hlinkClick r:id="rId4"/>
              </a:rPr>
              <a:t>www.buffalotracecouncil.org</a:t>
            </a:r>
            <a:r>
              <a:rPr lang="en-US" altLang="en-US" sz="2400" i="1">
                <a:latin typeface="Arial" panose="020B0604020202020204" pitchFamily="34" charset="0"/>
              </a:rPr>
              <a:t>  </a:t>
            </a:r>
          </a:p>
          <a:p>
            <a:pPr>
              <a:spcBef>
                <a:spcPct val="0"/>
              </a:spcBef>
              <a:buFontTx/>
              <a:buNone/>
            </a:pPr>
            <a:endParaRPr lang="en-US" altLang="en-US" sz="240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2EC32F2-CD81-FE9A-2655-810D22D04463}"/>
              </a:ext>
            </a:extLst>
          </p:cNvPr>
          <p:cNvSpPr>
            <a:spLocks noGrp="1"/>
          </p:cNvSpPr>
          <p:nvPr>
            <p:ph type="title"/>
          </p:nvPr>
        </p:nvSpPr>
        <p:spPr/>
        <p:txBody>
          <a:bodyPr/>
          <a:lstStyle/>
          <a:p>
            <a:pPr algn="l"/>
            <a:r>
              <a:rPr lang="en-US" altLang="en-US" sz="4000" b="1">
                <a:solidFill>
                  <a:srgbClr val="003F87"/>
                </a:solidFill>
                <a:ea typeface="ヒラギノ角ゴ Pro W3" charset="-128"/>
              </a:rPr>
              <a:t>Be Prepared!  </a:t>
            </a:r>
            <a:r>
              <a:rPr lang="en-US" altLang="en-US" sz="3300" i="1">
                <a:ea typeface="ヒラギノ角ゴ Pro W3" charset="-128"/>
              </a:rPr>
              <a:t>(it’s what we do, right?)</a:t>
            </a:r>
            <a:br>
              <a:rPr lang="en-US" altLang="en-US" sz="4000">
                <a:ea typeface="ヒラギノ角ゴ Pro W3" charset="-128"/>
              </a:rPr>
            </a:br>
            <a:r>
              <a:rPr lang="en-US" altLang="en-US" sz="4000">
                <a:ea typeface="ヒラギノ角ゴ Pro W3" charset="-128"/>
              </a:rPr>
              <a:t> - The Ps of Recruiting</a:t>
            </a:r>
          </a:p>
        </p:txBody>
      </p:sp>
      <p:sp>
        <p:nvSpPr>
          <p:cNvPr id="3" name="Content Placeholder 2">
            <a:extLst>
              <a:ext uri="{FF2B5EF4-FFF2-40B4-BE49-F238E27FC236}">
                <a16:creationId xmlns:a16="http://schemas.microsoft.com/office/drawing/2014/main" id="{55E962C2-F75C-35F3-2BD8-C8446687B590}"/>
              </a:ext>
            </a:extLst>
          </p:cNvPr>
          <p:cNvSpPr>
            <a:spLocks noGrp="1"/>
          </p:cNvSpPr>
          <p:nvPr>
            <p:ph idx="1"/>
          </p:nvPr>
        </p:nvSpPr>
        <p:spPr>
          <a:xfrm>
            <a:off x="457200" y="1981200"/>
            <a:ext cx="8610600" cy="3886200"/>
          </a:xfrm>
        </p:spPr>
        <p:txBody>
          <a:bodyPr/>
          <a:lstStyle/>
          <a:p>
            <a:pPr marL="0">
              <a:lnSpc>
                <a:spcPct val="107000"/>
              </a:lnSpc>
              <a:spcBef>
                <a:spcPts val="0"/>
              </a:spcBef>
              <a:spcAft>
                <a:spcPts val="800"/>
              </a:spcAft>
              <a:defRPr/>
            </a:pPr>
            <a:r>
              <a:rPr lang="en-US" sz="2600" b="1" dirty="0">
                <a:solidFill>
                  <a:schemeClr val="tx1">
                    <a:lumMod val="75000"/>
                    <a:lumOff val="25000"/>
                  </a:schemeClr>
                </a:solidFill>
                <a:ea typeface="Calibri" panose="020F0502020204030204" pitchFamily="34" charset="0"/>
                <a:cs typeface="Arial" panose="020B0604020202020204" pitchFamily="34" charset="0"/>
              </a:rPr>
              <a:t>Programs!  </a:t>
            </a:r>
          </a:p>
          <a:p>
            <a:pPr marL="1257300" lvl="3">
              <a:lnSpc>
                <a:spcPct val="107000"/>
              </a:lnSpc>
              <a:spcBef>
                <a:spcPts val="0"/>
              </a:spcBef>
              <a:spcAft>
                <a:spcPts val="800"/>
              </a:spcAft>
              <a:buFont typeface="Arial" panose="020B0604020202020204" pitchFamily="34" charset="0"/>
              <a:buChar char="•"/>
              <a:defRPr/>
            </a:pPr>
            <a:r>
              <a:rPr lang="en-US" sz="2600" dirty="0">
                <a:solidFill>
                  <a:schemeClr val="tx1">
                    <a:lumMod val="75000"/>
                    <a:lumOff val="25000"/>
                  </a:schemeClr>
                </a:solidFill>
                <a:ea typeface="Calibri" panose="020F0502020204030204" pitchFamily="34" charset="0"/>
                <a:cs typeface="Arial" panose="020B0604020202020204" pitchFamily="34" charset="0"/>
              </a:rPr>
              <a:t>Make a calendar for the rest of 2023</a:t>
            </a:r>
            <a:endParaRPr lang="en-US" sz="2600" i="1" dirty="0">
              <a:solidFill>
                <a:schemeClr val="tx1">
                  <a:lumMod val="75000"/>
                  <a:lumOff val="25000"/>
                </a:schemeClr>
              </a:solidFill>
              <a:highlight>
                <a:srgbClr val="FFFF00"/>
              </a:highlight>
              <a:ea typeface="Calibri" panose="020F0502020204030204" pitchFamily="34" charset="0"/>
              <a:cs typeface="Arial" panose="020B0604020202020204" pitchFamily="34" charset="0"/>
            </a:endParaRPr>
          </a:p>
          <a:p>
            <a:pPr marL="114300" indent="-457200">
              <a:lnSpc>
                <a:spcPct val="107000"/>
              </a:lnSpc>
              <a:spcBef>
                <a:spcPts val="0"/>
              </a:spcBef>
              <a:spcAft>
                <a:spcPts val="800"/>
              </a:spcAft>
              <a:defRPr/>
            </a:pPr>
            <a:r>
              <a:rPr lang="en-US" sz="2600" b="1" dirty="0">
                <a:solidFill>
                  <a:schemeClr val="tx1">
                    <a:lumMod val="75000"/>
                    <a:lumOff val="25000"/>
                  </a:schemeClr>
                </a:solidFill>
                <a:ea typeface="Calibri" panose="020F0502020204030204" pitchFamily="34" charset="0"/>
                <a:cs typeface="Arial" panose="020B0604020202020204" pitchFamily="34" charset="0"/>
              </a:rPr>
              <a:t>Planning</a:t>
            </a:r>
            <a:r>
              <a:rPr lang="en-US" sz="2600" dirty="0">
                <a:solidFill>
                  <a:schemeClr val="tx1">
                    <a:lumMod val="75000"/>
                    <a:lumOff val="25000"/>
                  </a:schemeClr>
                </a:solidFill>
                <a:ea typeface="Calibri" panose="020F0502020204030204" pitchFamily="34" charset="0"/>
                <a:cs typeface="Arial" panose="020B0604020202020204" pitchFamily="34" charset="0"/>
              </a:rPr>
              <a:t> is the difference between an “ok” unit/program</a:t>
            </a:r>
            <a:br>
              <a:rPr lang="en-US" sz="2600" dirty="0">
                <a:solidFill>
                  <a:schemeClr val="tx1">
                    <a:lumMod val="75000"/>
                    <a:lumOff val="25000"/>
                  </a:schemeClr>
                </a:solidFill>
                <a:ea typeface="Calibri" panose="020F0502020204030204" pitchFamily="34" charset="0"/>
                <a:cs typeface="Arial" panose="020B0604020202020204" pitchFamily="34" charset="0"/>
              </a:rPr>
            </a:br>
            <a:r>
              <a:rPr lang="en-US" sz="2600" dirty="0">
                <a:solidFill>
                  <a:schemeClr val="tx1">
                    <a:lumMod val="75000"/>
                    <a:lumOff val="25000"/>
                  </a:schemeClr>
                </a:solidFill>
                <a:ea typeface="Calibri" panose="020F0502020204030204" pitchFamily="34" charset="0"/>
                <a:cs typeface="Arial" panose="020B0604020202020204" pitchFamily="34" charset="0"/>
              </a:rPr>
              <a:t>     and a GREAT one</a:t>
            </a:r>
          </a:p>
          <a:p>
            <a:pPr marL="1200150" lvl="2" indent="-285750">
              <a:lnSpc>
                <a:spcPct val="107000"/>
              </a:lnSpc>
              <a:spcBef>
                <a:spcPts val="0"/>
              </a:spcBef>
              <a:spcAft>
                <a:spcPts val="800"/>
              </a:spcAft>
              <a:defRPr/>
            </a:pPr>
            <a:r>
              <a:rPr lang="en-US" sz="2600" dirty="0">
                <a:solidFill>
                  <a:schemeClr val="tx1">
                    <a:lumMod val="75000"/>
                    <a:lumOff val="25000"/>
                  </a:schemeClr>
                </a:solidFill>
                <a:ea typeface="Calibri" panose="020F0502020204030204" pitchFamily="34" charset="0"/>
                <a:cs typeface="Arial" panose="020B0604020202020204" pitchFamily="34" charset="0"/>
              </a:rPr>
              <a:t>Moms really like having dates set far in advance.</a:t>
            </a:r>
          </a:p>
          <a:p>
            <a:pPr marL="1200150" lvl="2" indent="-285750">
              <a:lnSpc>
                <a:spcPct val="107000"/>
              </a:lnSpc>
              <a:spcBef>
                <a:spcPts val="0"/>
              </a:spcBef>
              <a:spcAft>
                <a:spcPts val="800"/>
              </a:spcAft>
              <a:defRPr/>
            </a:pPr>
            <a:r>
              <a:rPr lang="en-US" sz="2600" dirty="0">
                <a:solidFill>
                  <a:schemeClr val="tx1">
                    <a:lumMod val="75000"/>
                    <a:lumOff val="25000"/>
                  </a:schemeClr>
                </a:solidFill>
                <a:ea typeface="Calibri" panose="020F0502020204030204" pitchFamily="34" charset="0"/>
                <a:cs typeface="Arial" panose="020B0604020202020204" pitchFamily="34" charset="0"/>
              </a:rPr>
              <a:t>Even if it’s not perfect, share what you can</a:t>
            </a:r>
          </a:p>
          <a:p>
            <a:pPr marL="400050">
              <a:lnSpc>
                <a:spcPct val="107000"/>
              </a:lnSpc>
              <a:spcBef>
                <a:spcPts val="0"/>
              </a:spcBef>
              <a:spcAft>
                <a:spcPts val="800"/>
              </a:spcAft>
              <a:defRPr/>
            </a:pPr>
            <a:r>
              <a:rPr lang="en-US" sz="2600" dirty="0">
                <a:solidFill>
                  <a:schemeClr val="tx1">
                    <a:lumMod val="75000"/>
                    <a:lumOff val="25000"/>
                  </a:schemeClr>
                </a:solidFill>
                <a:ea typeface="Calibri" panose="020F0502020204030204" pitchFamily="34" charset="0"/>
                <a:cs typeface="Arial" panose="020B0604020202020204" pitchFamily="34" charset="0"/>
              </a:rPr>
              <a:t>The best units have activities that naturally attract more members.</a:t>
            </a:r>
          </a:p>
          <a:p>
            <a:pPr marL="0">
              <a:lnSpc>
                <a:spcPct val="107000"/>
              </a:lnSpc>
              <a:spcBef>
                <a:spcPts val="0"/>
              </a:spcBef>
              <a:spcAft>
                <a:spcPts val="800"/>
              </a:spcAft>
              <a:defRPr/>
            </a:pPr>
            <a:endParaRPr lang="en-US" sz="2600" i="1" dirty="0">
              <a:solidFill>
                <a:schemeClr val="tx1">
                  <a:lumMod val="65000"/>
                  <a:lumOff val="35000"/>
                </a:schemeClr>
              </a:solidFill>
              <a:ea typeface="Calibri" panose="020F0502020204030204" pitchFamily="34" charset="0"/>
              <a:cs typeface="Arial" panose="020B0604020202020204" pitchFamily="34" charset="0"/>
            </a:endParaRPr>
          </a:p>
          <a:p>
            <a:pPr>
              <a:defRPr/>
            </a:pPr>
            <a:endParaRPr lang="en-US" dirty="0">
              <a:solidFill>
                <a:schemeClr val="tx1">
                  <a:lumMod val="65000"/>
                  <a:lumOff val="35000"/>
                </a:schemeClr>
              </a:solidFill>
            </a:endParaRPr>
          </a:p>
        </p:txBody>
      </p:sp>
      <p:pic>
        <p:nvPicPr>
          <p:cNvPr id="21508" name="Picture 3">
            <a:extLst>
              <a:ext uri="{FF2B5EF4-FFF2-40B4-BE49-F238E27FC236}">
                <a16:creationId xmlns:a16="http://schemas.microsoft.com/office/drawing/2014/main" id="{525F5E00-BEA9-2EBD-8003-97EECF16E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86B01C9-6A2E-F690-2FFD-1EF307E66A85}"/>
              </a:ext>
            </a:extLst>
          </p:cNvPr>
          <p:cNvSpPr>
            <a:spLocks noGrp="1"/>
          </p:cNvSpPr>
          <p:nvPr>
            <p:ph type="title"/>
          </p:nvPr>
        </p:nvSpPr>
        <p:spPr/>
        <p:txBody>
          <a:bodyPr/>
          <a:lstStyle/>
          <a:p>
            <a:r>
              <a:rPr lang="en-US" altLang="en-US" b="1">
                <a:solidFill>
                  <a:srgbClr val="003F87"/>
                </a:solidFill>
                <a:ea typeface="ヒラギノ角ゴ Pro W3" charset="-128"/>
              </a:rPr>
              <a:t>Next P:  </a:t>
            </a:r>
            <a:r>
              <a:rPr lang="en-US" altLang="en-US" b="1">
                <a:ea typeface="ヒラギノ角ゴ Pro W3" charset="-128"/>
              </a:rPr>
              <a:t>Pack</a:t>
            </a:r>
            <a:r>
              <a:rPr lang="en-US" altLang="en-US">
                <a:ea typeface="ヒラギノ角ゴ Pro W3" charset="-128"/>
              </a:rPr>
              <a:t> (or Troop) Info Sheet</a:t>
            </a:r>
          </a:p>
        </p:txBody>
      </p:sp>
      <p:sp>
        <p:nvSpPr>
          <p:cNvPr id="3" name="Content Placeholder 2">
            <a:extLst>
              <a:ext uri="{FF2B5EF4-FFF2-40B4-BE49-F238E27FC236}">
                <a16:creationId xmlns:a16="http://schemas.microsoft.com/office/drawing/2014/main" id="{E717C4CA-09BB-AC2B-AC4B-C2BF81AE7CE2}"/>
              </a:ext>
            </a:extLst>
          </p:cNvPr>
          <p:cNvSpPr>
            <a:spLocks noGrp="1"/>
          </p:cNvSpPr>
          <p:nvPr>
            <p:ph idx="1"/>
          </p:nvPr>
        </p:nvSpPr>
        <p:spPr/>
        <p:txBody>
          <a:bodyPr/>
          <a:lstStyle/>
          <a:p>
            <a:pPr>
              <a:defRPr/>
            </a:pPr>
            <a:r>
              <a:rPr lang="en-US" sz="2500" dirty="0">
                <a:solidFill>
                  <a:schemeClr val="tx1">
                    <a:lumMod val="75000"/>
                    <a:lumOff val="25000"/>
                  </a:schemeClr>
                </a:solidFill>
              </a:rPr>
              <a:t>You need to have something to hand out wherever and whenever needed.</a:t>
            </a:r>
          </a:p>
          <a:p>
            <a:pPr>
              <a:defRPr/>
            </a:pPr>
            <a:r>
              <a:rPr lang="en-US" sz="2500" dirty="0">
                <a:solidFill>
                  <a:schemeClr val="tx1">
                    <a:lumMod val="75000"/>
                    <a:lumOff val="25000"/>
                  </a:schemeClr>
                </a:solidFill>
              </a:rPr>
              <a:t>Should include:</a:t>
            </a:r>
          </a:p>
          <a:p>
            <a:pPr lvl="1">
              <a:defRPr/>
            </a:pPr>
            <a:r>
              <a:rPr lang="en-US" sz="2100" dirty="0">
                <a:solidFill>
                  <a:schemeClr val="tx1">
                    <a:lumMod val="75000"/>
                    <a:lumOff val="25000"/>
                  </a:schemeClr>
                </a:solidFill>
              </a:rPr>
              <a:t>Photo(s)</a:t>
            </a:r>
          </a:p>
          <a:p>
            <a:pPr lvl="1">
              <a:defRPr/>
            </a:pPr>
            <a:r>
              <a:rPr lang="en-US" sz="2100" dirty="0">
                <a:solidFill>
                  <a:schemeClr val="tx1">
                    <a:lumMod val="75000"/>
                    <a:lumOff val="25000"/>
                  </a:schemeClr>
                </a:solidFill>
              </a:rPr>
              <a:t>QR code to your Facebook page</a:t>
            </a:r>
          </a:p>
          <a:p>
            <a:pPr lvl="1">
              <a:defRPr/>
            </a:pPr>
            <a:r>
              <a:rPr lang="en-US" sz="2100" dirty="0">
                <a:solidFill>
                  <a:schemeClr val="tx1">
                    <a:lumMod val="75000"/>
                    <a:lumOff val="25000"/>
                  </a:schemeClr>
                </a:solidFill>
              </a:rPr>
              <a:t>5 W’s – who, what, when, where, why</a:t>
            </a:r>
          </a:p>
          <a:p>
            <a:pPr lvl="1">
              <a:defRPr/>
            </a:pPr>
            <a:r>
              <a:rPr lang="en-US" sz="2100" dirty="0">
                <a:solidFill>
                  <a:schemeClr val="tx1">
                    <a:lumMod val="75000"/>
                    <a:lumOff val="25000"/>
                  </a:schemeClr>
                </a:solidFill>
              </a:rPr>
              <a:t>Special activities  </a:t>
            </a:r>
          </a:p>
          <a:p>
            <a:pPr lvl="2">
              <a:defRPr/>
            </a:pPr>
            <a:r>
              <a:rPr lang="en-US" sz="2100" dirty="0">
                <a:solidFill>
                  <a:schemeClr val="tx1">
                    <a:lumMod val="75000"/>
                    <a:lumOff val="25000"/>
                  </a:schemeClr>
                </a:solidFill>
              </a:rPr>
              <a:t>i.e. are there things your unit is known for?  </a:t>
            </a:r>
          </a:p>
          <a:p>
            <a:pPr>
              <a:defRPr/>
            </a:pPr>
            <a:r>
              <a:rPr lang="en-US" sz="2500" dirty="0">
                <a:solidFill>
                  <a:schemeClr val="tx1">
                    <a:lumMod val="75000"/>
                    <a:lumOff val="25000"/>
                  </a:schemeClr>
                </a:solidFill>
              </a:rPr>
              <a:t>Take copies with you everywhere!  Make sure families have copies as well.  </a:t>
            </a:r>
          </a:p>
        </p:txBody>
      </p:sp>
      <p:pic>
        <p:nvPicPr>
          <p:cNvPr id="22532" name="Picture 3">
            <a:extLst>
              <a:ext uri="{FF2B5EF4-FFF2-40B4-BE49-F238E27FC236}">
                <a16:creationId xmlns:a16="http://schemas.microsoft.com/office/drawing/2014/main" id="{4D58D1E3-F2E6-4AA2-8328-34BC697DC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
            <a:extLst>
              <a:ext uri="{FF2B5EF4-FFF2-40B4-BE49-F238E27FC236}">
                <a16:creationId xmlns:a16="http://schemas.microsoft.com/office/drawing/2014/main" id="{734122B1-4E9D-29DA-B4F6-9880A4353BC2}"/>
              </a:ext>
            </a:extLst>
          </p:cNvPr>
          <p:cNvSpPr>
            <a:spLocks noChangeArrowheads="1"/>
          </p:cNvSpPr>
          <p:nvPr/>
        </p:nvSpPr>
        <p:spPr bwMode="auto">
          <a:xfrm>
            <a:off x="5791200" y="2514600"/>
            <a:ext cx="3048000" cy="1446213"/>
          </a:xfrm>
          <a:prstGeom prst="rect">
            <a:avLst/>
          </a:prstGeom>
          <a:solidFill>
            <a:srgbClr val="003F8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buFontTx/>
              <a:buNone/>
            </a:pPr>
            <a:r>
              <a:rPr lang="en-US" altLang="en-US" sz="2200" b="1">
                <a:solidFill>
                  <a:schemeClr val="bg1"/>
                </a:solidFill>
                <a:latin typeface="Arial" panose="020B0604020202020204" pitchFamily="34" charset="0"/>
              </a:rPr>
              <a:t>Yard signs and flyer boxes </a:t>
            </a:r>
            <a:r>
              <a:rPr lang="en-US" altLang="en-US" sz="2200">
                <a:solidFill>
                  <a:schemeClr val="bg1"/>
                </a:solidFill>
                <a:latin typeface="Arial" panose="020B0604020202020204" pitchFamily="34" charset="0"/>
              </a:rPr>
              <a:t>displayed together….Ideal at school pick-up lines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9C73DA1-C982-0657-7376-F7EB020B4344}"/>
              </a:ext>
            </a:extLst>
          </p:cNvPr>
          <p:cNvSpPr>
            <a:spLocks noGrp="1"/>
          </p:cNvSpPr>
          <p:nvPr>
            <p:ph type="title"/>
          </p:nvPr>
        </p:nvSpPr>
        <p:spPr>
          <a:xfrm>
            <a:off x="420688" y="312738"/>
            <a:ext cx="8229600" cy="884237"/>
          </a:xfrm>
        </p:spPr>
        <p:txBody>
          <a:bodyPr/>
          <a:lstStyle/>
          <a:p>
            <a:r>
              <a:rPr lang="en-US" altLang="en-US" b="1">
                <a:solidFill>
                  <a:srgbClr val="003F87"/>
                </a:solidFill>
                <a:ea typeface="ヒラギノ角ゴ Pro W3" charset="-128"/>
              </a:rPr>
              <a:t>Next P:  </a:t>
            </a:r>
            <a:r>
              <a:rPr lang="en-US" altLang="en-US">
                <a:ea typeface="ヒラギノ角ゴ Pro W3" charset="-128"/>
              </a:rPr>
              <a:t>POST to Facebook</a:t>
            </a:r>
          </a:p>
        </p:txBody>
      </p:sp>
      <p:sp>
        <p:nvSpPr>
          <p:cNvPr id="3" name="Content Placeholder 2">
            <a:extLst>
              <a:ext uri="{FF2B5EF4-FFF2-40B4-BE49-F238E27FC236}">
                <a16:creationId xmlns:a16="http://schemas.microsoft.com/office/drawing/2014/main" id="{6F06893C-87F3-14CC-922B-80617BB1B60B}"/>
              </a:ext>
            </a:extLst>
          </p:cNvPr>
          <p:cNvSpPr>
            <a:spLocks noGrp="1"/>
          </p:cNvSpPr>
          <p:nvPr>
            <p:ph idx="1"/>
          </p:nvPr>
        </p:nvSpPr>
        <p:spPr>
          <a:xfrm>
            <a:off x="420688" y="1196975"/>
            <a:ext cx="8229600" cy="4267200"/>
          </a:xfrm>
        </p:spPr>
        <p:txBody>
          <a:bodyPr/>
          <a:lstStyle/>
          <a:p>
            <a:pPr>
              <a:defRPr/>
            </a:pPr>
            <a:r>
              <a:rPr lang="en-US" sz="2400" dirty="0">
                <a:solidFill>
                  <a:schemeClr val="tx1">
                    <a:lumMod val="75000"/>
                    <a:lumOff val="25000"/>
                  </a:schemeClr>
                </a:solidFill>
              </a:rPr>
              <a:t>You need to tell your Pack’s/Troop’s story.</a:t>
            </a:r>
          </a:p>
          <a:p>
            <a:pPr>
              <a:defRPr/>
            </a:pPr>
            <a:r>
              <a:rPr lang="en-US" sz="2400" dirty="0">
                <a:solidFill>
                  <a:schemeClr val="tx1">
                    <a:lumMod val="75000"/>
                    <a:lumOff val="25000"/>
                  </a:schemeClr>
                </a:solidFill>
              </a:rPr>
              <a:t>Parents who are interested in your Pack will </a:t>
            </a:r>
            <a:r>
              <a:rPr lang="en-US" sz="2400" i="1" dirty="0">
                <a:solidFill>
                  <a:schemeClr val="tx1">
                    <a:lumMod val="75000"/>
                    <a:lumOff val="25000"/>
                  </a:schemeClr>
                </a:solidFill>
              </a:rPr>
              <a:t>absolutely</a:t>
            </a:r>
            <a:r>
              <a:rPr lang="en-US" sz="2400" dirty="0">
                <a:solidFill>
                  <a:schemeClr val="tx1">
                    <a:lumMod val="75000"/>
                    <a:lumOff val="25000"/>
                  </a:schemeClr>
                </a:solidFill>
              </a:rPr>
              <a:t> look you up on Facebook to learn more about you. </a:t>
            </a:r>
          </a:p>
          <a:p>
            <a:pPr>
              <a:defRPr/>
            </a:pPr>
            <a:r>
              <a:rPr lang="en-US" sz="2400" u="sng" dirty="0">
                <a:solidFill>
                  <a:schemeClr val="tx1">
                    <a:lumMod val="75000"/>
                    <a:lumOff val="25000"/>
                  </a:schemeClr>
                </a:solidFill>
              </a:rPr>
              <a:t>All</a:t>
            </a:r>
            <a:r>
              <a:rPr lang="en-US" sz="2400" dirty="0">
                <a:solidFill>
                  <a:schemeClr val="tx1">
                    <a:lumMod val="75000"/>
                    <a:lumOff val="25000"/>
                  </a:schemeClr>
                </a:solidFill>
              </a:rPr>
              <a:t> parents and family members like to see photos of kids having a great time.  They also will share your posts.</a:t>
            </a:r>
          </a:p>
          <a:p>
            <a:pPr>
              <a:defRPr/>
            </a:pPr>
            <a:r>
              <a:rPr lang="en-US" sz="2400" dirty="0">
                <a:solidFill>
                  <a:schemeClr val="tx1">
                    <a:lumMod val="75000"/>
                    <a:lumOff val="25000"/>
                  </a:schemeClr>
                </a:solidFill>
              </a:rPr>
              <a:t>Public page for only </a:t>
            </a:r>
            <a:r>
              <a:rPr lang="en-US" sz="2400" b="1" dirty="0">
                <a:solidFill>
                  <a:schemeClr val="tx1">
                    <a:lumMod val="75000"/>
                    <a:lumOff val="25000"/>
                  </a:schemeClr>
                </a:solidFill>
              </a:rPr>
              <a:t>three </a:t>
            </a:r>
            <a:r>
              <a:rPr lang="en-US" sz="2400" dirty="0">
                <a:solidFill>
                  <a:schemeClr val="tx1">
                    <a:lumMod val="75000"/>
                    <a:lumOff val="25000"/>
                  </a:schemeClr>
                </a:solidFill>
              </a:rPr>
              <a:t>things:</a:t>
            </a:r>
          </a:p>
          <a:p>
            <a:pPr marL="914400" lvl="1" indent="-457200">
              <a:buFont typeface="+mj-lt"/>
              <a:buAutoNum type="arabicPeriod"/>
              <a:defRPr/>
            </a:pPr>
            <a:r>
              <a:rPr lang="en-US" sz="2400" dirty="0">
                <a:solidFill>
                  <a:schemeClr val="tx1">
                    <a:lumMod val="75000"/>
                    <a:lumOff val="25000"/>
                  </a:schemeClr>
                </a:solidFill>
              </a:rPr>
              <a:t>Sharing activities (photos/summary) AFTER they take place.</a:t>
            </a:r>
          </a:p>
          <a:p>
            <a:pPr marL="914400" lvl="1" indent="-457200">
              <a:buFont typeface="+mj-lt"/>
              <a:buAutoNum type="arabicPeriod"/>
              <a:defRPr/>
            </a:pPr>
            <a:r>
              <a:rPr lang="en-US" sz="2400" dirty="0">
                <a:solidFill>
                  <a:schemeClr val="tx1">
                    <a:lumMod val="75000"/>
                    <a:lumOff val="25000"/>
                  </a:schemeClr>
                </a:solidFill>
              </a:rPr>
              <a:t>Other posts about Scouting (overall)</a:t>
            </a:r>
          </a:p>
          <a:p>
            <a:pPr marL="914400" lvl="1" indent="-457200">
              <a:buFont typeface="+mj-lt"/>
              <a:buAutoNum type="arabicPeriod"/>
              <a:defRPr/>
            </a:pPr>
            <a:r>
              <a:rPr lang="en-US" sz="2400" dirty="0">
                <a:solidFill>
                  <a:schemeClr val="tx1">
                    <a:lumMod val="75000"/>
                    <a:lumOff val="25000"/>
                  </a:schemeClr>
                </a:solidFill>
              </a:rPr>
              <a:t>Recruitment events, other public events</a:t>
            </a:r>
          </a:p>
          <a:p>
            <a:pPr marL="57150" indent="0" algn="ctr">
              <a:buFont typeface="Arial" panose="020B0604020202020204" pitchFamily="34" charset="0"/>
              <a:buNone/>
              <a:defRPr/>
            </a:pPr>
            <a:r>
              <a:rPr lang="en-US" sz="2800" i="1" dirty="0">
                <a:solidFill>
                  <a:schemeClr val="tx1">
                    <a:lumMod val="75000"/>
                    <a:lumOff val="25000"/>
                  </a:schemeClr>
                </a:solidFill>
              </a:rPr>
              <a:t>Private group for Pack/Troop communications</a:t>
            </a:r>
          </a:p>
          <a:p>
            <a:pPr>
              <a:defRPr/>
            </a:pPr>
            <a:endParaRPr lang="en-US" sz="2400" dirty="0"/>
          </a:p>
        </p:txBody>
      </p:sp>
      <p:pic>
        <p:nvPicPr>
          <p:cNvPr id="23556" name="Picture 3">
            <a:extLst>
              <a:ext uri="{FF2B5EF4-FFF2-40B4-BE49-F238E27FC236}">
                <a16:creationId xmlns:a16="http://schemas.microsoft.com/office/drawing/2014/main" id="{17356445-EC78-C563-47EE-1A732E26F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EF93DC8-A132-EA9D-D7C1-5ADA86E6E5A6}"/>
              </a:ext>
            </a:extLst>
          </p:cNvPr>
          <p:cNvSpPr>
            <a:spLocks noGrp="1"/>
          </p:cNvSpPr>
          <p:nvPr>
            <p:ph type="title"/>
          </p:nvPr>
        </p:nvSpPr>
        <p:spPr>
          <a:xfrm>
            <a:off x="457200" y="304800"/>
            <a:ext cx="8229600" cy="884238"/>
          </a:xfrm>
        </p:spPr>
        <p:txBody>
          <a:bodyPr/>
          <a:lstStyle/>
          <a:p>
            <a:r>
              <a:rPr lang="en-US" altLang="en-US">
                <a:solidFill>
                  <a:srgbClr val="003F87"/>
                </a:solidFill>
                <a:ea typeface="ヒラギノ角ゴ Pro W3" charset="-128"/>
              </a:rPr>
              <a:t>What, When &amp; How </a:t>
            </a:r>
            <a:r>
              <a:rPr lang="en-US" altLang="en-US">
                <a:ea typeface="ヒラギノ角ゴ Pro W3" charset="-128"/>
              </a:rPr>
              <a:t>to Post</a:t>
            </a:r>
          </a:p>
        </p:txBody>
      </p:sp>
      <p:sp>
        <p:nvSpPr>
          <p:cNvPr id="3" name="Content Placeholder 2">
            <a:extLst>
              <a:ext uri="{FF2B5EF4-FFF2-40B4-BE49-F238E27FC236}">
                <a16:creationId xmlns:a16="http://schemas.microsoft.com/office/drawing/2014/main" id="{CD145166-9528-0D43-DF47-B1577AF6F241}"/>
              </a:ext>
            </a:extLst>
          </p:cNvPr>
          <p:cNvSpPr>
            <a:spLocks noGrp="1"/>
          </p:cNvSpPr>
          <p:nvPr>
            <p:ph idx="1"/>
          </p:nvPr>
        </p:nvSpPr>
        <p:spPr>
          <a:xfrm>
            <a:off x="304800" y="1209675"/>
            <a:ext cx="8534400" cy="4343400"/>
          </a:xfrm>
        </p:spPr>
        <p:txBody>
          <a:bodyPr/>
          <a:lstStyle/>
          <a:p>
            <a:pPr>
              <a:defRPr/>
            </a:pPr>
            <a:r>
              <a:rPr lang="en-US" sz="2800" dirty="0">
                <a:solidFill>
                  <a:schemeClr val="tx1">
                    <a:lumMod val="75000"/>
                    <a:lumOff val="25000"/>
                  </a:schemeClr>
                </a:solidFill>
              </a:rPr>
              <a:t>Be active.  Post after as many campouts, activities and meetings as possible.</a:t>
            </a:r>
          </a:p>
          <a:p>
            <a:pPr>
              <a:defRPr/>
            </a:pPr>
            <a:r>
              <a:rPr lang="en-US" sz="2800" dirty="0">
                <a:solidFill>
                  <a:schemeClr val="tx1">
                    <a:lumMod val="75000"/>
                    <a:lumOff val="25000"/>
                  </a:schemeClr>
                </a:solidFill>
              </a:rPr>
              <a:t>Each post </a:t>
            </a:r>
            <a:r>
              <a:rPr lang="en-US" sz="2800" b="1" dirty="0">
                <a:solidFill>
                  <a:schemeClr val="tx1">
                    <a:lumMod val="75000"/>
                    <a:lumOff val="25000"/>
                  </a:schemeClr>
                </a:solidFill>
              </a:rPr>
              <a:t>must </a:t>
            </a:r>
            <a:r>
              <a:rPr lang="en-US" sz="2800" dirty="0">
                <a:solidFill>
                  <a:schemeClr val="tx1">
                    <a:lumMod val="75000"/>
                    <a:lumOff val="25000"/>
                  </a:schemeClr>
                </a:solidFill>
              </a:rPr>
              <a:t>have photos or a video.</a:t>
            </a:r>
          </a:p>
          <a:p>
            <a:pPr>
              <a:defRPr/>
            </a:pPr>
            <a:r>
              <a:rPr lang="en-US" sz="2800" dirty="0">
                <a:solidFill>
                  <a:schemeClr val="tx1">
                    <a:lumMod val="75000"/>
                    <a:lumOff val="25000"/>
                  </a:schemeClr>
                </a:solidFill>
              </a:rPr>
              <a:t>Use an authentic voice, with enthusiasm.</a:t>
            </a:r>
          </a:p>
          <a:p>
            <a:pPr>
              <a:defRPr/>
            </a:pPr>
            <a:r>
              <a:rPr lang="en-US" sz="2800" dirty="0">
                <a:solidFill>
                  <a:schemeClr val="tx1">
                    <a:lumMod val="75000"/>
                    <a:lumOff val="25000"/>
                  </a:schemeClr>
                </a:solidFill>
              </a:rPr>
              <a:t>Use emojis, hashtags, etc. Be fun and relevant!</a:t>
            </a:r>
          </a:p>
          <a:p>
            <a:pPr>
              <a:defRPr/>
            </a:pPr>
            <a:r>
              <a:rPr lang="en-US" sz="2800" dirty="0">
                <a:solidFill>
                  <a:schemeClr val="tx1">
                    <a:lumMod val="75000"/>
                    <a:lumOff val="25000"/>
                  </a:schemeClr>
                </a:solidFill>
              </a:rPr>
              <a:t>Include those points about what parents care about…. Life skills, fun, safety, service, leadership, and getting all kinds of new experiences.</a:t>
            </a:r>
          </a:p>
          <a:p>
            <a:pPr marL="0" indent="0">
              <a:buFont typeface="Arial" panose="020B0604020202020204" pitchFamily="34" charset="0"/>
              <a:buNone/>
              <a:defRPr/>
            </a:pPr>
            <a:endParaRPr lang="en-US" sz="1400" dirty="0"/>
          </a:p>
          <a:p>
            <a:pPr marL="0" indent="0" algn="ctr">
              <a:buFont typeface="Arial" panose="020B0604020202020204" pitchFamily="34" charset="0"/>
              <a:buNone/>
              <a:defRPr/>
            </a:pPr>
            <a:r>
              <a:rPr lang="en-US" sz="2600" i="1" dirty="0"/>
              <a:t>See provided posts at </a:t>
            </a:r>
            <a:r>
              <a:rPr lang="en-US" sz="2600" i="1" dirty="0">
                <a:hlinkClick r:id="rId2"/>
              </a:rPr>
              <a:t>www.buffalotracecouncil.org</a:t>
            </a:r>
            <a:endParaRPr lang="en-US" sz="2600" i="1" dirty="0"/>
          </a:p>
          <a:p>
            <a:pPr>
              <a:defRPr/>
            </a:pPr>
            <a:endParaRPr lang="en-US" dirty="0"/>
          </a:p>
          <a:p>
            <a:pPr>
              <a:defRPr/>
            </a:pPr>
            <a:endParaRPr lang="en-US" dirty="0"/>
          </a:p>
        </p:txBody>
      </p:sp>
      <p:pic>
        <p:nvPicPr>
          <p:cNvPr id="25604" name="Picture 3">
            <a:extLst>
              <a:ext uri="{FF2B5EF4-FFF2-40B4-BE49-F238E27FC236}">
                <a16:creationId xmlns:a16="http://schemas.microsoft.com/office/drawing/2014/main" id="{8447B050-E2C5-CEB6-1A2F-88176EEDD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EE22491-95A7-8BE4-4654-86A77A3602F6}"/>
              </a:ext>
            </a:extLst>
          </p:cNvPr>
          <p:cNvSpPr>
            <a:spLocks noGrp="1"/>
          </p:cNvSpPr>
          <p:nvPr>
            <p:ph type="ctrTitle"/>
          </p:nvPr>
        </p:nvSpPr>
        <p:spPr>
          <a:xfrm>
            <a:off x="685800" y="657225"/>
            <a:ext cx="5046663" cy="1470025"/>
          </a:xfrm>
        </p:spPr>
        <p:txBody>
          <a:bodyPr/>
          <a:lstStyle/>
          <a:p>
            <a:r>
              <a:rPr lang="en-US" altLang="en-US">
                <a:solidFill>
                  <a:srgbClr val="003F87"/>
                </a:solidFill>
                <a:ea typeface="ヒラギノ角ゴ Pro W3" charset="-128"/>
              </a:rPr>
              <a:t>Session Objectives</a:t>
            </a:r>
          </a:p>
        </p:txBody>
      </p:sp>
      <p:sp>
        <p:nvSpPr>
          <p:cNvPr id="3" name="Subtitle 2">
            <a:extLst>
              <a:ext uri="{FF2B5EF4-FFF2-40B4-BE49-F238E27FC236}">
                <a16:creationId xmlns:a16="http://schemas.microsoft.com/office/drawing/2014/main" id="{563166D2-CCE8-17E9-E34B-E53F0DE00942}"/>
              </a:ext>
            </a:extLst>
          </p:cNvPr>
          <p:cNvSpPr>
            <a:spLocks noGrp="1"/>
          </p:cNvSpPr>
          <p:nvPr>
            <p:ph type="subTitle" idx="1"/>
          </p:nvPr>
        </p:nvSpPr>
        <p:spPr>
          <a:xfrm>
            <a:off x="679450" y="2555875"/>
            <a:ext cx="8077200" cy="1752600"/>
          </a:xfrm>
        </p:spPr>
        <p:txBody>
          <a:bodyPr/>
          <a:lstStyle/>
          <a:p>
            <a:pPr marL="457200" indent="-457200" algn="l">
              <a:buFont typeface="Arial" panose="020B0604020202020204" pitchFamily="34" charset="0"/>
              <a:buChar char="•"/>
              <a:defRPr/>
            </a:pPr>
            <a:r>
              <a:rPr lang="en-US" sz="2600" dirty="0">
                <a:solidFill>
                  <a:schemeClr val="tx1">
                    <a:lumMod val="85000"/>
                    <a:lumOff val="15000"/>
                  </a:schemeClr>
                </a:solidFill>
                <a:ea typeface="+mn-ea"/>
                <a:cs typeface="+mn-cs"/>
              </a:rPr>
              <a:t>Understand who you are trying to reach</a:t>
            </a:r>
            <a:endParaRPr lang="en-US" sz="2200" dirty="0">
              <a:solidFill>
                <a:schemeClr val="tx1">
                  <a:lumMod val="85000"/>
                  <a:lumOff val="15000"/>
                </a:schemeClr>
              </a:solidFill>
              <a:ea typeface="+mn-ea"/>
              <a:cs typeface="+mn-cs"/>
            </a:endParaRPr>
          </a:p>
          <a:p>
            <a:pPr marL="457200" indent="-457200" algn="l">
              <a:buFont typeface="Arial" panose="020B0604020202020204" pitchFamily="34" charset="0"/>
              <a:buChar char="•"/>
              <a:defRPr/>
            </a:pPr>
            <a:r>
              <a:rPr lang="en-US" sz="2600" dirty="0">
                <a:solidFill>
                  <a:schemeClr val="tx1">
                    <a:lumMod val="85000"/>
                    <a:lumOff val="15000"/>
                  </a:schemeClr>
                </a:solidFill>
                <a:ea typeface="+mn-ea"/>
                <a:cs typeface="+mn-cs"/>
              </a:rPr>
              <a:t>Get new ideas and methods for reaching them</a:t>
            </a:r>
          </a:p>
          <a:p>
            <a:pPr marL="457200" indent="-457200" algn="l">
              <a:buFont typeface="Arial" panose="020B0604020202020204" pitchFamily="34" charset="0"/>
              <a:buChar char="•"/>
              <a:defRPr/>
            </a:pPr>
            <a:r>
              <a:rPr lang="en-US" sz="2600" dirty="0">
                <a:solidFill>
                  <a:schemeClr val="tx1">
                    <a:lumMod val="85000"/>
                    <a:lumOff val="15000"/>
                  </a:schemeClr>
                </a:solidFill>
                <a:ea typeface="+mn-ea"/>
                <a:cs typeface="+mn-cs"/>
              </a:rPr>
              <a:t>How to best focus your efforts</a:t>
            </a:r>
          </a:p>
          <a:p>
            <a:pPr marL="457200" indent="-457200" algn="l">
              <a:buFont typeface="Arial" panose="020B0604020202020204" pitchFamily="34" charset="0"/>
              <a:buChar char="•"/>
              <a:defRPr/>
            </a:pPr>
            <a:endParaRPr lang="en-US" sz="2600" dirty="0">
              <a:solidFill>
                <a:schemeClr val="tx1">
                  <a:lumMod val="75000"/>
                  <a:lumOff val="25000"/>
                </a:schemeClr>
              </a:solidFill>
              <a:ea typeface="+mn-ea"/>
              <a:cs typeface="+mn-cs"/>
            </a:endParaRPr>
          </a:p>
        </p:txBody>
      </p:sp>
      <p:sp>
        <p:nvSpPr>
          <p:cNvPr id="4" name="TextBox 3">
            <a:extLst>
              <a:ext uri="{FF2B5EF4-FFF2-40B4-BE49-F238E27FC236}">
                <a16:creationId xmlns:a16="http://schemas.microsoft.com/office/drawing/2014/main" id="{B38BCC28-AC93-41CA-46BB-9B83FBB6B307}"/>
              </a:ext>
            </a:extLst>
          </p:cNvPr>
          <p:cNvSpPr txBox="1"/>
          <p:nvPr/>
        </p:nvSpPr>
        <p:spPr>
          <a:xfrm>
            <a:off x="950913" y="4413250"/>
            <a:ext cx="7162800" cy="1430338"/>
          </a:xfrm>
          <a:prstGeom prst="rect">
            <a:avLst/>
          </a:prstGeom>
          <a:noFill/>
        </p:spPr>
        <p:txBody>
          <a:bodyPr>
            <a:spAutoFit/>
          </a:bodyPr>
          <a:lstStyle/>
          <a:p>
            <a:pPr eaLnBrk="1" hangingPunct="1">
              <a:defRPr/>
            </a:pPr>
            <a:r>
              <a:rPr lang="en-US" sz="2800" i="1" dirty="0">
                <a:solidFill>
                  <a:srgbClr val="003F87"/>
                </a:solidFill>
                <a:latin typeface="+mn-lt"/>
              </a:rPr>
              <a:t>Before you leave…</a:t>
            </a:r>
          </a:p>
          <a:p>
            <a:pPr eaLnBrk="1" hangingPunct="1">
              <a:defRPr/>
            </a:pPr>
            <a:endParaRPr lang="en-US" sz="1100" dirty="0">
              <a:solidFill>
                <a:schemeClr val="tx1">
                  <a:lumMod val="85000"/>
                  <a:lumOff val="15000"/>
                </a:schemeClr>
              </a:solidFill>
              <a:latin typeface="+mn-lt"/>
            </a:endParaRPr>
          </a:p>
          <a:p>
            <a:pPr eaLnBrk="1" hangingPunct="1">
              <a:defRPr/>
            </a:pPr>
            <a:r>
              <a:rPr lang="en-US" dirty="0">
                <a:solidFill>
                  <a:schemeClr val="tx1">
                    <a:lumMod val="85000"/>
                    <a:lumOff val="15000"/>
                  </a:schemeClr>
                </a:solidFill>
                <a:latin typeface="+mn-lt"/>
              </a:rPr>
              <a:t>We will ask you to share THREE new actionable ideas that you’ll be taking back to your unit.</a:t>
            </a:r>
          </a:p>
        </p:txBody>
      </p:sp>
      <p:pic>
        <p:nvPicPr>
          <p:cNvPr id="7173" name="Picture 4">
            <a:extLst>
              <a:ext uri="{FF2B5EF4-FFF2-40B4-BE49-F238E27FC236}">
                <a16:creationId xmlns:a16="http://schemas.microsoft.com/office/drawing/2014/main" id="{6BC3E741-1DFD-DEC1-35F2-3BB0BA699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Learning Design Blueprint Worksheet — Melissa Pylypchuk">
            <a:extLst>
              <a:ext uri="{FF2B5EF4-FFF2-40B4-BE49-F238E27FC236}">
                <a16:creationId xmlns:a16="http://schemas.microsoft.com/office/drawing/2014/main" id="{80CC4E9D-CF01-A8E6-CF57-5BA698F13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463" y="228600"/>
            <a:ext cx="27622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7447A89-B45B-0533-7AD5-C0DD738D1CD1}"/>
              </a:ext>
            </a:extLst>
          </p:cNvPr>
          <p:cNvSpPr>
            <a:spLocks noGrp="1"/>
          </p:cNvSpPr>
          <p:nvPr>
            <p:ph type="title"/>
          </p:nvPr>
        </p:nvSpPr>
        <p:spPr/>
        <p:txBody>
          <a:bodyPr/>
          <a:lstStyle/>
          <a:p>
            <a:r>
              <a:rPr lang="en-US" altLang="en-US">
                <a:ea typeface="ヒラギノ角ゴ Pro W3" charset="-128"/>
              </a:rPr>
              <a:t>Join some Facebook groups</a:t>
            </a:r>
          </a:p>
        </p:txBody>
      </p:sp>
      <p:sp>
        <p:nvSpPr>
          <p:cNvPr id="26627" name="Content Placeholder 2">
            <a:extLst>
              <a:ext uri="{FF2B5EF4-FFF2-40B4-BE49-F238E27FC236}">
                <a16:creationId xmlns:a16="http://schemas.microsoft.com/office/drawing/2014/main" id="{B661BA85-5C7E-224B-5416-DE9779E0F70D}"/>
              </a:ext>
            </a:extLst>
          </p:cNvPr>
          <p:cNvSpPr>
            <a:spLocks noGrp="1"/>
          </p:cNvSpPr>
          <p:nvPr>
            <p:ph idx="1"/>
          </p:nvPr>
        </p:nvSpPr>
        <p:spPr/>
        <p:txBody>
          <a:bodyPr/>
          <a:lstStyle/>
          <a:p>
            <a:pPr>
              <a:lnSpc>
                <a:spcPct val="150000"/>
              </a:lnSpc>
            </a:pPr>
            <a:r>
              <a:rPr lang="en-US" altLang="en-US" sz="2000">
                <a:ea typeface="ヒラギノ角ゴ Pro W3" charset="-128"/>
                <a:hlinkClick r:id="rId2"/>
              </a:rPr>
              <a:t>https://www.facebook.com/groups/momsofevansville</a:t>
            </a:r>
            <a:endParaRPr lang="en-US" altLang="en-US" sz="2000">
              <a:ea typeface="ヒラギノ角ゴ Pro W3" charset="-128"/>
            </a:endParaRPr>
          </a:p>
          <a:p>
            <a:pPr>
              <a:lnSpc>
                <a:spcPct val="150000"/>
              </a:lnSpc>
            </a:pPr>
            <a:r>
              <a:rPr lang="en-US" altLang="en-US" sz="2000">
                <a:ea typeface="ヒラギノ角ゴ Pro W3" charset="-128"/>
                <a:hlinkClick r:id="rId3"/>
              </a:rPr>
              <a:t>https://www.facebook.com/groups/EvansvilleINAreaHomeschoolers</a:t>
            </a:r>
            <a:r>
              <a:rPr lang="en-US" altLang="en-US" sz="2000">
                <a:ea typeface="ヒラギノ角ゴ Pro W3" charset="-128"/>
              </a:rPr>
              <a:t> </a:t>
            </a:r>
          </a:p>
          <a:p>
            <a:pPr>
              <a:lnSpc>
                <a:spcPct val="150000"/>
              </a:lnSpc>
            </a:pPr>
            <a:r>
              <a:rPr lang="en-US" altLang="en-US" sz="2000">
                <a:ea typeface="ヒラギノ角ゴ Pro W3" charset="-128"/>
                <a:hlinkClick r:id="rId4"/>
              </a:rPr>
              <a:t>What's Happening Evansville, IN?</a:t>
            </a:r>
            <a:endParaRPr lang="en-US" altLang="en-US" sz="2000">
              <a:ea typeface="ヒラギノ角ゴ Pro W3" charset="-128"/>
            </a:endParaRPr>
          </a:p>
          <a:p>
            <a:pPr>
              <a:lnSpc>
                <a:spcPct val="150000"/>
              </a:lnSpc>
            </a:pPr>
            <a:r>
              <a:rPr lang="en-US" altLang="en-US" sz="2000">
                <a:ea typeface="ヒラギノ角ゴ Pro W3" charset="-128"/>
                <a:hlinkClick r:id="rId5"/>
              </a:rPr>
              <a:t>Moms of Newburgh</a:t>
            </a:r>
            <a:endParaRPr lang="en-US" altLang="en-US" sz="2000">
              <a:ea typeface="ヒラギノ角ゴ Pro W3" charset="-128"/>
            </a:endParaRPr>
          </a:p>
          <a:p>
            <a:pPr>
              <a:lnSpc>
                <a:spcPct val="150000"/>
              </a:lnSpc>
            </a:pPr>
            <a:r>
              <a:rPr lang="en-US" altLang="en-US" sz="2000">
                <a:ea typeface="ヒラギノ角ゴ Pro W3" charset="-128"/>
                <a:hlinkClick r:id="rId6"/>
              </a:rPr>
              <a:t>Fun For Families Dubois County </a:t>
            </a:r>
            <a:endParaRPr lang="en-US" altLang="en-US" sz="2000">
              <a:ea typeface="ヒラギノ角ゴ Pro W3" charset="-128"/>
            </a:endParaRPr>
          </a:p>
          <a:p>
            <a:pPr>
              <a:lnSpc>
                <a:spcPct val="150000"/>
              </a:lnSpc>
            </a:pPr>
            <a:r>
              <a:rPr lang="en-US" altLang="en-US" sz="2000">
                <a:ea typeface="ヒラギノ角ゴ Pro W3" charset="-128"/>
                <a:hlinkClick r:id="rId7"/>
              </a:rPr>
              <a:t>Parents of Gibson County</a:t>
            </a:r>
            <a:endParaRPr lang="en-US" altLang="en-US" sz="2000">
              <a:ea typeface="ヒラギノ角ゴ Pro W3" charset="-128"/>
            </a:endParaRPr>
          </a:p>
          <a:p>
            <a:endParaRPr lang="en-US" altLang="en-US" sz="1600">
              <a:ea typeface="ヒラギノ角ゴ Pro W3" charset="-128"/>
            </a:endParaRPr>
          </a:p>
        </p:txBody>
      </p:sp>
      <p:pic>
        <p:nvPicPr>
          <p:cNvPr id="26628" name="Picture 3">
            <a:extLst>
              <a:ext uri="{FF2B5EF4-FFF2-40B4-BE49-F238E27FC236}">
                <a16:creationId xmlns:a16="http://schemas.microsoft.com/office/drawing/2014/main" id="{ADDFF371-5976-9C93-5522-82B8EA1CF4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18AC262-E547-8568-7F9A-5EBB979FE060}"/>
              </a:ext>
            </a:extLst>
          </p:cNvPr>
          <p:cNvSpPr>
            <a:spLocks noGrp="1"/>
          </p:cNvSpPr>
          <p:nvPr>
            <p:ph type="title"/>
          </p:nvPr>
        </p:nvSpPr>
        <p:spPr>
          <a:xfrm>
            <a:off x="368300" y="371475"/>
            <a:ext cx="8229600" cy="884238"/>
          </a:xfrm>
        </p:spPr>
        <p:txBody>
          <a:bodyPr/>
          <a:lstStyle/>
          <a:p>
            <a:pPr algn="l"/>
            <a:r>
              <a:rPr lang="en-US" altLang="en-US" sz="4000">
                <a:solidFill>
                  <a:srgbClr val="003F87"/>
                </a:solidFill>
                <a:ea typeface="ヒラギノ角ゴ Pro W3" charset="-128"/>
              </a:rPr>
              <a:t>Other content to post: articles from…</a:t>
            </a:r>
          </a:p>
        </p:txBody>
      </p:sp>
      <p:sp>
        <p:nvSpPr>
          <p:cNvPr id="3" name="Content Placeholder 2">
            <a:extLst>
              <a:ext uri="{FF2B5EF4-FFF2-40B4-BE49-F238E27FC236}">
                <a16:creationId xmlns:a16="http://schemas.microsoft.com/office/drawing/2014/main" id="{D217882C-EF52-D11C-6DFF-B79D2B7F1D90}"/>
              </a:ext>
            </a:extLst>
          </p:cNvPr>
          <p:cNvSpPr>
            <a:spLocks noGrp="1"/>
          </p:cNvSpPr>
          <p:nvPr>
            <p:ph idx="1"/>
          </p:nvPr>
        </p:nvSpPr>
        <p:spPr>
          <a:xfrm>
            <a:off x="388938" y="1606550"/>
            <a:ext cx="2900362" cy="3824288"/>
          </a:xfrm>
        </p:spPr>
        <p:txBody>
          <a:bodyPr/>
          <a:lstStyle/>
          <a:p>
            <a:pPr marL="0" indent="0">
              <a:buFont typeface="Arial" panose="020B0604020202020204" pitchFamily="34" charset="0"/>
              <a:buNone/>
              <a:defRPr/>
            </a:pPr>
            <a:r>
              <a:rPr lang="en-US" sz="2400" dirty="0">
                <a:solidFill>
                  <a:schemeClr val="tx1">
                    <a:lumMod val="75000"/>
                    <a:lumOff val="25000"/>
                  </a:schemeClr>
                </a:solidFill>
              </a:rPr>
              <a:t>Aaron on Scouting/ Scouting Magazine</a:t>
            </a:r>
          </a:p>
          <a:p>
            <a:pPr>
              <a:defRPr/>
            </a:pPr>
            <a:r>
              <a:rPr lang="en-US" sz="1300" dirty="0">
                <a:solidFill>
                  <a:schemeClr val="tx1">
                    <a:lumMod val="75000"/>
                    <a:lumOff val="25000"/>
                  </a:schemeClr>
                </a:solidFill>
                <a:hlinkClick r:id="rId2"/>
              </a:rPr>
              <a:t>https://blog.scoutingmagazine.org</a:t>
            </a:r>
            <a:r>
              <a:rPr lang="en-US" sz="1300" dirty="0">
                <a:solidFill>
                  <a:schemeClr val="tx1">
                    <a:lumMod val="75000"/>
                    <a:lumOff val="25000"/>
                  </a:schemeClr>
                </a:solidFill>
              </a:rPr>
              <a:t> </a:t>
            </a:r>
          </a:p>
          <a:p>
            <a:pPr marL="0" indent="0">
              <a:buFont typeface="Arial" panose="020B0604020202020204" pitchFamily="34" charset="0"/>
              <a:buNone/>
              <a:defRPr/>
            </a:pPr>
            <a:endParaRPr lang="en-US" sz="900" dirty="0">
              <a:solidFill>
                <a:schemeClr val="tx1">
                  <a:lumMod val="75000"/>
                  <a:lumOff val="25000"/>
                </a:schemeClr>
              </a:solidFill>
            </a:endParaRPr>
          </a:p>
          <a:p>
            <a:pPr marL="0" indent="0">
              <a:buFont typeface="Arial" panose="020B0604020202020204" pitchFamily="34" charset="0"/>
              <a:buNone/>
              <a:defRPr/>
            </a:pPr>
            <a:r>
              <a:rPr lang="en-US" sz="1800" dirty="0">
                <a:solidFill>
                  <a:schemeClr val="tx1">
                    <a:lumMod val="75000"/>
                    <a:lumOff val="25000"/>
                  </a:schemeClr>
                </a:solidFill>
              </a:rPr>
              <a:t>Scout Life </a:t>
            </a:r>
          </a:p>
          <a:p>
            <a:pPr>
              <a:defRPr/>
            </a:pPr>
            <a:r>
              <a:rPr lang="en-US" sz="1200" dirty="0">
                <a:solidFill>
                  <a:schemeClr val="tx1">
                    <a:lumMod val="75000"/>
                    <a:lumOff val="25000"/>
                  </a:schemeClr>
                </a:solidFill>
                <a:hlinkClick r:id="rId3"/>
              </a:rPr>
              <a:t>https://scoutlife.org/</a:t>
            </a:r>
            <a:r>
              <a:rPr lang="en-US" sz="1200" dirty="0">
                <a:solidFill>
                  <a:schemeClr val="tx1">
                    <a:lumMod val="75000"/>
                    <a:lumOff val="25000"/>
                  </a:schemeClr>
                </a:solidFill>
              </a:rPr>
              <a:t> </a:t>
            </a:r>
          </a:p>
        </p:txBody>
      </p:sp>
      <p:pic>
        <p:nvPicPr>
          <p:cNvPr id="27652" name="Picture 4">
            <a:extLst>
              <a:ext uri="{FF2B5EF4-FFF2-40B4-BE49-F238E27FC236}">
                <a16:creationId xmlns:a16="http://schemas.microsoft.com/office/drawing/2014/main" id="{AF95ADA5-4A87-4C5E-E6A2-80B888F6D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151" b="49847"/>
          <a:stretch>
            <a:fillRect/>
          </a:stretch>
        </p:blipFill>
        <p:spPr bwMode="auto">
          <a:xfrm>
            <a:off x="3497263" y="1485900"/>
            <a:ext cx="5257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a:extLst>
              <a:ext uri="{FF2B5EF4-FFF2-40B4-BE49-F238E27FC236}">
                <a16:creationId xmlns:a16="http://schemas.microsoft.com/office/drawing/2014/main" id="{C630A638-4BC6-E81E-000D-50F8DD4BA7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363" y="4308475"/>
            <a:ext cx="66294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DCD5416-D16B-0A3A-E153-05051DBDFDDB}"/>
              </a:ext>
            </a:extLst>
          </p:cNvPr>
          <p:cNvSpPr>
            <a:spLocks noGrp="1"/>
          </p:cNvSpPr>
          <p:nvPr>
            <p:ph type="title"/>
          </p:nvPr>
        </p:nvSpPr>
        <p:spPr/>
        <p:txBody>
          <a:bodyPr/>
          <a:lstStyle/>
          <a:p>
            <a:r>
              <a:rPr lang="en-US" altLang="en-US">
                <a:ea typeface="ヒラギノ角ゴ Pro W3" charset="-128"/>
              </a:rPr>
              <a:t>Next P: Your PIN must be accurate</a:t>
            </a:r>
          </a:p>
        </p:txBody>
      </p:sp>
      <p:sp>
        <p:nvSpPr>
          <p:cNvPr id="3" name="Content Placeholder 2">
            <a:extLst>
              <a:ext uri="{FF2B5EF4-FFF2-40B4-BE49-F238E27FC236}">
                <a16:creationId xmlns:a16="http://schemas.microsoft.com/office/drawing/2014/main" id="{D0221920-E032-F43F-D215-9D52FE38459F}"/>
              </a:ext>
            </a:extLst>
          </p:cNvPr>
          <p:cNvSpPr>
            <a:spLocks noGrp="1"/>
          </p:cNvSpPr>
          <p:nvPr>
            <p:ph idx="1"/>
          </p:nvPr>
        </p:nvSpPr>
        <p:spPr>
          <a:xfrm>
            <a:off x="341313" y="1422400"/>
            <a:ext cx="4267200" cy="4368800"/>
          </a:xfrm>
        </p:spPr>
        <p:txBody>
          <a:bodyPr/>
          <a:lstStyle/>
          <a:p>
            <a:pPr>
              <a:defRPr/>
            </a:pPr>
            <a:r>
              <a:rPr lang="en-US" sz="2400" dirty="0">
                <a:solidFill>
                  <a:schemeClr val="tx1">
                    <a:lumMod val="75000"/>
                    <a:lumOff val="25000"/>
                  </a:schemeClr>
                </a:solidFill>
              </a:rPr>
              <a:t>Is your pin information correct at </a:t>
            </a:r>
            <a:r>
              <a:rPr lang="en-US" sz="2400" dirty="0">
                <a:solidFill>
                  <a:srgbClr val="0070C0"/>
                </a:solidFill>
              </a:rPr>
              <a:t>beascout.org</a:t>
            </a:r>
            <a:r>
              <a:rPr lang="en-US" sz="2400" dirty="0">
                <a:solidFill>
                  <a:schemeClr val="tx1">
                    <a:lumMod val="75000"/>
                    <a:lumOff val="25000"/>
                  </a:schemeClr>
                </a:solidFill>
              </a:rPr>
              <a:t>?  </a:t>
            </a:r>
          </a:p>
          <a:p>
            <a:pPr>
              <a:defRPr/>
            </a:pPr>
            <a:r>
              <a:rPr lang="en-US" sz="2400" dirty="0">
                <a:solidFill>
                  <a:schemeClr val="tx1">
                    <a:lumMod val="75000"/>
                    <a:lumOff val="25000"/>
                  </a:schemeClr>
                </a:solidFill>
              </a:rPr>
              <a:t>All general recruitment marketing is pointing toward your pin.  If it’s not correct, you won’t get any leads.</a:t>
            </a:r>
          </a:p>
          <a:p>
            <a:pPr>
              <a:defRPr/>
            </a:pPr>
            <a:r>
              <a:rPr lang="en-US" sz="2400" dirty="0">
                <a:solidFill>
                  <a:schemeClr val="tx1">
                    <a:lumMod val="75000"/>
                    <a:lumOff val="25000"/>
                  </a:schemeClr>
                </a:solidFill>
              </a:rPr>
              <a:t>What’s on your Facebook “About Us” section and your Pack info sheet should </a:t>
            </a:r>
            <a:r>
              <a:rPr lang="en-US" sz="2400" b="1" dirty="0">
                <a:solidFill>
                  <a:schemeClr val="tx1">
                    <a:lumMod val="75000"/>
                    <a:lumOff val="25000"/>
                  </a:schemeClr>
                </a:solidFill>
              </a:rPr>
              <a:t>match what is on your pin</a:t>
            </a:r>
            <a:r>
              <a:rPr lang="en-US" sz="2400" dirty="0">
                <a:solidFill>
                  <a:schemeClr val="tx1">
                    <a:lumMod val="75000"/>
                    <a:lumOff val="25000"/>
                  </a:schemeClr>
                </a:solidFill>
              </a:rPr>
              <a:t>.  Make sure it’s all consistent.  </a:t>
            </a:r>
          </a:p>
        </p:txBody>
      </p:sp>
      <p:pic>
        <p:nvPicPr>
          <p:cNvPr id="28676" name="Picture 3">
            <a:extLst>
              <a:ext uri="{FF2B5EF4-FFF2-40B4-BE49-F238E27FC236}">
                <a16:creationId xmlns:a16="http://schemas.microsoft.com/office/drawing/2014/main" id="{A1E757CF-5810-B050-3F08-BDCBF8B1F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a:extLst>
              <a:ext uri="{FF2B5EF4-FFF2-40B4-BE49-F238E27FC236}">
                <a16:creationId xmlns:a16="http://schemas.microsoft.com/office/drawing/2014/main" id="{C3E267CD-A2A8-AAF9-2C4C-55C87E850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1417638"/>
            <a:ext cx="4410075"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64F6E4E-129E-A20E-6BEE-D5DE09A79DCE}"/>
              </a:ext>
            </a:extLst>
          </p:cNvPr>
          <p:cNvSpPr>
            <a:spLocks noGrp="1"/>
          </p:cNvSpPr>
          <p:nvPr>
            <p:ph type="title"/>
          </p:nvPr>
        </p:nvSpPr>
        <p:spPr>
          <a:xfrm>
            <a:off x="457200" y="244475"/>
            <a:ext cx="8229600" cy="884238"/>
          </a:xfrm>
        </p:spPr>
        <p:txBody>
          <a:bodyPr/>
          <a:lstStyle/>
          <a:p>
            <a:r>
              <a:rPr lang="en-US" altLang="en-US">
                <a:ea typeface="ヒラギノ角ゴ Pro W3" charset="-128"/>
              </a:rPr>
              <a:t>Next P: Plan Recruitment Events</a:t>
            </a:r>
          </a:p>
        </p:txBody>
      </p:sp>
      <p:sp>
        <p:nvSpPr>
          <p:cNvPr id="3" name="Content Placeholder 2">
            <a:extLst>
              <a:ext uri="{FF2B5EF4-FFF2-40B4-BE49-F238E27FC236}">
                <a16:creationId xmlns:a16="http://schemas.microsoft.com/office/drawing/2014/main" id="{CBCEF15E-06E7-1B9B-75CB-8582BC48A985}"/>
              </a:ext>
            </a:extLst>
          </p:cNvPr>
          <p:cNvSpPr>
            <a:spLocks noGrp="1"/>
          </p:cNvSpPr>
          <p:nvPr>
            <p:ph idx="1"/>
          </p:nvPr>
        </p:nvSpPr>
        <p:spPr>
          <a:xfrm>
            <a:off x="304800" y="1081088"/>
            <a:ext cx="5334000" cy="5348287"/>
          </a:xfrm>
        </p:spPr>
        <p:txBody>
          <a:bodyPr/>
          <a:lstStyle/>
          <a:p>
            <a:pPr marL="0" indent="0">
              <a:spcBef>
                <a:spcPts val="0"/>
              </a:spcBef>
              <a:spcAft>
                <a:spcPts val="600"/>
              </a:spcAft>
              <a:buFont typeface="Arial" panose="020B0604020202020204" pitchFamily="34" charset="0"/>
              <a:buNone/>
              <a:defRPr/>
            </a:pPr>
            <a:r>
              <a:rPr lang="en-US" sz="2000" dirty="0">
                <a:solidFill>
                  <a:schemeClr val="tx1">
                    <a:lumMod val="85000"/>
                    <a:lumOff val="15000"/>
                  </a:schemeClr>
                </a:solidFill>
                <a:ea typeface="Calibri" panose="020F0502020204030204" pitchFamily="34" charset="0"/>
                <a:cs typeface="Arial" panose="020B0604020202020204" pitchFamily="34" charset="0"/>
              </a:rPr>
              <a:t>NFAs – “normal friend activities”</a:t>
            </a:r>
          </a:p>
          <a:p>
            <a:pPr>
              <a:spcBef>
                <a:spcPts val="0"/>
              </a:spcBef>
              <a:spcAft>
                <a:spcPts val="600"/>
              </a:spcAft>
              <a:defRPr/>
            </a:pPr>
            <a:r>
              <a:rPr lang="en-US" sz="1800" dirty="0">
                <a:solidFill>
                  <a:schemeClr val="tx1">
                    <a:lumMod val="85000"/>
                    <a:lumOff val="15000"/>
                  </a:schemeClr>
                </a:solidFill>
                <a:ea typeface="Calibri" panose="020F0502020204030204" pitchFamily="34" charset="0"/>
                <a:cs typeface="Arial" panose="020B0604020202020204" pitchFamily="34" charset="0"/>
              </a:rPr>
              <a:t>Personal invitation, families feel included and welcome</a:t>
            </a:r>
          </a:p>
          <a:p>
            <a:pPr>
              <a:spcBef>
                <a:spcPts val="0"/>
              </a:spcBef>
              <a:spcAft>
                <a:spcPts val="600"/>
              </a:spcAft>
              <a:defRPr/>
            </a:pPr>
            <a:r>
              <a:rPr lang="en-US" sz="1800" dirty="0">
                <a:solidFill>
                  <a:schemeClr val="tx1">
                    <a:lumMod val="85000"/>
                    <a:lumOff val="15000"/>
                  </a:schemeClr>
                </a:solidFill>
                <a:ea typeface="Calibri" panose="020F0502020204030204" pitchFamily="34" charset="0"/>
                <a:cs typeface="Arial" panose="020B0604020202020204" pitchFamily="34" charset="0"/>
              </a:rPr>
              <a:t>Ideas/examples</a:t>
            </a:r>
          </a:p>
          <a:p>
            <a:pPr marL="800100" lvl="1">
              <a:spcBef>
                <a:spcPts val="0"/>
              </a:spcBef>
              <a:spcAft>
                <a:spcPts val="600"/>
              </a:spcAft>
              <a:defRPr/>
            </a:pPr>
            <a:r>
              <a:rPr lang="en-US" sz="1800" dirty="0">
                <a:solidFill>
                  <a:schemeClr val="tx1">
                    <a:lumMod val="85000"/>
                    <a:lumOff val="15000"/>
                  </a:schemeClr>
                </a:solidFill>
                <a:ea typeface="Calibri" panose="020F0502020204030204" pitchFamily="34" charset="0"/>
                <a:cs typeface="Arial" panose="020B0604020202020204" pitchFamily="34" charset="0"/>
              </a:rPr>
              <a:t>Cookout in regular clothes, working on cooking skills</a:t>
            </a:r>
          </a:p>
          <a:p>
            <a:pPr marL="800100" lvl="1">
              <a:spcBef>
                <a:spcPts val="0"/>
              </a:spcBef>
              <a:spcAft>
                <a:spcPts val="600"/>
              </a:spcAft>
              <a:defRPr/>
            </a:pPr>
            <a:r>
              <a:rPr lang="en-US" sz="1800" dirty="0">
                <a:solidFill>
                  <a:schemeClr val="tx1">
                    <a:lumMod val="85000"/>
                    <a:lumOff val="15000"/>
                  </a:schemeClr>
                </a:solidFill>
                <a:ea typeface="Calibri" panose="020F0502020204030204" pitchFamily="34" charset="0"/>
                <a:cs typeface="Arial" panose="020B0604020202020204" pitchFamily="34" charset="0"/>
              </a:rPr>
              <a:t>Swimming parties, playground event, story time at the library (uniforms and relevant crafts)</a:t>
            </a:r>
          </a:p>
          <a:p>
            <a:pPr marL="400050">
              <a:spcBef>
                <a:spcPts val="0"/>
              </a:spcBef>
              <a:spcAft>
                <a:spcPts val="600"/>
              </a:spcAft>
              <a:defRPr/>
            </a:pPr>
            <a:r>
              <a:rPr lang="en-US" sz="1800" dirty="0">
                <a:solidFill>
                  <a:schemeClr val="tx1">
                    <a:lumMod val="85000"/>
                    <a:lumOff val="15000"/>
                  </a:schemeClr>
                </a:solidFill>
                <a:ea typeface="Calibri" panose="020F0502020204030204" pitchFamily="34" charset="0"/>
                <a:cs typeface="Arial" panose="020B0604020202020204" pitchFamily="34" charset="0"/>
              </a:rPr>
              <a:t>For forming new Scouts BSA Girl Troops:  Other girl Troop acts as hosts, for testimonials</a:t>
            </a:r>
          </a:p>
          <a:p>
            <a:pPr marL="57150" indent="0">
              <a:spcBef>
                <a:spcPts val="0"/>
              </a:spcBef>
              <a:spcAft>
                <a:spcPts val="600"/>
              </a:spcAft>
              <a:buFont typeface="Arial" panose="020B0604020202020204" pitchFamily="34" charset="0"/>
              <a:buNone/>
              <a:defRPr/>
            </a:pPr>
            <a:r>
              <a:rPr lang="en-US" sz="2000" dirty="0">
                <a:solidFill>
                  <a:schemeClr val="tx1">
                    <a:lumMod val="85000"/>
                    <a:lumOff val="15000"/>
                  </a:schemeClr>
                </a:solidFill>
                <a:ea typeface="Calibri" panose="020F0502020204030204" pitchFamily="34" charset="0"/>
                <a:cs typeface="Arial" panose="020B0604020202020204" pitchFamily="34" charset="0"/>
              </a:rPr>
              <a:t>Special open house at your unit, or other sign-up night in coordination with Council. </a:t>
            </a:r>
          </a:p>
          <a:p>
            <a:pPr marL="57150" indent="0">
              <a:spcBef>
                <a:spcPts val="0"/>
              </a:spcBef>
              <a:spcAft>
                <a:spcPts val="600"/>
              </a:spcAft>
              <a:buFont typeface="Arial" panose="020B0604020202020204" pitchFamily="34" charset="0"/>
              <a:buNone/>
              <a:defRPr/>
            </a:pPr>
            <a:r>
              <a:rPr lang="en-US" sz="2000" b="1" dirty="0">
                <a:solidFill>
                  <a:schemeClr val="tx1">
                    <a:lumMod val="85000"/>
                    <a:lumOff val="15000"/>
                  </a:schemeClr>
                </a:solidFill>
                <a:ea typeface="Calibri" panose="020F0502020204030204" pitchFamily="34" charset="0"/>
                <a:cs typeface="Arial" panose="020B0604020202020204" pitchFamily="34" charset="0"/>
              </a:rPr>
              <a:t>***Create Facebook event for all recruitment events, and target your audience.***  </a:t>
            </a:r>
          </a:p>
        </p:txBody>
      </p:sp>
      <p:pic>
        <p:nvPicPr>
          <p:cNvPr id="29700" name="Picture 3">
            <a:extLst>
              <a:ext uri="{FF2B5EF4-FFF2-40B4-BE49-F238E27FC236}">
                <a16:creationId xmlns:a16="http://schemas.microsoft.com/office/drawing/2014/main" id="{34261C4E-EE45-077F-4360-60DCA313E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a:extLst>
              <a:ext uri="{FF2B5EF4-FFF2-40B4-BE49-F238E27FC236}">
                <a16:creationId xmlns:a16="http://schemas.microsoft.com/office/drawing/2014/main" id="{14E19BDF-B6E5-8155-C9EC-16A01CD4A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21920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a:extLst>
              <a:ext uri="{FF2B5EF4-FFF2-40B4-BE49-F238E27FC236}">
                <a16:creationId xmlns:a16="http://schemas.microsoft.com/office/drawing/2014/main" id="{4932630A-5B35-DC27-EB92-BE9D00296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3714750"/>
            <a:ext cx="3124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9AC166A-BF21-A2BB-526B-6629AA7451D5}"/>
              </a:ext>
            </a:extLst>
          </p:cNvPr>
          <p:cNvSpPr>
            <a:spLocks noGrp="1"/>
          </p:cNvSpPr>
          <p:nvPr>
            <p:ph type="title"/>
          </p:nvPr>
        </p:nvSpPr>
        <p:spPr/>
        <p:txBody>
          <a:bodyPr/>
          <a:lstStyle/>
          <a:p>
            <a:r>
              <a:rPr lang="en-US" altLang="en-US" b="1">
                <a:ea typeface="ヒラギノ角ゴ Pro W3" charset="-128"/>
              </a:rPr>
              <a:t>Next P:  Prepare </a:t>
            </a:r>
            <a:r>
              <a:rPr lang="en-US" altLang="en-US">
                <a:ea typeface="ヒラギノ角ゴ Pro W3" charset="-128"/>
              </a:rPr>
              <a:t>Scouts &amp; Families to Promote</a:t>
            </a:r>
          </a:p>
        </p:txBody>
      </p:sp>
      <p:sp>
        <p:nvSpPr>
          <p:cNvPr id="30723" name="Content Placeholder 2">
            <a:extLst>
              <a:ext uri="{FF2B5EF4-FFF2-40B4-BE49-F238E27FC236}">
                <a16:creationId xmlns:a16="http://schemas.microsoft.com/office/drawing/2014/main" id="{918D9530-E66F-3E36-5375-F6266460A8D1}"/>
              </a:ext>
            </a:extLst>
          </p:cNvPr>
          <p:cNvSpPr>
            <a:spLocks noGrp="1"/>
          </p:cNvSpPr>
          <p:nvPr>
            <p:ph idx="1"/>
          </p:nvPr>
        </p:nvSpPr>
        <p:spPr>
          <a:xfrm>
            <a:off x="457200" y="1828800"/>
            <a:ext cx="8229600" cy="4038600"/>
          </a:xfrm>
        </p:spPr>
        <p:txBody>
          <a:bodyPr/>
          <a:lstStyle/>
          <a:p>
            <a:r>
              <a:rPr lang="en-US" altLang="en-US">
                <a:ea typeface="ヒラギノ角ゴ Pro W3" charset="-128"/>
              </a:rPr>
              <a:t>For promoting your unit in general</a:t>
            </a:r>
          </a:p>
          <a:p>
            <a:r>
              <a:rPr lang="en-US" altLang="en-US">
                <a:ea typeface="ヒラギノ角ゴ Pro W3" charset="-128"/>
              </a:rPr>
              <a:t>For recruiting new Scouts</a:t>
            </a:r>
          </a:p>
          <a:p>
            <a:r>
              <a:rPr lang="en-US" altLang="en-US">
                <a:ea typeface="ヒラギノ角ゴ Pro W3" charset="-128"/>
              </a:rPr>
              <a:t>For growing awareness of Scouting</a:t>
            </a:r>
          </a:p>
        </p:txBody>
      </p:sp>
      <p:pic>
        <p:nvPicPr>
          <p:cNvPr id="30724" name="Picture 3">
            <a:extLst>
              <a:ext uri="{FF2B5EF4-FFF2-40B4-BE49-F238E27FC236}">
                <a16:creationId xmlns:a16="http://schemas.microsoft.com/office/drawing/2014/main" id="{154D6D36-C49A-5AD9-FD27-6A044D59D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8">
            <a:extLst>
              <a:ext uri="{FF2B5EF4-FFF2-40B4-BE49-F238E27FC236}">
                <a16:creationId xmlns:a16="http://schemas.microsoft.com/office/drawing/2014/main" id="{326B63EC-C9C2-A9E6-597E-54912F61CA05}"/>
              </a:ext>
            </a:extLst>
          </p:cNvPr>
          <p:cNvSpPr txBox="1">
            <a:spLocks/>
          </p:cNvSpPr>
          <p:nvPr/>
        </p:nvSpPr>
        <p:spPr bwMode="auto">
          <a:xfrm>
            <a:off x="685800" y="3738563"/>
            <a:ext cx="5638800" cy="2544762"/>
          </a:xfrm>
          <a:prstGeom prst="rect">
            <a:avLst/>
          </a:prstGeom>
          <a:noFill/>
          <a:ln>
            <a:noFill/>
          </a:ln>
        </p:spPr>
        <p:txBody>
          <a:bodyPr>
            <a:normAutofit fontScale="850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3600" i="1" dirty="0">
                <a:solidFill>
                  <a:srgbClr val="003E71"/>
                </a:solidFill>
                <a:latin typeface="Rockwell" panose="02060603020205020403" pitchFamily="18" charset="0"/>
              </a:rPr>
              <a:t>Recent Scouting research tells us:  59.3%</a:t>
            </a:r>
            <a:r>
              <a:rPr lang="en-US" sz="3300" i="1" dirty="0">
                <a:solidFill>
                  <a:srgbClr val="003E71"/>
                </a:solidFill>
                <a:latin typeface="Rockwell" panose="02060603020205020403" pitchFamily="18" charset="0"/>
              </a:rPr>
              <a:t> </a:t>
            </a:r>
            <a:r>
              <a:rPr lang="en-US" sz="3100" i="1" dirty="0">
                <a:solidFill>
                  <a:srgbClr val="003E71"/>
                </a:solidFill>
                <a:latin typeface="Rockwell" panose="02060603020205020403" pitchFamily="18" charset="0"/>
              </a:rPr>
              <a:t>joined because of a personal recommendation from </a:t>
            </a:r>
            <a:br>
              <a:rPr lang="en-US" sz="3100" i="1" dirty="0">
                <a:solidFill>
                  <a:srgbClr val="003E71"/>
                </a:solidFill>
                <a:latin typeface="Rockwell" panose="02060603020205020403" pitchFamily="18" charset="0"/>
              </a:rPr>
            </a:br>
            <a:r>
              <a:rPr lang="en-US" sz="3100" i="1" dirty="0">
                <a:solidFill>
                  <a:srgbClr val="003E71"/>
                </a:solidFill>
                <a:latin typeface="Rockwell" panose="02060603020205020403" pitchFamily="18" charset="0"/>
              </a:rPr>
              <a:t>someone they know.  </a:t>
            </a:r>
          </a:p>
          <a:p>
            <a:pPr marL="0" indent="0">
              <a:buFont typeface="Arial" panose="020B0604020202020204" pitchFamily="34" charset="0"/>
              <a:buNone/>
              <a:defRPr/>
            </a:pPr>
            <a:r>
              <a:rPr lang="en-US" sz="3100" i="1" dirty="0">
                <a:solidFill>
                  <a:srgbClr val="003E71"/>
                </a:solidFill>
                <a:latin typeface="Rockwell" panose="02060603020205020403" pitchFamily="18" charset="0"/>
              </a:rPr>
              <a:t>Similar percentage heard about Scouting at school. </a:t>
            </a:r>
          </a:p>
          <a:p>
            <a:pPr>
              <a:defRPr/>
            </a:pPr>
            <a:endParaRPr lang="en-US" i="1" dirty="0"/>
          </a:p>
        </p:txBody>
      </p:sp>
      <p:pic>
        <p:nvPicPr>
          <p:cNvPr id="30726" name="Picture 2">
            <a:extLst>
              <a:ext uri="{FF2B5EF4-FFF2-40B4-BE49-F238E27FC236}">
                <a16:creationId xmlns:a16="http://schemas.microsoft.com/office/drawing/2014/main" id="{182C9EE0-E92F-02F7-E403-425BCFADA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61" t="5923"/>
          <a:stretch>
            <a:fillRect/>
          </a:stretch>
        </p:blipFill>
        <p:spPr bwMode="auto">
          <a:xfrm>
            <a:off x="6553200" y="3890963"/>
            <a:ext cx="22860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AF55CA7-5020-DDB7-0F66-AD815407ECAE}"/>
              </a:ext>
            </a:extLst>
          </p:cNvPr>
          <p:cNvSpPr>
            <a:spLocks noGrp="1"/>
          </p:cNvSpPr>
          <p:nvPr>
            <p:ph type="title"/>
          </p:nvPr>
        </p:nvSpPr>
        <p:spPr/>
        <p:txBody>
          <a:bodyPr/>
          <a:lstStyle/>
          <a:p>
            <a:r>
              <a:rPr lang="en-US" altLang="en-US">
                <a:ea typeface="ヒラギノ角ゴ Pro W3" charset="-128"/>
              </a:rPr>
              <a:t>Additional ideas</a:t>
            </a:r>
          </a:p>
        </p:txBody>
      </p:sp>
      <p:sp>
        <p:nvSpPr>
          <p:cNvPr id="28675" name="Content Placeholder 2">
            <a:extLst>
              <a:ext uri="{FF2B5EF4-FFF2-40B4-BE49-F238E27FC236}">
                <a16:creationId xmlns:a16="http://schemas.microsoft.com/office/drawing/2014/main" id="{9B25FC39-279C-DB52-4EA9-47BC6A48F719}"/>
              </a:ext>
            </a:extLst>
          </p:cNvPr>
          <p:cNvSpPr>
            <a:spLocks noGrp="1"/>
          </p:cNvSpPr>
          <p:nvPr>
            <p:ph idx="1"/>
          </p:nvPr>
        </p:nvSpPr>
        <p:spPr/>
        <p:txBody>
          <a:bodyPr/>
          <a:lstStyle/>
          <a:p>
            <a:pPr>
              <a:defRPr/>
            </a:pPr>
            <a:r>
              <a:rPr lang="en-US" altLang="en-US" sz="2600" b="1" dirty="0">
                <a:highlight>
                  <a:srgbClr val="FFFF00"/>
                </a:highlight>
                <a:ea typeface="ヒラギノ角ゴ Pro W3" charset="-128"/>
              </a:rPr>
              <a:t>Buddy “peer to peer” cards</a:t>
            </a:r>
            <a:r>
              <a:rPr lang="en-US" altLang="en-US" sz="2600" b="1" dirty="0">
                <a:ea typeface="ヒラギノ角ゴ Pro W3" charset="-128"/>
              </a:rPr>
              <a:t>, postcards </a:t>
            </a:r>
          </a:p>
          <a:p>
            <a:pPr lvl="1">
              <a:defRPr/>
            </a:pPr>
            <a:r>
              <a:rPr lang="en-US" altLang="en-US" sz="2600" dirty="0">
                <a:ea typeface="ヒラギノ角ゴ Pro W3" charset="-128"/>
              </a:rPr>
              <a:t>Send along to school, pass out at events, use in egg hunts, trick-or-treating</a:t>
            </a:r>
          </a:p>
          <a:p>
            <a:pPr lvl="1">
              <a:defRPr/>
            </a:pPr>
            <a:r>
              <a:rPr lang="en-US" altLang="en-US" sz="2600" dirty="0">
                <a:ea typeface="ヒラギノ角ゴ Pro W3" charset="-128"/>
              </a:rPr>
              <a:t>Trading card (Cubs) or postcard size (Scouts BSA)</a:t>
            </a:r>
          </a:p>
          <a:p>
            <a:pPr>
              <a:defRPr/>
            </a:pPr>
            <a:r>
              <a:rPr lang="en-US" altLang="en-US" sz="2600" b="1" dirty="0">
                <a:ea typeface="ヒラギノ角ゴ Pro W3" charset="-128"/>
              </a:rPr>
              <a:t>Special invitation letter</a:t>
            </a:r>
          </a:p>
          <a:p>
            <a:pPr lvl="1">
              <a:defRPr/>
            </a:pPr>
            <a:r>
              <a:rPr lang="en-US" altLang="en-US" sz="2600" dirty="0">
                <a:ea typeface="ヒラギノ角ゴ Pro W3" charset="-128"/>
              </a:rPr>
              <a:t>Add Pack/Troop info sheet and send in the mail</a:t>
            </a:r>
          </a:p>
          <a:p>
            <a:pPr lvl="2">
              <a:defRPr/>
            </a:pPr>
            <a:r>
              <a:rPr lang="en-US" altLang="en-US" sz="2200" dirty="0">
                <a:ea typeface="ヒラギノ角ゴ Pro W3" charset="-128"/>
              </a:rPr>
              <a:t>Sources of addresses</a:t>
            </a:r>
          </a:p>
          <a:p>
            <a:pPr lvl="1">
              <a:defRPr/>
            </a:pPr>
            <a:r>
              <a:rPr lang="en-US" altLang="en-US" sz="2600" dirty="0">
                <a:ea typeface="ヒラギノ角ゴ Pro W3" charset="-128"/>
              </a:rPr>
              <a:t>Can be particularly helpful for Den-specific recruiting</a:t>
            </a:r>
          </a:p>
          <a:p>
            <a:pPr>
              <a:defRPr/>
            </a:pPr>
            <a:r>
              <a:rPr lang="en-US" altLang="en-US" sz="2600" b="1" dirty="0">
                <a:ea typeface="ヒラギノ角ゴ Pro W3" charset="-128"/>
              </a:rPr>
              <a:t>Recruiting at CO or other church</a:t>
            </a:r>
            <a:endParaRPr lang="en-US" altLang="en-US" dirty="0">
              <a:ea typeface="ヒラギノ角ゴ Pro W3" charset="-128"/>
            </a:endParaRPr>
          </a:p>
        </p:txBody>
      </p:sp>
      <p:pic>
        <p:nvPicPr>
          <p:cNvPr id="31748" name="Picture 3">
            <a:extLst>
              <a:ext uri="{FF2B5EF4-FFF2-40B4-BE49-F238E27FC236}">
                <a16:creationId xmlns:a16="http://schemas.microsoft.com/office/drawing/2014/main" id="{478D5860-CD5B-40EB-F3D0-BE4662186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2ED3E34-6B95-9222-6BEE-8956F239AD76}"/>
              </a:ext>
            </a:extLst>
          </p:cNvPr>
          <p:cNvSpPr>
            <a:spLocks noGrp="1"/>
          </p:cNvSpPr>
          <p:nvPr>
            <p:ph type="title"/>
          </p:nvPr>
        </p:nvSpPr>
        <p:spPr/>
        <p:txBody>
          <a:bodyPr/>
          <a:lstStyle/>
          <a:p>
            <a:r>
              <a:rPr lang="en-US" altLang="en-US">
                <a:ea typeface="ヒラギノ角ゴ Pro W3" charset="-128"/>
              </a:rPr>
              <a:t>Additional ideas</a:t>
            </a:r>
          </a:p>
        </p:txBody>
      </p:sp>
      <p:sp>
        <p:nvSpPr>
          <p:cNvPr id="32771" name="Content Placeholder 2">
            <a:extLst>
              <a:ext uri="{FF2B5EF4-FFF2-40B4-BE49-F238E27FC236}">
                <a16:creationId xmlns:a16="http://schemas.microsoft.com/office/drawing/2014/main" id="{6ADB4267-F832-8A97-7CA4-5A439BFC1225}"/>
              </a:ext>
            </a:extLst>
          </p:cNvPr>
          <p:cNvSpPr>
            <a:spLocks noGrp="1"/>
          </p:cNvSpPr>
          <p:nvPr>
            <p:ph idx="1"/>
          </p:nvPr>
        </p:nvSpPr>
        <p:spPr>
          <a:xfrm>
            <a:off x="457200" y="1651000"/>
            <a:ext cx="8305800" cy="4267200"/>
          </a:xfrm>
        </p:spPr>
        <p:txBody>
          <a:bodyPr/>
          <a:lstStyle/>
          <a:p>
            <a:r>
              <a:rPr lang="en-US" altLang="en-US">
                <a:ea typeface="ヒラギノ角ゴ Pro W3" charset="-128"/>
              </a:rPr>
              <a:t>Be present &amp; visible, with engaging activities</a:t>
            </a:r>
          </a:p>
          <a:p>
            <a:pPr lvl="1"/>
            <a:r>
              <a:rPr lang="en-US" altLang="en-US">
                <a:ea typeface="ヒラギノ角ゴ Pro W3" charset="-128"/>
              </a:rPr>
              <a:t>Back-to-school nights, open houses</a:t>
            </a:r>
          </a:p>
          <a:p>
            <a:pPr lvl="2"/>
            <a:r>
              <a:rPr lang="en-US" altLang="en-US">
                <a:ea typeface="ヒラギノ角ゴ Pro W3" charset="-128"/>
              </a:rPr>
              <a:t>Have a fun display, hold the doors, etc.</a:t>
            </a:r>
          </a:p>
          <a:p>
            <a:pPr lvl="1"/>
            <a:r>
              <a:rPr lang="en-US" altLang="en-US">
                <a:ea typeface="ヒラギノ角ゴ Pro W3" charset="-128"/>
              </a:rPr>
              <a:t>Community events this summer</a:t>
            </a:r>
          </a:p>
          <a:p>
            <a:pPr lvl="2"/>
            <a:r>
              <a:rPr lang="en-US" altLang="en-US">
                <a:ea typeface="ヒラギノ角ゴ Pro W3" charset="-128"/>
              </a:rPr>
              <a:t>Farmers markets, festivals, etc.</a:t>
            </a:r>
          </a:p>
          <a:p>
            <a:pPr lvl="1"/>
            <a:r>
              <a:rPr lang="en-US" altLang="en-US">
                <a:ea typeface="ヒラギノ角ゴ Pro W3" charset="-128"/>
              </a:rPr>
              <a:t>Volunteer – do flag ceremonies, service projects</a:t>
            </a:r>
          </a:p>
          <a:p>
            <a:pPr lvl="1"/>
            <a:endParaRPr lang="en-US" altLang="en-US">
              <a:ea typeface="ヒラギノ角ゴ Pro W3" charset="-128"/>
            </a:endParaRPr>
          </a:p>
        </p:txBody>
      </p:sp>
      <p:pic>
        <p:nvPicPr>
          <p:cNvPr id="32772" name="Picture 3">
            <a:extLst>
              <a:ext uri="{FF2B5EF4-FFF2-40B4-BE49-F238E27FC236}">
                <a16:creationId xmlns:a16="http://schemas.microsoft.com/office/drawing/2014/main" id="{AE2C60BB-6B85-95CB-5033-712CD7468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id="{5B727BBA-E682-2189-E119-561651E3A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a:extLst>
              <a:ext uri="{FF2B5EF4-FFF2-40B4-BE49-F238E27FC236}">
                <a16:creationId xmlns:a16="http://schemas.microsoft.com/office/drawing/2014/main" id="{F17C3633-76D3-ABA2-64D2-E65F350FB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
            <a:ext cx="4076700" cy="431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a:extLst>
              <a:ext uri="{FF2B5EF4-FFF2-40B4-BE49-F238E27FC236}">
                <a16:creationId xmlns:a16="http://schemas.microsoft.com/office/drawing/2014/main" id="{C6728787-A2A3-E467-AA5D-624101731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710" y="228601"/>
            <a:ext cx="336326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0EE76D1-9F25-39DE-2E61-7FA230EC9336}"/>
              </a:ext>
            </a:extLst>
          </p:cNvPr>
          <p:cNvSpPr txBox="1"/>
          <p:nvPr/>
        </p:nvSpPr>
        <p:spPr>
          <a:xfrm>
            <a:off x="495300" y="4572001"/>
            <a:ext cx="8458200" cy="1107996"/>
          </a:xfrm>
          <a:prstGeom prst="rect">
            <a:avLst/>
          </a:prstGeom>
          <a:noFill/>
        </p:spPr>
        <p:txBody>
          <a:bodyPr wrap="square" rtlCol="0">
            <a:spAutoFit/>
          </a:bodyPr>
          <a:lstStyle/>
          <a:p>
            <a:pPr algn="ctr"/>
            <a:r>
              <a:rPr lang="en-US" dirty="0"/>
              <a:t>Available on loan from the council service center and units can purchase them directly from Colormax in Evansville: </a:t>
            </a:r>
          </a:p>
          <a:p>
            <a:pPr algn="ctr"/>
            <a:r>
              <a:rPr lang="en-US" sz="1800" u="sng" dirty="0">
                <a:solidFill>
                  <a:srgbClr val="0000FF"/>
                </a:solidFill>
                <a:effectLst/>
                <a:latin typeface="Calibri" panose="020F0502020204030204" pitchFamily="34" charset="0"/>
                <a:ea typeface="Calibri" panose="020F0502020204030204" pitchFamily="34" charset="0"/>
                <a:hlinkClick r:id="rId5"/>
              </a:rPr>
              <a:t>https://colormaxdigital.com/product/scout-products/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C48EEEA-FC6F-EA02-A050-4948AFE68FA4}"/>
              </a:ext>
            </a:extLst>
          </p:cNvPr>
          <p:cNvSpPr>
            <a:spLocks noGrp="1"/>
          </p:cNvSpPr>
          <p:nvPr>
            <p:ph type="title"/>
          </p:nvPr>
        </p:nvSpPr>
        <p:spPr/>
        <p:txBody>
          <a:bodyPr/>
          <a:lstStyle/>
          <a:p>
            <a:r>
              <a:rPr lang="en-US" altLang="en-US">
                <a:ea typeface="ヒラギノ角ゴ Pro W3" charset="-128"/>
              </a:rPr>
              <a:t>Whenever you can…. ASK</a:t>
            </a:r>
          </a:p>
        </p:txBody>
      </p:sp>
      <p:sp>
        <p:nvSpPr>
          <p:cNvPr id="28675" name="Content Placeholder 2">
            <a:extLst>
              <a:ext uri="{FF2B5EF4-FFF2-40B4-BE49-F238E27FC236}">
                <a16:creationId xmlns:a16="http://schemas.microsoft.com/office/drawing/2014/main" id="{AEE6230A-54C5-EB32-324A-6E4177FD59E7}"/>
              </a:ext>
            </a:extLst>
          </p:cNvPr>
          <p:cNvSpPr>
            <a:spLocks noGrp="1"/>
          </p:cNvSpPr>
          <p:nvPr>
            <p:ph idx="1"/>
          </p:nvPr>
        </p:nvSpPr>
        <p:spPr/>
        <p:txBody>
          <a:bodyPr/>
          <a:lstStyle/>
          <a:p>
            <a:pPr>
              <a:defRPr/>
            </a:pPr>
            <a:r>
              <a:rPr lang="en-US" b="1" dirty="0">
                <a:solidFill>
                  <a:schemeClr val="tx1">
                    <a:lumMod val="75000"/>
                    <a:lumOff val="25000"/>
                  </a:schemeClr>
                </a:solidFill>
              </a:rPr>
              <a:t>Ask </a:t>
            </a:r>
            <a:r>
              <a:rPr lang="en-US" dirty="0">
                <a:solidFill>
                  <a:schemeClr val="tx1">
                    <a:lumMod val="75000"/>
                    <a:lumOff val="25000"/>
                  </a:schemeClr>
                </a:solidFill>
              </a:rPr>
              <a:t>if your unit can participate or be involved</a:t>
            </a:r>
          </a:p>
          <a:p>
            <a:pPr>
              <a:defRPr/>
            </a:pPr>
            <a:r>
              <a:rPr lang="en-US" b="1" dirty="0">
                <a:solidFill>
                  <a:schemeClr val="tx1">
                    <a:lumMod val="75000"/>
                    <a:lumOff val="25000"/>
                  </a:schemeClr>
                </a:solidFill>
              </a:rPr>
              <a:t>Ask</a:t>
            </a:r>
            <a:r>
              <a:rPr lang="en-US" dirty="0">
                <a:solidFill>
                  <a:schemeClr val="tx1">
                    <a:lumMod val="75000"/>
                    <a:lumOff val="25000"/>
                  </a:schemeClr>
                </a:solidFill>
              </a:rPr>
              <a:t> how people heard about us… really helps with effective marketing</a:t>
            </a:r>
          </a:p>
          <a:p>
            <a:pPr lvl="1">
              <a:defRPr/>
            </a:pPr>
            <a:endParaRPr lang="en-US" altLang="en-US" dirty="0">
              <a:solidFill>
                <a:schemeClr val="tx1">
                  <a:lumMod val="75000"/>
                  <a:lumOff val="25000"/>
                </a:schemeClr>
              </a:solidFill>
              <a:ea typeface="ヒラギノ角ゴ Pro W3" charset="-128"/>
            </a:endParaRPr>
          </a:p>
        </p:txBody>
      </p:sp>
      <p:pic>
        <p:nvPicPr>
          <p:cNvPr id="34820" name="Picture 3">
            <a:extLst>
              <a:ext uri="{FF2B5EF4-FFF2-40B4-BE49-F238E27FC236}">
                <a16:creationId xmlns:a16="http://schemas.microsoft.com/office/drawing/2014/main" id="{A203D993-45DD-3F24-DF54-122BA6E0E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35D796E-6FB4-2D6E-AD69-7FAB94D8922A}"/>
              </a:ext>
            </a:extLst>
          </p:cNvPr>
          <p:cNvSpPr>
            <a:spLocks noGrp="1"/>
          </p:cNvSpPr>
          <p:nvPr>
            <p:ph type="title"/>
          </p:nvPr>
        </p:nvSpPr>
        <p:spPr>
          <a:xfrm>
            <a:off x="457200" y="196850"/>
            <a:ext cx="8229600" cy="884238"/>
          </a:xfrm>
        </p:spPr>
        <p:txBody>
          <a:bodyPr/>
          <a:lstStyle/>
          <a:p>
            <a:r>
              <a:rPr lang="en-US" altLang="en-US">
                <a:ea typeface="ヒラギノ角ゴ Pro W3" charset="-128"/>
              </a:rPr>
              <a:t>Other training, resources</a:t>
            </a:r>
          </a:p>
        </p:txBody>
      </p:sp>
      <p:sp>
        <p:nvSpPr>
          <p:cNvPr id="28675" name="Content Placeholder 2">
            <a:extLst>
              <a:ext uri="{FF2B5EF4-FFF2-40B4-BE49-F238E27FC236}">
                <a16:creationId xmlns:a16="http://schemas.microsoft.com/office/drawing/2014/main" id="{783597C2-A8B2-7A1B-CA41-0E26CC6F0B6C}"/>
              </a:ext>
            </a:extLst>
          </p:cNvPr>
          <p:cNvSpPr>
            <a:spLocks noGrp="1"/>
          </p:cNvSpPr>
          <p:nvPr>
            <p:ph idx="1"/>
          </p:nvPr>
        </p:nvSpPr>
        <p:spPr>
          <a:xfrm>
            <a:off x="457200" y="1081327"/>
            <a:ext cx="8229600" cy="3033473"/>
          </a:xfrm>
        </p:spPr>
        <p:txBody>
          <a:bodyPr numCol="2"/>
          <a:lstStyle/>
          <a:p>
            <a:pPr marL="0" indent="0">
              <a:buFont typeface="Arial" panose="020B0604020202020204" pitchFamily="34" charset="0"/>
              <a:buNone/>
              <a:defRPr/>
            </a:pPr>
            <a:r>
              <a:rPr lang="en-US" sz="1800" b="1" dirty="0">
                <a:solidFill>
                  <a:srgbClr val="C00000"/>
                </a:solidFill>
                <a:ea typeface="Times New Roman" panose="02020603050405020304" pitchFamily="18" charset="0"/>
              </a:rPr>
              <a:t>Council Marketing Committee </a:t>
            </a:r>
            <a:r>
              <a:rPr lang="en-US" sz="1800" dirty="0">
                <a:solidFill>
                  <a:schemeClr val="tx1">
                    <a:lumMod val="75000"/>
                    <a:lumOff val="25000"/>
                  </a:schemeClr>
                </a:solidFill>
                <a:ea typeface="Times New Roman" panose="02020603050405020304" pitchFamily="18" charset="0"/>
              </a:rPr>
              <a:t>has provided resources… sample social media content, and templates for Pack info sheets, calendars and more on </a:t>
            </a:r>
            <a:r>
              <a:rPr lang="en-US" sz="1800" dirty="0">
                <a:solidFill>
                  <a:schemeClr val="tx1">
                    <a:lumMod val="75000"/>
                    <a:lumOff val="25000"/>
                  </a:schemeClr>
                </a:solidFill>
                <a:ea typeface="Times New Roman" panose="02020603050405020304" pitchFamily="18" charset="0"/>
                <a:hlinkClick r:id="rId2"/>
              </a:rPr>
              <a:t>www.buffalotracecouncil.org</a:t>
            </a:r>
            <a:r>
              <a:rPr lang="en-US" sz="1800" dirty="0">
                <a:solidFill>
                  <a:schemeClr val="tx1">
                    <a:lumMod val="75000"/>
                    <a:lumOff val="25000"/>
                  </a:schemeClr>
                </a:solidFill>
                <a:ea typeface="Times New Roman" panose="02020603050405020304" pitchFamily="18" charset="0"/>
              </a:rPr>
              <a:t> </a:t>
            </a:r>
            <a:br>
              <a:rPr lang="en-US" sz="1800" dirty="0">
                <a:solidFill>
                  <a:schemeClr val="tx1">
                    <a:lumMod val="75000"/>
                    <a:lumOff val="25000"/>
                  </a:schemeClr>
                </a:solidFill>
                <a:ea typeface="Times New Roman" panose="02020603050405020304" pitchFamily="18" charset="0"/>
              </a:rPr>
            </a:br>
            <a:endParaRPr lang="en-US" sz="1800" dirty="0">
              <a:solidFill>
                <a:schemeClr val="tx1">
                  <a:lumMod val="75000"/>
                  <a:lumOff val="25000"/>
                </a:schemeClr>
              </a:solidFill>
              <a:ea typeface="Times New Roman" panose="02020603050405020304" pitchFamily="18" charset="0"/>
            </a:endParaRPr>
          </a:p>
          <a:p>
            <a:pPr marL="0" indent="0">
              <a:buFont typeface="Arial" panose="020B0604020202020204" pitchFamily="34" charset="0"/>
              <a:buNone/>
              <a:defRPr/>
            </a:pPr>
            <a:r>
              <a:rPr lang="en-US" sz="1800" b="1" dirty="0">
                <a:solidFill>
                  <a:srgbClr val="C00000"/>
                </a:solidFill>
                <a:ea typeface="Times New Roman" panose="02020603050405020304" pitchFamily="18" charset="0"/>
              </a:rPr>
              <a:t>National Resources</a:t>
            </a:r>
          </a:p>
          <a:p>
            <a:pPr lvl="1">
              <a:defRPr/>
            </a:pPr>
            <a:r>
              <a:rPr lang="en-US" sz="1800" dirty="0">
                <a:solidFill>
                  <a:schemeClr val="tx1">
                    <a:lumMod val="75000"/>
                    <a:lumOff val="25000"/>
                  </a:schemeClr>
                </a:solidFill>
                <a:ea typeface="Times New Roman" panose="02020603050405020304" pitchFamily="18" charset="0"/>
                <a:hlinkClick r:id="rId3"/>
              </a:rPr>
              <a:t>www.scouting.org/recruitment</a:t>
            </a:r>
            <a:r>
              <a:rPr lang="en-US" sz="1800" dirty="0">
                <a:solidFill>
                  <a:schemeClr val="tx1">
                    <a:lumMod val="75000"/>
                    <a:lumOff val="25000"/>
                  </a:schemeClr>
                </a:solidFill>
                <a:ea typeface="Times New Roman" panose="02020603050405020304" pitchFamily="18" charset="0"/>
              </a:rPr>
              <a:t>  </a:t>
            </a:r>
          </a:p>
          <a:p>
            <a:pPr lvl="1">
              <a:defRPr/>
            </a:pPr>
            <a:r>
              <a:rPr lang="en-US" sz="1800" dirty="0">
                <a:solidFill>
                  <a:schemeClr val="tx1">
                    <a:lumMod val="75000"/>
                    <a:lumOff val="25000"/>
                  </a:schemeClr>
                </a:solidFill>
                <a:ea typeface="Times New Roman" panose="02020603050405020304" pitchFamily="18" charset="0"/>
              </a:rPr>
              <a:t>BSA Brand Center: </a:t>
            </a:r>
          </a:p>
          <a:p>
            <a:pPr lvl="2">
              <a:defRPr/>
            </a:pPr>
            <a:r>
              <a:rPr lang="en-US" sz="1400" dirty="0">
                <a:solidFill>
                  <a:schemeClr val="tx1">
                    <a:lumMod val="75000"/>
                    <a:lumOff val="25000"/>
                  </a:schemeClr>
                </a:solidFill>
                <a:ea typeface="Times New Roman" panose="02020603050405020304" pitchFamily="18" charset="0"/>
                <a:hlinkClick r:id="rId4"/>
              </a:rPr>
              <a:t>https://scouting.webdamdb.com/bp/#/</a:t>
            </a:r>
            <a:endParaRPr lang="en-US" sz="1400" dirty="0">
              <a:solidFill>
                <a:schemeClr val="tx1">
                  <a:lumMod val="75000"/>
                  <a:lumOff val="25000"/>
                </a:schemeClr>
              </a:solidFill>
              <a:ea typeface="Times New Roman" panose="02020603050405020304" pitchFamily="18" charset="0"/>
            </a:endParaRPr>
          </a:p>
          <a:p>
            <a:pPr marL="914400" lvl="2" indent="0">
              <a:buFont typeface="Arial" panose="020B0604020202020204" pitchFamily="34" charset="0"/>
              <a:buNone/>
              <a:defRPr/>
            </a:pPr>
            <a:r>
              <a:rPr lang="en-US" sz="1400" dirty="0">
                <a:solidFill>
                  <a:schemeClr val="tx1">
                    <a:lumMod val="75000"/>
                    <a:lumOff val="25000"/>
                  </a:schemeClr>
                </a:solidFill>
                <a:ea typeface="Times New Roman" panose="02020603050405020304" pitchFamily="18" charset="0"/>
              </a:rPr>
              <a:t> </a:t>
            </a:r>
          </a:p>
          <a:p>
            <a:pPr lvl="1">
              <a:defRPr/>
            </a:pPr>
            <a:r>
              <a:rPr lang="en-US" sz="1800" dirty="0">
                <a:solidFill>
                  <a:schemeClr val="tx1">
                    <a:lumMod val="75000"/>
                    <a:lumOff val="25000"/>
                  </a:schemeClr>
                </a:solidFill>
                <a:ea typeface="Times New Roman" panose="02020603050405020304" pitchFamily="18" charset="0"/>
              </a:rPr>
              <a:t>Marketing &amp; Membership Hub</a:t>
            </a:r>
          </a:p>
          <a:p>
            <a:pPr lvl="2">
              <a:defRPr/>
            </a:pPr>
            <a:r>
              <a:rPr lang="en-US" sz="1400" dirty="0">
                <a:solidFill>
                  <a:schemeClr val="tx1">
                    <a:lumMod val="75000"/>
                    <a:lumOff val="25000"/>
                  </a:schemeClr>
                </a:solidFill>
                <a:ea typeface="Times New Roman" panose="02020603050405020304" pitchFamily="18" charset="0"/>
                <a:hlinkClick r:id="rId5"/>
              </a:rPr>
              <a:t>https://scoutingwire.org/marketing-and-membership-hub/</a:t>
            </a:r>
            <a:r>
              <a:rPr lang="en-US" sz="1400" dirty="0">
                <a:solidFill>
                  <a:schemeClr val="tx1">
                    <a:lumMod val="75000"/>
                    <a:lumOff val="25000"/>
                  </a:schemeClr>
                </a:solidFill>
                <a:ea typeface="Times New Roman" panose="02020603050405020304" pitchFamily="18" charset="0"/>
              </a:rPr>
              <a:t>  </a:t>
            </a:r>
          </a:p>
          <a:p>
            <a:pPr lvl="1">
              <a:defRPr/>
            </a:pPr>
            <a:r>
              <a:rPr lang="en-US" sz="1800" dirty="0">
                <a:solidFill>
                  <a:schemeClr val="tx1">
                    <a:lumMod val="75000"/>
                    <a:lumOff val="25000"/>
                  </a:schemeClr>
                </a:solidFill>
                <a:ea typeface="Times New Roman" panose="02020603050405020304" pitchFamily="18" charset="0"/>
              </a:rPr>
              <a:t>Marketing Webinars</a:t>
            </a:r>
          </a:p>
          <a:p>
            <a:pPr lvl="2">
              <a:defRPr/>
            </a:pPr>
            <a:r>
              <a:rPr lang="en-US" sz="1400" dirty="0">
                <a:solidFill>
                  <a:schemeClr val="tx1">
                    <a:lumMod val="75000"/>
                    <a:lumOff val="25000"/>
                  </a:schemeClr>
                </a:solidFill>
                <a:ea typeface="Times New Roman" panose="02020603050405020304" pitchFamily="18" charset="0"/>
                <a:hlinkClick r:id="rId6"/>
              </a:rPr>
              <a:t>https://scoutingwire.org/marketing-and-membership-hub/marketing-webinars/</a:t>
            </a:r>
            <a:r>
              <a:rPr lang="en-US" sz="1400" dirty="0">
                <a:solidFill>
                  <a:schemeClr val="tx1">
                    <a:lumMod val="75000"/>
                    <a:lumOff val="25000"/>
                  </a:schemeClr>
                </a:solidFill>
                <a:ea typeface="Times New Roman" panose="02020603050405020304" pitchFamily="18" charset="0"/>
              </a:rPr>
              <a:t>  </a:t>
            </a:r>
          </a:p>
          <a:p>
            <a:pPr lvl="1">
              <a:defRPr/>
            </a:pPr>
            <a:r>
              <a:rPr lang="en-US" sz="1800" dirty="0">
                <a:solidFill>
                  <a:schemeClr val="tx1">
                    <a:lumMod val="75000"/>
                    <a:lumOff val="25000"/>
                  </a:schemeClr>
                </a:solidFill>
                <a:ea typeface="Times New Roman" panose="02020603050405020304" pitchFamily="18" charset="0"/>
              </a:rPr>
              <a:t>Pack &amp; Den Recruiting</a:t>
            </a:r>
          </a:p>
          <a:p>
            <a:pPr lvl="2">
              <a:defRPr/>
            </a:pPr>
            <a:r>
              <a:rPr lang="en-US" sz="1400" dirty="0">
                <a:solidFill>
                  <a:schemeClr val="tx1">
                    <a:lumMod val="75000"/>
                    <a:lumOff val="25000"/>
                  </a:schemeClr>
                </a:solidFill>
                <a:ea typeface="Times New Roman" panose="02020603050405020304" pitchFamily="18" charset="0"/>
                <a:hlinkClick r:id="rId7"/>
              </a:rPr>
              <a:t>https://scoutingwire.org/marketing-and-membership-hub/unit-recruiting/</a:t>
            </a:r>
            <a:r>
              <a:rPr lang="en-US" sz="1400" dirty="0">
                <a:solidFill>
                  <a:schemeClr val="tx1">
                    <a:lumMod val="75000"/>
                    <a:lumOff val="25000"/>
                  </a:schemeClr>
                </a:solidFill>
                <a:ea typeface="Times New Roman" panose="02020603050405020304" pitchFamily="18" charset="0"/>
              </a:rPr>
              <a:t>  </a:t>
            </a:r>
          </a:p>
          <a:p>
            <a:pPr lvl="1">
              <a:defRPr/>
            </a:pPr>
            <a:endParaRPr lang="en-US" altLang="en-US" sz="1800" dirty="0">
              <a:solidFill>
                <a:schemeClr val="tx1">
                  <a:lumMod val="75000"/>
                  <a:lumOff val="25000"/>
                </a:schemeClr>
              </a:solidFill>
              <a:ea typeface="ヒラギノ角ゴ Pro W3" charset="-128"/>
            </a:endParaRPr>
          </a:p>
        </p:txBody>
      </p:sp>
      <p:pic>
        <p:nvPicPr>
          <p:cNvPr id="35844" name="Picture 3">
            <a:extLst>
              <a:ext uri="{FF2B5EF4-FFF2-40B4-BE49-F238E27FC236}">
                <a16:creationId xmlns:a16="http://schemas.microsoft.com/office/drawing/2014/main" id="{C0671CBD-56A7-6E89-C780-4D1EC7621F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a:extLst>
              <a:ext uri="{FF2B5EF4-FFF2-40B4-BE49-F238E27FC236}">
                <a16:creationId xmlns:a16="http://schemas.microsoft.com/office/drawing/2014/main" id="{8E356C2C-5D08-AC33-51F7-B7BB8FE3D8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6175" y="4114800"/>
            <a:ext cx="6970713"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1BFA7DE-1203-5D80-3F77-F2D4DA99E9BC}"/>
              </a:ext>
            </a:extLst>
          </p:cNvPr>
          <p:cNvSpPr>
            <a:spLocks noGrp="1"/>
          </p:cNvSpPr>
          <p:nvPr>
            <p:ph type="title"/>
          </p:nvPr>
        </p:nvSpPr>
        <p:spPr/>
        <p:txBody>
          <a:bodyPr/>
          <a:lstStyle/>
          <a:p>
            <a:r>
              <a:rPr lang="en-US" altLang="en-US">
                <a:solidFill>
                  <a:srgbClr val="003F87"/>
                </a:solidFill>
                <a:ea typeface="ヒラギノ角ゴ Pro W3" charset="-128"/>
              </a:rPr>
              <a:t>Brief Introductions</a:t>
            </a:r>
          </a:p>
        </p:txBody>
      </p:sp>
      <p:sp>
        <p:nvSpPr>
          <p:cNvPr id="3" name="Content Placeholder 2">
            <a:extLst>
              <a:ext uri="{FF2B5EF4-FFF2-40B4-BE49-F238E27FC236}">
                <a16:creationId xmlns:a16="http://schemas.microsoft.com/office/drawing/2014/main" id="{8F04252F-DA16-C2D5-7A85-ACFDE62C1DD7}"/>
              </a:ext>
            </a:extLst>
          </p:cNvPr>
          <p:cNvSpPr>
            <a:spLocks noGrp="1"/>
          </p:cNvSpPr>
          <p:nvPr>
            <p:ph idx="1"/>
          </p:nvPr>
        </p:nvSpPr>
        <p:spPr>
          <a:xfrm>
            <a:off x="1077913" y="1843088"/>
            <a:ext cx="3265487" cy="1362075"/>
          </a:xfrm>
        </p:spPr>
        <p:txBody>
          <a:bodyPr/>
          <a:lstStyle/>
          <a:p>
            <a:pPr marL="0" indent="0" algn="r">
              <a:buFont typeface="Arial" panose="020B0604020202020204" pitchFamily="34" charset="0"/>
              <a:buNone/>
              <a:defRPr/>
            </a:pPr>
            <a:r>
              <a:rPr lang="en-US" dirty="0"/>
              <a:t>Name, role, unit, number of Scouts</a:t>
            </a:r>
          </a:p>
          <a:p>
            <a:pPr marL="0" indent="0" algn="r">
              <a:buFont typeface="Arial" panose="020B0604020202020204" pitchFamily="34" charset="0"/>
              <a:buNone/>
              <a:defRPr/>
            </a:pPr>
            <a:endParaRPr lang="en-US" dirty="0"/>
          </a:p>
          <a:p>
            <a:pPr algn="r">
              <a:defRPr/>
            </a:pPr>
            <a:endParaRPr lang="en-US" dirty="0"/>
          </a:p>
        </p:txBody>
      </p:sp>
      <p:pic>
        <p:nvPicPr>
          <p:cNvPr id="8196" name="Picture 3">
            <a:extLst>
              <a:ext uri="{FF2B5EF4-FFF2-40B4-BE49-F238E27FC236}">
                <a16:creationId xmlns:a16="http://schemas.microsoft.com/office/drawing/2014/main" id="{52CFE898-111B-1DDB-A867-D831BF27D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3 Steps to Introducing Yourself as a speaker: (Without Sounding Like a  Jerk) - Magnetic Speaking">
            <a:extLst>
              <a:ext uri="{FF2B5EF4-FFF2-40B4-BE49-F238E27FC236}">
                <a16:creationId xmlns:a16="http://schemas.microsoft.com/office/drawing/2014/main" id="{7C9A0F1B-556F-8CF3-A07B-9102B70AB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51000"/>
            <a:ext cx="3541713"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Checklist Stock Illustrations – 125,544 Checklist Stock Illustrations,  Vectors &amp; Clipart - Dreamstime">
            <a:extLst>
              <a:ext uri="{FF2B5EF4-FFF2-40B4-BE49-F238E27FC236}">
                <a16:creationId xmlns:a16="http://schemas.microsoft.com/office/drawing/2014/main" id="{EBAEBB5D-D98B-012C-BBD5-D37F492C25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40" t="8066" r="16853" b="6763"/>
          <a:stretch>
            <a:fillRect/>
          </a:stretch>
        </p:blipFill>
        <p:spPr bwMode="auto">
          <a:xfrm>
            <a:off x="1077913" y="3430588"/>
            <a:ext cx="20574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3">
            <a:extLst>
              <a:ext uri="{FF2B5EF4-FFF2-40B4-BE49-F238E27FC236}">
                <a16:creationId xmlns:a16="http://schemas.microsoft.com/office/drawing/2014/main" id="{947F32FD-569E-DA6B-D34E-E71D41D38080}"/>
              </a:ext>
            </a:extLst>
          </p:cNvPr>
          <p:cNvSpPr txBox="1">
            <a:spLocks noChangeArrowheads="1"/>
          </p:cNvSpPr>
          <p:nvPr/>
        </p:nvSpPr>
        <p:spPr bwMode="auto">
          <a:xfrm>
            <a:off x="3151188" y="4122738"/>
            <a:ext cx="5486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buFontTx/>
              <a:buNone/>
            </a:pPr>
            <a:r>
              <a:rPr lang="en-US" altLang="en-US" sz="3000">
                <a:latin typeface="Arial" panose="020B0604020202020204" pitchFamily="34" charset="0"/>
              </a:rPr>
              <a:t>What you’re hoping to learn, and/or accomplish with what you learn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0282438-DCB5-C858-9BA1-2330DC6ECEF9}"/>
              </a:ext>
            </a:extLst>
          </p:cNvPr>
          <p:cNvSpPr>
            <a:spLocks noGrp="1"/>
          </p:cNvSpPr>
          <p:nvPr>
            <p:ph type="title"/>
          </p:nvPr>
        </p:nvSpPr>
        <p:spPr/>
        <p:txBody>
          <a:bodyPr/>
          <a:lstStyle/>
          <a:p>
            <a:r>
              <a:rPr lang="en-US" altLang="en-US">
                <a:ea typeface="ヒラギノ角ゴ Pro W3" charset="-128"/>
              </a:rPr>
              <a:t>How-To Section: Creating QR Codes</a:t>
            </a:r>
          </a:p>
        </p:txBody>
      </p:sp>
      <p:pic>
        <p:nvPicPr>
          <p:cNvPr id="36867" name="Picture 3">
            <a:extLst>
              <a:ext uri="{FF2B5EF4-FFF2-40B4-BE49-F238E27FC236}">
                <a16:creationId xmlns:a16="http://schemas.microsoft.com/office/drawing/2014/main" id="{793B2CC5-1459-2E0D-0F4A-01028B337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53AC158-DF8D-8BA9-4620-600F3BB1FF58}"/>
              </a:ext>
            </a:extLst>
          </p:cNvPr>
          <p:cNvSpPr txBox="1"/>
          <p:nvPr/>
        </p:nvSpPr>
        <p:spPr>
          <a:xfrm>
            <a:off x="357188" y="5083175"/>
            <a:ext cx="3200400" cy="307975"/>
          </a:xfrm>
          <a:prstGeom prst="rect">
            <a:avLst/>
          </a:prstGeom>
          <a:solidFill>
            <a:schemeClr val="bg1"/>
          </a:solidFill>
        </p:spPr>
        <p:txBody>
          <a:bodyPr>
            <a:spAutoFit/>
          </a:bodyPr>
          <a:lstStyle/>
          <a:p>
            <a:pPr>
              <a:defRPr/>
            </a:pPr>
            <a:r>
              <a:rPr lang="en-US" sz="1400" dirty="0">
                <a:solidFill>
                  <a:schemeClr val="bg2">
                    <a:lumMod val="75000"/>
                  </a:schemeClr>
                </a:solidFill>
                <a:hlinkClick r:id="rId3"/>
              </a:rPr>
              <a:t>https://www.qr-code-generator.com/</a:t>
            </a:r>
            <a:r>
              <a:rPr lang="en-US" sz="1400" dirty="0">
                <a:solidFill>
                  <a:schemeClr val="bg2">
                    <a:lumMod val="75000"/>
                  </a:schemeClr>
                </a:solidFill>
              </a:rPr>
              <a:t> </a:t>
            </a:r>
          </a:p>
        </p:txBody>
      </p:sp>
      <p:sp>
        <p:nvSpPr>
          <p:cNvPr id="7" name="Content Placeholder 6">
            <a:extLst>
              <a:ext uri="{FF2B5EF4-FFF2-40B4-BE49-F238E27FC236}">
                <a16:creationId xmlns:a16="http://schemas.microsoft.com/office/drawing/2014/main" id="{9DCFBC34-2665-E237-8E78-37EEE3E3184B}"/>
              </a:ext>
            </a:extLst>
          </p:cNvPr>
          <p:cNvSpPr txBox="1">
            <a:spLocks noGrp="1"/>
          </p:cNvSpPr>
          <p:nvPr>
            <p:ph idx="1"/>
          </p:nvPr>
        </p:nvSpPr>
        <p:spPr>
          <a:xfrm>
            <a:off x="3162300" y="1922463"/>
            <a:ext cx="2819400" cy="2698750"/>
          </a:xfrm>
        </p:spPr>
        <p:txBody>
          <a:bodyPr rtlCol="0">
            <a:spAutoFit/>
          </a:bodyPr>
          <a:lstStyle/>
          <a:p>
            <a:pPr marL="0" indent="0">
              <a:spcAft>
                <a:spcPts val="400"/>
              </a:spcAft>
              <a:buFont typeface="Arial" panose="020B0604020202020204" pitchFamily="34" charset="0"/>
              <a:buNone/>
              <a:defRPr/>
            </a:pPr>
            <a:r>
              <a:rPr lang="en-US" sz="2000" dirty="0">
                <a:solidFill>
                  <a:schemeClr val="tx1">
                    <a:lumMod val="75000"/>
                    <a:lumOff val="25000"/>
                  </a:schemeClr>
                </a:solidFill>
              </a:rPr>
              <a:t>Create QR code to </a:t>
            </a:r>
            <a:br>
              <a:rPr lang="en-US" sz="2000" dirty="0">
                <a:solidFill>
                  <a:schemeClr val="tx1">
                    <a:lumMod val="75000"/>
                    <a:lumOff val="25000"/>
                  </a:schemeClr>
                </a:solidFill>
              </a:rPr>
            </a:br>
            <a:r>
              <a:rPr lang="en-US" sz="2000" dirty="0">
                <a:solidFill>
                  <a:schemeClr val="tx1">
                    <a:lumMod val="75000"/>
                    <a:lumOff val="25000"/>
                  </a:schemeClr>
                </a:solidFill>
              </a:rPr>
              <a:t>use to promote event – use it on EVERYTHING</a:t>
            </a:r>
          </a:p>
          <a:p>
            <a:pPr>
              <a:spcAft>
                <a:spcPts val="400"/>
              </a:spcAft>
              <a:defRPr/>
            </a:pPr>
            <a:r>
              <a:rPr lang="en-US" sz="2000" dirty="0">
                <a:solidFill>
                  <a:schemeClr val="tx1">
                    <a:lumMod val="75000"/>
                    <a:lumOff val="25000"/>
                  </a:schemeClr>
                </a:solidFill>
              </a:rPr>
              <a:t>Flyers</a:t>
            </a:r>
          </a:p>
          <a:p>
            <a:pPr>
              <a:spcAft>
                <a:spcPts val="400"/>
              </a:spcAft>
              <a:defRPr/>
            </a:pPr>
            <a:r>
              <a:rPr lang="en-US" sz="2000" dirty="0">
                <a:solidFill>
                  <a:schemeClr val="tx1">
                    <a:lumMod val="75000"/>
                    <a:lumOff val="25000"/>
                  </a:schemeClr>
                </a:solidFill>
              </a:rPr>
              <a:t>buddy cards</a:t>
            </a:r>
          </a:p>
          <a:p>
            <a:pPr>
              <a:spcAft>
                <a:spcPts val="400"/>
              </a:spcAft>
              <a:defRPr/>
            </a:pPr>
            <a:r>
              <a:rPr lang="en-US" sz="2000" dirty="0">
                <a:solidFill>
                  <a:schemeClr val="tx1">
                    <a:lumMod val="75000"/>
                    <a:lumOff val="25000"/>
                  </a:schemeClr>
                </a:solidFill>
              </a:rPr>
              <a:t>yard signs, </a:t>
            </a:r>
            <a:r>
              <a:rPr lang="en-US" sz="2000" dirty="0" err="1">
                <a:solidFill>
                  <a:schemeClr val="tx1">
                    <a:lumMod val="75000"/>
                    <a:lumOff val="25000"/>
                  </a:schemeClr>
                </a:solidFill>
              </a:rPr>
              <a:t>etc</a:t>
            </a:r>
            <a:endParaRPr lang="en-US" sz="2000" dirty="0">
              <a:solidFill>
                <a:schemeClr val="tx1">
                  <a:lumMod val="75000"/>
                  <a:lumOff val="25000"/>
                </a:schemeClr>
              </a:solidFill>
            </a:endParaRPr>
          </a:p>
          <a:p>
            <a:pPr>
              <a:spcAft>
                <a:spcPts val="400"/>
              </a:spcAft>
              <a:defRPr/>
            </a:pPr>
            <a:r>
              <a:rPr lang="en-US" sz="2000" dirty="0">
                <a:solidFill>
                  <a:schemeClr val="tx1">
                    <a:lumMod val="75000"/>
                    <a:lumOff val="25000"/>
                  </a:schemeClr>
                </a:solidFill>
              </a:rPr>
              <a:t>(Ideas?)</a:t>
            </a:r>
            <a:endParaRPr lang="en-US" dirty="0">
              <a:solidFill>
                <a:schemeClr val="tx1">
                  <a:lumMod val="75000"/>
                  <a:lumOff val="25000"/>
                </a:schemeClr>
              </a:solidFill>
            </a:endParaRPr>
          </a:p>
        </p:txBody>
      </p:sp>
      <p:pic>
        <p:nvPicPr>
          <p:cNvPr id="36870" name="Picture 9">
            <a:extLst>
              <a:ext uri="{FF2B5EF4-FFF2-40B4-BE49-F238E27FC236}">
                <a16:creationId xmlns:a16="http://schemas.microsoft.com/office/drawing/2014/main" id="{42D0995E-5705-CD5A-E807-793DB86EF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66950"/>
            <a:ext cx="19716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11">
            <a:extLst>
              <a:ext uri="{FF2B5EF4-FFF2-40B4-BE49-F238E27FC236}">
                <a16:creationId xmlns:a16="http://schemas.microsoft.com/office/drawing/2014/main" id="{A97894D4-45A5-B296-50BF-E02A1D6C0579}"/>
              </a:ext>
            </a:extLst>
          </p:cNvPr>
          <p:cNvSpPr txBox="1">
            <a:spLocks noChangeArrowheads="1"/>
          </p:cNvSpPr>
          <p:nvPr/>
        </p:nvSpPr>
        <p:spPr bwMode="auto">
          <a:xfrm>
            <a:off x="5807075" y="4652963"/>
            <a:ext cx="30162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buFontTx/>
              <a:buNone/>
            </a:pPr>
            <a:r>
              <a:rPr lang="en-US" altLang="en-US" sz="1400">
                <a:latin typeface="Arial" panose="020B0604020202020204" pitchFamily="34" charset="0"/>
                <a:hlinkClick r:id="rId5"/>
              </a:rPr>
              <a:t>https://support.google.com/chrome/answer/9979877?hl=en&amp;co=GENIE.Platform%3DDesktop</a:t>
            </a:r>
            <a:r>
              <a:rPr lang="en-US" altLang="en-US" sz="1400">
                <a:latin typeface="Arial" panose="020B0604020202020204" pitchFamily="34" charset="0"/>
              </a:rPr>
              <a:t> </a:t>
            </a:r>
          </a:p>
        </p:txBody>
      </p:sp>
      <p:pic>
        <p:nvPicPr>
          <p:cNvPr id="36872" name="Picture 13">
            <a:extLst>
              <a:ext uri="{FF2B5EF4-FFF2-40B4-BE49-F238E27FC236}">
                <a16:creationId xmlns:a16="http://schemas.microsoft.com/office/drawing/2014/main" id="{A91B5CA2-F886-156E-EA0F-B3CC058072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9200" y="2195513"/>
            <a:ext cx="228282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3036AF9-BB57-AE76-E78D-B02E43F69A06}"/>
              </a:ext>
            </a:extLst>
          </p:cNvPr>
          <p:cNvSpPr>
            <a:spLocks noGrp="1"/>
          </p:cNvSpPr>
          <p:nvPr>
            <p:ph type="title"/>
          </p:nvPr>
        </p:nvSpPr>
        <p:spPr>
          <a:xfrm>
            <a:off x="3000375" y="825500"/>
            <a:ext cx="6019800" cy="884238"/>
          </a:xfrm>
        </p:spPr>
        <p:txBody>
          <a:bodyPr/>
          <a:lstStyle/>
          <a:p>
            <a:pPr algn="l"/>
            <a:r>
              <a:rPr lang="en-US" altLang="en-US">
                <a:ea typeface="ヒラギノ角ゴ Pro W3" charset="-128"/>
              </a:rPr>
              <a:t>Facebook How-Tos</a:t>
            </a:r>
          </a:p>
        </p:txBody>
      </p:sp>
      <p:sp>
        <p:nvSpPr>
          <p:cNvPr id="37891" name="Content Placeholder 2">
            <a:extLst>
              <a:ext uri="{FF2B5EF4-FFF2-40B4-BE49-F238E27FC236}">
                <a16:creationId xmlns:a16="http://schemas.microsoft.com/office/drawing/2014/main" id="{548AFC69-6F97-FC82-4632-BA17BD0997E4}"/>
              </a:ext>
            </a:extLst>
          </p:cNvPr>
          <p:cNvSpPr>
            <a:spLocks noGrp="1"/>
          </p:cNvSpPr>
          <p:nvPr>
            <p:ph idx="1"/>
          </p:nvPr>
        </p:nvSpPr>
        <p:spPr>
          <a:xfrm>
            <a:off x="457200" y="2159000"/>
            <a:ext cx="8382000" cy="4114800"/>
          </a:xfrm>
        </p:spPr>
        <p:txBody>
          <a:bodyPr/>
          <a:lstStyle/>
          <a:p>
            <a:r>
              <a:rPr lang="en-US" altLang="en-US" sz="2200" b="1">
                <a:ea typeface="ヒラギノ角ゴ Pro W3" charset="-128"/>
              </a:rPr>
              <a:t>Creating a Facebook page for your Pack/Troop</a:t>
            </a:r>
          </a:p>
          <a:p>
            <a:pPr lvl="1"/>
            <a:r>
              <a:rPr lang="en-US" altLang="en-US" sz="1800">
                <a:ea typeface="ヒラギノ角ゴ Pro W3" charset="-128"/>
                <a:hlinkClick r:id="rId2"/>
              </a:rPr>
              <a:t>https://www.facebook.com/help/135275340210354/?helpref=hc_fnav</a:t>
            </a:r>
            <a:r>
              <a:rPr lang="en-US" altLang="en-US" sz="1800">
                <a:ea typeface="ヒラギノ角ゴ Pro W3" charset="-128"/>
              </a:rPr>
              <a:t> </a:t>
            </a:r>
          </a:p>
          <a:p>
            <a:r>
              <a:rPr lang="en-US" altLang="en-US" sz="2200" b="1">
                <a:ea typeface="ヒラギノ角ゴ Pro W3" charset="-128"/>
              </a:rPr>
              <a:t>How to create an event on Facebook</a:t>
            </a:r>
          </a:p>
          <a:p>
            <a:pPr lvl="1"/>
            <a:r>
              <a:rPr lang="en-US" altLang="en-US" sz="1800">
                <a:ea typeface="ヒラギノ角ゴ Pro W3" charset="-128"/>
                <a:hlinkClick r:id="rId3"/>
              </a:rPr>
              <a:t>https://www.facebook.com/help/572885262883136/?helpref=hc_fnav</a:t>
            </a:r>
            <a:r>
              <a:rPr lang="en-US" altLang="en-US" sz="1800">
                <a:ea typeface="ヒラギノ角ゴ Pro W3" charset="-128"/>
              </a:rPr>
              <a:t> </a:t>
            </a:r>
          </a:p>
          <a:p>
            <a:r>
              <a:rPr lang="en-US" altLang="en-US" sz="2200" b="1">
                <a:ea typeface="ヒラギノ角ゴ Pro W3" charset="-128"/>
              </a:rPr>
              <a:t>How to boost a Facebook event or post </a:t>
            </a:r>
            <a:r>
              <a:rPr lang="en-US" altLang="en-US" sz="1800">
                <a:ea typeface="ヒラギノ角ゴ Pro W3" charset="-128"/>
              </a:rPr>
              <a:t>(such as your recruitment event!) </a:t>
            </a:r>
          </a:p>
          <a:p>
            <a:pPr lvl="1"/>
            <a:r>
              <a:rPr lang="en-US" altLang="en-US" sz="1800">
                <a:ea typeface="ヒラギノ角ゴ Pro W3" charset="-128"/>
                <a:hlinkClick r:id="rId4"/>
              </a:rPr>
              <a:t>https://www.facebook.com/business/help/347839548598012?id=352109282177656</a:t>
            </a:r>
            <a:r>
              <a:rPr lang="en-US" altLang="en-US" sz="1800">
                <a:ea typeface="ヒラギノ角ゴ Pro W3" charset="-128"/>
              </a:rPr>
              <a:t>    </a:t>
            </a:r>
            <a:r>
              <a:rPr lang="en-US" altLang="en-US" sz="2200" b="1">
                <a:solidFill>
                  <a:srgbClr val="C00000"/>
                </a:solidFill>
                <a:ea typeface="ヒラギノ角ゴ Pro W3" charset="-128"/>
              </a:rPr>
              <a:t>*100% match of your boost (up to $25) from Council!</a:t>
            </a:r>
          </a:p>
          <a:p>
            <a:r>
              <a:rPr lang="en-US" altLang="en-US" sz="2200" b="1">
                <a:ea typeface="ヒラギノ角ゴ Pro W3" charset="-128"/>
              </a:rPr>
              <a:t>How to schedule Facebook posts </a:t>
            </a:r>
            <a:r>
              <a:rPr lang="en-US" altLang="en-US" sz="1800">
                <a:ea typeface="ヒラギノ角ゴ Pro W3" charset="-128"/>
              </a:rPr>
              <a:t>(Did you know you can create and schedule your entire set of Facebook posts at once?  Spend some time planning and scheduling posts and they’ll happen automatically!)</a:t>
            </a:r>
          </a:p>
          <a:p>
            <a:pPr lvl="1"/>
            <a:r>
              <a:rPr lang="en-US" altLang="en-US" sz="1800">
                <a:ea typeface="ヒラギノ角ゴ Pro W3" charset="-128"/>
                <a:hlinkClick r:id="rId5"/>
              </a:rPr>
              <a:t>https://www.facebook.com/help/1533298140275888/?helpref=hc_fnav</a:t>
            </a:r>
            <a:r>
              <a:rPr lang="en-US" altLang="en-US" sz="1800">
                <a:ea typeface="ヒラギノ角ゴ Pro W3" charset="-128"/>
              </a:rPr>
              <a:t> </a:t>
            </a:r>
          </a:p>
        </p:txBody>
      </p:sp>
      <p:pic>
        <p:nvPicPr>
          <p:cNvPr id="37892" name="Picture 3">
            <a:extLst>
              <a:ext uri="{FF2B5EF4-FFF2-40B4-BE49-F238E27FC236}">
                <a16:creationId xmlns:a16="http://schemas.microsoft.com/office/drawing/2014/main" id="{61C1B9B5-7E1C-B816-F68A-793662432B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Facebook Logo and symbol, meaning, history, PNG, brand">
            <a:extLst>
              <a:ext uri="{FF2B5EF4-FFF2-40B4-BE49-F238E27FC236}">
                <a16:creationId xmlns:a16="http://schemas.microsoft.com/office/drawing/2014/main" id="{FF207345-18E2-601A-D3AB-87A985F4B0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1666" r="20834"/>
          <a:stretch>
            <a:fillRect/>
          </a:stretch>
        </p:blipFill>
        <p:spPr bwMode="auto">
          <a:xfrm>
            <a:off x="1219200" y="561975"/>
            <a:ext cx="14366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4F07D06-41C0-842D-6C42-0946EEDD17E9}"/>
              </a:ext>
            </a:extLst>
          </p:cNvPr>
          <p:cNvSpPr>
            <a:spLocks noGrp="1"/>
          </p:cNvSpPr>
          <p:nvPr>
            <p:ph type="title"/>
          </p:nvPr>
        </p:nvSpPr>
        <p:spPr/>
        <p:txBody>
          <a:bodyPr/>
          <a:lstStyle/>
          <a:p>
            <a:r>
              <a:rPr lang="en-US" altLang="en-US" dirty="0">
                <a:ea typeface="ヒラギノ角ゴ Pro W3" charset="-128"/>
              </a:rPr>
              <a:t>Sign Up Nights Weeks 1, 2, and 3</a:t>
            </a:r>
          </a:p>
        </p:txBody>
      </p:sp>
      <p:sp>
        <p:nvSpPr>
          <p:cNvPr id="38916" name="Control 1">
            <a:extLst>
              <a:ext uri="{FF2B5EF4-FFF2-40B4-BE49-F238E27FC236}">
                <a16:creationId xmlns:a16="http://schemas.microsoft.com/office/drawing/2014/main" id="{6C5BDED7-4F9C-01DC-DB92-E6C82D652636}"/>
              </a:ext>
            </a:extLst>
          </p:cNvPr>
          <p:cNvSpPr>
            <a:spLocks noChangeArrowheads="1" noChangeShapeType="1"/>
          </p:cNvSpPr>
          <p:nvPr/>
        </p:nvSpPr>
        <p:spPr bwMode="auto">
          <a:xfrm>
            <a:off x="-1936750" y="3560763"/>
            <a:ext cx="7616825" cy="426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buFontTx/>
              <a:buNone/>
            </a:pPr>
            <a:endParaRPr lang="en-US" altLang="en-US" sz="2400">
              <a:latin typeface="Arial" panose="020B0604020202020204" pitchFamily="34" charset="0"/>
            </a:endParaRPr>
          </a:p>
        </p:txBody>
      </p:sp>
      <p:pic>
        <p:nvPicPr>
          <p:cNvPr id="38917" name="Picture 3">
            <a:extLst>
              <a:ext uri="{FF2B5EF4-FFF2-40B4-BE49-F238E27FC236}">
                <a16:creationId xmlns:a16="http://schemas.microsoft.com/office/drawing/2014/main" id="{5B95AB48-26D6-B768-F5D5-9F018AF7B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F143BF1-D9C2-6C98-E03F-2AEFC4EC2ED7}"/>
              </a:ext>
            </a:extLst>
          </p:cNvPr>
          <p:cNvSpPr>
            <a:spLocks noGrp="1"/>
          </p:cNvSpPr>
          <p:nvPr>
            <p:ph idx="1"/>
          </p:nvPr>
        </p:nvSpPr>
        <p:spPr/>
        <p:txBody>
          <a:bodyPr/>
          <a:lstStyle/>
          <a:p>
            <a:pPr marL="0" indent="0" algn="ctr">
              <a:buNone/>
            </a:pPr>
            <a:r>
              <a:rPr lang="en-US" dirty="0"/>
              <a:t>Generally, Recruitment Nights will be:</a:t>
            </a:r>
          </a:p>
          <a:p>
            <a:r>
              <a:rPr lang="en-US" dirty="0"/>
              <a:t>August 24, 2023</a:t>
            </a:r>
          </a:p>
          <a:p>
            <a:r>
              <a:rPr lang="en-US" dirty="0"/>
              <a:t>August 31, 2023</a:t>
            </a:r>
          </a:p>
          <a:p>
            <a:r>
              <a:rPr lang="en-US" dirty="0"/>
              <a:t>September 7, 2023</a:t>
            </a:r>
          </a:p>
          <a:p>
            <a:pPr marL="0" indent="0">
              <a:buNone/>
            </a:pPr>
            <a:endParaRPr lang="en-US" dirty="0"/>
          </a:p>
          <a:p>
            <a:pPr marL="0" indent="0">
              <a:buNone/>
            </a:pPr>
            <a:r>
              <a:rPr lang="en-US" sz="1800" dirty="0">
                <a:effectLst/>
                <a:latin typeface="Calibri" panose="020F0502020204030204" pitchFamily="34" charset="0"/>
                <a:ea typeface="Calibri" panose="020F0502020204030204" pitchFamily="34" charset="0"/>
              </a:rPr>
              <a:t>District Executives will coordinate these dates with individual Packs, some of which would coincide with and then follow school-driven Open House nights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44F465AC-56AA-A9B6-0649-62BC4722A81C}"/>
              </a:ext>
            </a:extLst>
          </p:cNvPr>
          <p:cNvSpPr>
            <a:spLocks noGrp="1"/>
          </p:cNvSpPr>
          <p:nvPr>
            <p:ph type="title"/>
          </p:nvPr>
        </p:nvSpPr>
        <p:spPr>
          <a:xfrm>
            <a:off x="558800" y="492125"/>
            <a:ext cx="4035425" cy="523875"/>
          </a:xfrm>
        </p:spPr>
        <p:txBody>
          <a:bodyPr/>
          <a:lstStyle/>
          <a:p>
            <a:r>
              <a:rPr lang="en-US" altLang="en-US" b="1">
                <a:solidFill>
                  <a:schemeClr val="bg1"/>
                </a:solidFill>
                <a:latin typeface="Calibri" panose="020F0502020204030204" pitchFamily="34" charset="0"/>
                <a:ea typeface="ヒラギノ角ゴ Pro W3" charset="-128"/>
                <a:cs typeface="Calibri" panose="020F0502020204030204" pitchFamily="34" charset="0"/>
              </a:rPr>
              <a:t>Complete This Form</a:t>
            </a:r>
          </a:p>
        </p:txBody>
      </p:sp>
      <p:pic>
        <p:nvPicPr>
          <p:cNvPr id="41987" name="Content Placeholder 8">
            <a:extLst>
              <a:ext uri="{FF2B5EF4-FFF2-40B4-BE49-F238E27FC236}">
                <a16:creationId xmlns:a16="http://schemas.microsoft.com/office/drawing/2014/main" id="{27572FA5-2E0C-1109-3038-46DCA132728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72050" y="754063"/>
            <a:ext cx="3494088" cy="4525962"/>
          </a:xfrm>
        </p:spPr>
      </p:pic>
      <p:sp>
        <p:nvSpPr>
          <p:cNvPr id="41988" name="Content Placeholder 5">
            <a:extLst>
              <a:ext uri="{FF2B5EF4-FFF2-40B4-BE49-F238E27FC236}">
                <a16:creationId xmlns:a16="http://schemas.microsoft.com/office/drawing/2014/main" id="{8E5C391F-4610-6316-02A6-1FDE2B22B14A}"/>
              </a:ext>
            </a:extLst>
          </p:cNvPr>
          <p:cNvSpPr>
            <a:spLocks noGrp="1"/>
          </p:cNvSpPr>
          <p:nvPr>
            <p:ph sz="half" idx="3"/>
          </p:nvPr>
        </p:nvSpPr>
        <p:spPr>
          <a:xfrm>
            <a:off x="290513" y="1077913"/>
            <a:ext cx="4572000" cy="4049712"/>
          </a:xfrm>
        </p:spPr>
        <p:txBody>
          <a:bodyPr/>
          <a:lstStyle/>
          <a:p>
            <a:pPr marL="571500" indent="-571500"/>
            <a:r>
              <a:rPr lang="en-US" altLang="en-US" sz="2800">
                <a:ea typeface="ヒラギノ角ゴ Pro W3" charset="-128"/>
              </a:rPr>
              <a:t>We need to make sure every Pack is recruiting at a school location.</a:t>
            </a:r>
          </a:p>
          <a:p>
            <a:pPr marL="571500" indent="-571500"/>
            <a:r>
              <a:rPr lang="en-US" altLang="en-US" sz="2800">
                <a:ea typeface="ヒラギノ角ゴ Pro W3" charset="-128"/>
              </a:rPr>
              <a:t>Information will help us direct families to Packs with meetings that work for their schedule if yours does </a:t>
            </a:r>
            <a:r>
              <a:rPr lang="en-US" altLang="en-US" sz="2800" i="1">
                <a:ea typeface="ヒラギノ角ゴ Pro W3" charset="-128"/>
              </a:rPr>
              <a:t>NOT</a:t>
            </a:r>
          </a:p>
          <a:p>
            <a:pPr marL="571500" indent="-571500"/>
            <a:r>
              <a:rPr lang="en-US" altLang="en-US" sz="2800">
                <a:ea typeface="ヒラギノ角ゴ Pro W3" charset="-128"/>
              </a:rPr>
              <a:t>We need extra help!</a:t>
            </a:r>
          </a:p>
        </p:txBody>
      </p:sp>
      <p:pic>
        <p:nvPicPr>
          <p:cNvPr id="41989" name="Picture 3">
            <a:extLst>
              <a:ext uri="{FF2B5EF4-FFF2-40B4-BE49-F238E27FC236}">
                <a16:creationId xmlns:a16="http://schemas.microsoft.com/office/drawing/2014/main" id="{04E20C5E-B876-B804-01B9-96F1C1471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8FC1-D7BD-4734-8E79-794EEC566C02}"/>
              </a:ext>
            </a:extLst>
          </p:cNvPr>
          <p:cNvSpPr>
            <a:spLocks noGrp="1"/>
          </p:cNvSpPr>
          <p:nvPr>
            <p:ph type="title"/>
          </p:nvPr>
        </p:nvSpPr>
        <p:spPr>
          <a:xfrm>
            <a:off x="738188" y="598488"/>
            <a:ext cx="5848350" cy="522287"/>
          </a:xfrm>
        </p:spPr>
        <p:txBody>
          <a:bodyPr>
            <a:normAutofit fontScale="90000"/>
          </a:bodyPr>
          <a:lstStyle/>
          <a:p>
            <a:pPr>
              <a:defRPr/>
            </a:pPr>
            <a:r>
              <a:rPr lang="en-US" b="1" dirty="0"/>
              <a:t>Countdown…3, 2, 1</a:t>
            </a:r>
          </a:p>
        </p:txBody>
      </p:sp>
      <p:sp>
        <p:nvSpPr>
          <p:cNvPr id="43011" name="Content Placeholder 2">
            <a:extLst>
              <a:ext uri="{FF2B5EF4-FFF2-40B4-BE49-F238E27FC236}">
                <a16:creationId xmlns:a16="http://schemas.microsoft.com/office/drawing/2014/main" id="{2C4CC84A-BB93-F20D-D408-79C3963D0E06}"/>
              </a:ext>
            </a:extLst>
          </p:cNvPr>
          <p:cNvSpPr txBox="1">
            <a:spLocks noChangeArrowheads="1"/>
          </p:cNvSpPr>
          <p:nvPr/>
        </p:nvSpPr>
        <p:spPr bwMode="auto">
          <a:xfrm>
            <a:off x="762000" y="1600200"/>
            <a:ext cx="70104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285750" indent="-285750" defTabSz="45720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2001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002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290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eaLnBrk="1" hangingPunct="1">
              <a:spcAft>
                <a:spcPts val="600"/>
              </a:spcAft>
              <a:buClr>
                <a:schemeClr val="accent1"/>
              </a:buClr>
              <a:buSzPct val="115000"/>
            </a:pPr>
            <a:r>
              <a:rPr lang="en-US" altLang="en-US" sz="2800">
                <a:solidFill>
                  <a:srgbClr val="262626"/>
                </a:solidFill>
              </a:rPr>
              <a:t>Calendar—Plan your dates, and stick to them. You can worry about details later</a:t>
            </a:r>
          </a:p>
          <a:p>
            <a:pPr eaLnBrk="1" hangingPunct="1">
              <a:spcAft>
                <a:spcPts val="600"/>
              </a:spcAft>
              <a:buClr>
                <a:schemeClr val="accent1"/>
              </a:buClr>
              <a:buSzPct val="115000"/>
            </a:pPr>
            <a:r>
              <a:rPr lang="en-US" altLang="en-US" sz="2800">
                <a:solidFill>
                  <a:srgbClr val="262626"/>
                </a:solidFill>
              </a:rPr>
              <a:t>Leader contact information—On the back of your calendar (Less paper to keep track of…)</a:t>
            </a:r>
          </a:p>
          <a:p>
            <a:pPr eaLnBrk="1" hangingPunct="1">
              <a:spcAft>
                <a:spcPts val="600"/>
              </a:spcAft>
              <a:buClr>
                <a:schemeClr val="accent1"/>
              </a:buClr>
              <a:buSzPct val="115000"/>
            </a:pPr>
            <a:r>
              <a:rPr lang="en-US" altLang="en-US" sz="2800">
                <a:solidFill>
                  <a:srgbClr val="262626"/>
                </a:solidFill>
              </a:rPr>
              <a:t>Recruit your volunteers to help… We need more help!</a:t>
            </a:r>
          </a:p>
          <a:p>
            <a:pPr eaLnBrk="1" hangingPunct="1">
              <a:spcAft>
                <a:spcPts val="600"/>
              </a:spcAft>
              <a:buClr>
                <a:schemeClr val="accent1"/>
              </a:buClr>
              <a:buSzPct val="115000"/>
            </a:pPr>
            <a:r>
              <a:rPr lang="en-US" altLang="en-US" sz="2800">
                <a:solidFill>
                  <a:srgbClr val="262626"/>
                </a:solidFill>
              </a:rPr>
              <a:t>Find out your Open House/Meet the Teacher/ Back to School Bash dates</a:t>
            </a:r>
          </a:p>
        </p:txBody>
      </p:sp>
      <p:pic>
        <p:nvPicPr>
          <p:cNvPr id="43012" name="Picture 3">
            <a:extLst>
              <a:ext uri="{FF2B5EF4-FFF2-40B4-BE49-F238E27FC236}">
                <a16:creationId xmlns:a16="http://schemas.microsoft.com/office/drawing/2014/main" id="{A3C48C4F-C905-A5F4-79A7-C5EC11536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8B32-EAB7-C86F-B29A-7B1FA7602395}"/>
              </a:ext>
            </a:extLst>
          </p:cNvPr>
          <p:cNvSpPr>
            <a:spLocks noGrp="1"/>
          </p:cNvSpPr>
          <p:nvPr>
            <p:ph type="title"/>
          </p:nvPr>
        </p:nvSpPr>
        <p:spPr>
          <a:xfrm>
            <a:off x="609600" y="685800"/>
            <a:ext cx="8229600" cy="523875"/>
          </a:xfrm>
        </p:spPr>
        <p:txBody>
          <a:bodyPr>
            <a:normAutofit fontScale="90000"/>
          </a:bodyPr>
          <a:lstStyle/>
          <a:p>
            <a:pPr>
              <a:defRPr/>
            </a:pPr>
            <a:r>
              <a:rPr lang="en-US" b="1" dirty="0"/>
              <a:t>Changes to Council Marketing Material</a:t>
            </a:r>
          </a:p>
        </p:txBody>
      </p:sp>
      <p:sp>
        <p:nvSpPr>
          <p:cNvPr id="3" name="Content Placeholder 2">
            <a:extLst>
              <a:ext uri="{FF2B5EF4-FFF2-40B4-BE49-F238E27FC236}">
                <a16:creationId xmlns:a16="http://schemas.microsoft.com/office/drawing/2014/main" id="{BAA9FD7A-8297-7B06-2245-B7FBCF6F12BD}"/>
              </a:ext>
            </a:extLst>
          </p:cNvPr>
          <p:cNvSpPr>
            <a:spLocks noGrp="1"/>
          </p:cNvSpPr>
          <p:nvPr>
            <p:ph idx="1"/>
          </p:nvPr>
        </p:nvSpPr>
        <p:spPr>
          <a:xfrm>
            <a:off x="30163" y="1905000"/>
            <a:ext cx="8580437" cy="3733800"/>
          </a:xfrm>
        </p:spPr>
        <p:txBody>
          <a:bodyPr>
            <a:normAutofit fontScale="92500" lnSpcReduction="20000"/>
          </a:bodyPr>
          <a:lstStyle/>
          <a:p>
            <a:pPr marL="571500" indent="-571500">
              <a:defRPr/>
            </a:pPr>
            <a:r>
              <a:rPr lang="en-US" dirty="0"/>
              <a:t>Council will provide: </a:t>
            </a:r>
          </a:p>
          <a:p>
            <a:pPr marL="1042988" lvl="2" indent="-457200">
              <a:defRPr/>
            </a:pPr>
            <a:r>
              <a:rPr lang="en-US" dirty="0"/>
              <a:t>Fliers for those who allow distribution</a:t>
            </a:r>
          </a:p>
          <a:p>
            <a:pPr marL="1042988" lvl="2" indent="-457200">
              <a:defRPr/>
            </a:pPr>
            <a:r>
              <a:rPr lang="en-US" dirty="0"/>
              <a:t>Electronic fliers for schools </a:t>
            </a:r>
          </a:p>
          <a:p>
            <a:pPr marL="1042988" lvl="2" indent="-457200">
              <a:defRPr/>
            </a:pPr>
            <a:r>
              <a:rPr lang="en-US" dirty="0"/>
              <a:t>Posters</a:t>
            </a:r>
          </a:p>
          <a:p>
            <a:pPr marL="1042988" lvl="2" indent="-457200">
              <a:defRPr/>
            </a:pPr>
            <a:r>
              <a:rPr lang="en-US" dirty="0"/>
              <a:t>School Talks </a:t>
            </a:r>
          </a:p>
          <a:p>
            <a:pPr marL="1042988" lvl="2" indent="-457200">
              <a:defRPr/>
            </a:pPr>
            <a:r>
              <a:rPr lang="en-US" dirty="0"/>
              <a:t>Social media posts, ready to plug and post.</a:t>
            </a:r>
          </a:p>
          <a:p>
            <a:pPr marL="1042988" lvl="2" indent="-457200">
              <a:defRPr/>
            </a:pPr>
            <a:r>
              <a:rPr lang="en-US" dirty="0"/>
              <a:t>Yard signs; flyer boxes available for purchase</a:t>
            </a:r>
          </a:p>
          <a:p>
            <a:pPr marL="1042988" lvl="2" indent="-457200">
              <a:defRPr/>
            </a:pPr>
            <a:endParaRPr lang="en-US" dirty="0"/>
          </a:p>
          <a:p>
            <a:pPr marL="571500" indent="-571500">
              <a:defRPr/>
            </a:pPr>
            <a:r>
              <a:rPr lang="en-US" dirty="0"/>
              <a:t>We will also email you weekly checklists of things that need to be done, starting in late July</a:t>
            </a:r>
          </a:p>
        </p:txBody>
      </p:sp>
      <p:pic>
        <p:nvPicPr>
          <p:cNvPr id="44036" name="Picture 3">
            <a:extLst>
              <a:ext uri="{FF2B5EF4-FFF2-40B4-BE49-F238E27FC236}">
                <a16:creationId xmlns:a16="http://schemas.microsoft.com/office/drawing/2014/main" id="{B7999EA4-2B00-96E3-5ED0-F2E29FA7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82CA-A2B3-C932-F7E5-B3B57B9A6184}"/>
              </a:ext>
            </a:extLst>
          </p:cNvPr>
          <p:cNvSpPr>
            <a:spLocks noGrp="1"/>
          </p:cNvSpPr>
          <p:nvPr>
            <p:ph type="title"/>
          </p:nvPr>
        </p:nvSpPr>
        <p:spPr>
          <a:xfrm>
            <a:off x="685800" y="571500"/>
            <a:ext cx="8001000" cy="685800"/>
          </a:xfrm>
        </p:spPr>
        <p:txBody>
          <a:bodyPr>
            <a:normAutofit fontScale="90000"/>
          </a:bodyPr>
          <a:lstStyle/>
          <a:p>
            <a:pPr>
              <a:defRPr/>
            </a:pPr>
            <a:r>
              <a:rPr lang="en-US" b="1" dirty="0">
                <a:solidFill>
                  <a:srgbClr val="003F87"/>
                </a:solidFill>
              </a:rPr>
              <a:t>Get Ready for Sign Up Night</a:t>
            </a:r>
          </a:p>
        </p:txBody>
      </p:sp>
      <p:sp>
        <p:nvSpPr>
          <p:cNvPr id="3" name="Content Placeholder 2">
            <a:extLst>
              <a:ext uri="{FF2B5EF4-FFF2-40B4-BE49-F238E27FC236}">
                <a16:creationId xmlns:a16="http://schemas.microsoft.com/office/drawing/2014/main" id="{55CE64CB-98B1-4315-AAFC-7B9E64A6A8B0}"/>
              </a:ext>
            </a:extLst>
          </p:cNvPr>
          <p:cNvSpPr>
            <a:spLocks noGrp="1"/>
          </p:cNvSpPr>
          <p:nvPr>
            <p:ph idx="1"/>
          </p:nvPr>
        </p:nvSpPr>
        <p:spPr>
          <a:xfrm>
            <a:off x="838200" y="1828800"/>
            <a:ext cx="7010400" cy="4152900"/>
          </a:xfrm>
        </p:spPr>
        <p:txBody>
          <a:bodyPr>
            <a:normAutofit fontScale="92500" lnSpcReduction="10000"/>
          </a:bodyPr>
          <a:lstStyle/>
          <a:p>
            <a:pPr marL="571500" indent="-571500">
              <a:defRPr/>
            </a:pPr>
            <a:r>
              <a:rPr lang="en-US" sz="3000" dirty="0"/>
              <a:t>The week before—reconfirm school or other facility use for sign up night</a:t>
            </a:r>
            <a:endParaRPr lang="en-US" sz="3000" baseline="30000" dirty="0"/>
          </a:p>
          <a:p>
            <a:pPr marL="571500" indent="-571500">
              <a:defRPr/>
            </a:pPr>
            <a:r>
              <a:rPr lang="en-US" sz="3000" dirty="0"/>
              <a:t>Confirm unit leadership coverage and support team for each scheduled location</a:t>
            </a:r>
            <a:endParaRPr lang="en-US" sz="3000" baseline="30000" dirty="0"/>
          </a:p>
          <a:p>
            <a:pPr marL="571500" indent="-571500">
              <a:defRPr/>
            </a:pPr>
            <a:r>
              <a:rPr lang="en-US" sz="3000" dirty="0"/>
              <a:t>Arrange for table and chairs, SMALL display</a:t>
            </a:r>
          </a:p>
          <a:p>
            <a:pPr marL="571500" indent="-571500">
              <a:defRPr/>
            </a:pPr>
            <a:r>
              <a:rPr lang="en-US" sz="3000" dirty="0"/>
              <a:t>Set a recruitment GOAL</a:t>
            </a:r>
          </a:p>
          <a:p>
            <a:pPr marL="571500" indent="-571500">
              <a:defRPr/>
            </a:pPr>
            <a:r>
              <a:rPr lang="en-US" sz="3000" dirty="0"/>
              <a:t>Print calendar and </a:t>
            </a:r>
            <a:r>
              <a:rPr lang="en-US" dirty="0"/>
              <a:t>Pack/Troop info sheet</a:t>
            </a:r>
          </a:p>
          <a:p>
            <a:pPr marL="571500" indent="-571500">
              <a:defRPr/>
            </a:pPr>
            <a:r>
              <a:rPr lang="en-US" sz="3000" dirty="0"/>
              <a:t>Try to set up for online registration….laptop, </a:t>
            </a:r>
            <a:r>
              <a:rPr lang="en-US" sz="3000" dirty="0" err="1"/>
              <a:t>wifi</a:t>
            </a:r>
            <a:r>
              <a:rPr lang="en-US" sz="3000" dirty="0"/>
              <a:t>/hotspot, etc.</a:t>
            </a:r>
          </a:p>
          <a:p>
            <a:pPr marL="571500" indent="-571500">
              <a:defRPr/>
            </a:pPr>
            <a:endParaRPr lang="en-US" dirty="0"/>
          </a:p>
          <a:p>
            <a:pPr>
              <a:defRPr/>
            </a:pPr>
            <a:endParaRPr lang="en-US" dirty="0"/>
          </a:p>
        </p:txBody>
      </p:sp>
      <p:pic>
        <p:nvPicPr>
          <p:cNvPr id="45060" name="Picture 3">
            <a:extLst>
              <a:ext uri="{FF2B5EF4-FFF2-40B4-BE49-F238E27FC236}">
                <a16:creationId xmlns:a16="http://schemas.microsoft.com/office/drawing/2014/main" id="{EE6C540F-572A-A865-72A0-35E5B99D6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9A20-51B6-647F-5302-036AC53A320F}"/>
              </a:ext>
            </a:extLst>
          </p:cNvPr>
          <p:cNvSpPr>
            <a:spLocks noGrp="1"/>
          </p:cNvSpPr>
          <p:nvPr>
            <p:ph type="title"/>
          </p:nvPr>
        </p:nvSpPr>
        <p:spPr>
          <a:xfrm>
            <a:off x="533400" y="658813"/>
            <a:ext cx="8153400" cy="608012"/>
          </a:xfrm>
        </p:spPr>
        <p:txBody>
          <a:bodyPr>
            <a:normAutofit fontScale="90000"/>
          </a:bodyPr>
          <a:lstStyle/>
          <a:p>
            <a:pPr>
              <a:defRPr/>
            </a:pPr>
            <a:r>
              <a:rPr lang="en-US" b="1" dirty="0">
                <a:solidFill>
                  <a:srgbClr val="003F87"/>
                </a:solidFill>
              </a:rPr>
              <a:t>Night of Sign Up</a:t>
            </a:r>
          </a:p>
        </p:txBody>
      </p:sp>
      <p:sp>
        <p:nvSpPr>
          <p:cNvPr id="46083" name="Content Placeholder 2">
            <a:extLst>
              <a:ext uri="{FF2B5EF4-FFF2-40B4-BE49-F238E27FC236}">
                <a16:creationId xmlns:a16="http://schemas.microsoft.com/office/drawing/2014/main" id="{013A291B-9082-94BB-2E70-3A306D9697B3}"/>
              </a:ext>
            </a:extLst>
          </p:cNvPr>
          <p:cNvSpPr>
            <a:spLocks noGrp="1"/>
          </p:cNvSpPr>
          <p:nvPr>
            <p:ph idx="1"/>
          </p:nvPr>
        </p:nvSpPr>
        <p:spPr>
          <a:xfrm>
            <a:off x="285750" y="1266825"/>
            <a:ext cx="8648700" cy="4700587"/>
          </a:xfrm>
        </p:spPr>
        <p:txBody>
          <a:bodyPr/>
          <a:lstStyle/>
          <a:p>
            <a:pPr marL="571500" indent="-571500">
              <a:spcBef>
                <a:spcPct val="0"/>
              </a:spcBef>
            </a:pPr>
            <a:r>
              <a:rPr lang="en-US" altLang="en-US" sz="2800" dirty="0">
                <a:ea typeface="ヒラギノ角ゴ Pro W3" charset="-128"/>
              </a:rPr>
              <a:t>Council packets will include </a:t>
            </a:r>
          </a:p>
          <a:p>
            <a:pPr marL="971550" lvl="1" indent="-571500">
              <a:spcBef>
                <a:spcPct val="0"/>
              </a:spcBef>
            </a:pPr>
            <a:r>
              <a:rPr lang="en-US" altLang="en-US" sz="2400" dirty="0">
                <a:ea typeface="ヒラギノ角ゴ Pro W3" charset="-128"/>
              </a:rPr>
              <a:t>youth applications </a:t>
            </a:r>
          </a:p>
          <a:p>
            <a:pPr marL="971550" lvl="1" indent="-571500">
              <a:spcBef>
                <a:spcPct val="0"/>
              </a:spcBef>
            </a:pPr>
            <a:r>
              <a:rPr lang="en-US" altLang="en-US" sz="2400" dirty="0">
                <a:ea typeface="ヒラギノ角ゴ Pro W3" charset="-128"/>
              </a:rPr>
              <a:t>parent guides</a:t>
            </a:r>
          </a:p>
          <a:p>
            <a:pPr marL="971550" lvl="1" indent="-571500">
              <a:spcBef>
                <a:spcPct val="0"/>
              </a:spcBef>
            </a:pPr>
            <a:r>
              <a:rPr lang="en-US" altLang="en-US" sz="2400" dirty="0">
                <a:ea typeface="ヒラギノ角ゴ Pro W3" charset="-128"/>
              </a:rPr>
              <a:t>sign in/ payment sheet</a:t>
            </a:r>
          </a:p>
          <a:p>
            <a:pPr marL="971550" lvl="1" indent="-571500">
              <a:spcBef>
                <a:spcPct val="0"/>
              </a:spcBef>
            </a:pPr>
            <a:r>
              <a:rPr lang="en-US" altLang="en-US" sz="2400" dirty="0">
                <a:ea typeface="ヒラギノ角ゴ Pro W3" charset="-128"/>
              </a:rPr>
              <a:t>registration financial assistance forms</a:t>
            </a:r>
          </a:p>
          <a:p>
            <a:pPr marL="971550" lvl="1" indent="-571500">
              <a:spcBef>
                <a:spcPct val="0"/>
              </a:spcBef>
            </a:pPr>
            <a:r>
              <a:rPr lang="en-US" altLang="en-US" sz="2400" dirty="0">
                <a:ea typeface="ヒラギノ角ゴ Pro W3" charset="-128"/>
              </a:rPr>
              <a:t>volunteer information sheets</a:t>
            </a:r>
          </a:p>
          <a:p>
            <a:pPr marL="971550" lvl="1" indent="-571500"/>
            <a:r>
              <a:rPr lang="en-US" altLang="en-US" sz="2400" dirty="0">
                <a:ea typeface="ヒラギノ角ゴ Pro W3" charset="-128"/>
              </a:rPr>
              <a:t>“how you heard about us” short surveys</a:t>
            </a:r>
          </a:p>
          <a:p>
            <a:pPr marL="571500" indent="-571500"/>
            <a:r>
              <a:rPr lang="en-US" altLang="en-US" sz="2600" dirty="0">
                <a:ea typeface="ヒラギノ角ゴ Pro W3" charset="-128"/>
              </a:rPr>
              <a:t>Bring pens, calendar (HIGHLIGHT ORIENTATION MEETING) &amp; Contact information</a:t>
            </a:r>
          </a:p>
          <a:p>
            <a:pPr marL="571500" indent="-571500"/>
            <a:r>
              <a:rPr lang="en-US" altLang="en-US" sz="2600" dirty="0">
                <a:ea typeface="ヒラギノ角ゴ Pro W3" charset="-128"/>
              </a:rPr>
              <a:t>Change for fees (you will collect the annual fee </a:t>
            </a:r>
            <a:r>
              <a:rPr lang="en-US" altLang="en-US" sz="2600" u="sng" dirty="0">
                <a:ea typeface="ヒラギノ角ゴ Pro W3" charset="-128"/>
              </a:rPr>
              <a:t>and</a:t>
            </a:r>
            <a:r>
              <a:rPr lang="en-US" altLang="en-US" sz="2600" dirty="0">
                <a:ea typeface="ヒラギノ角ゴ Pro W3" charset="-128"/>
              </a:rPr>
              <a:t> the joining fee, prorated fees are no longer being collected.)</a:t>
            </a:r>
          </a:p>
        </p:txBody>
      </p:sp>
      <p:pic>
        <p:nvPicPr>
          <p:cNvPr id="46084" name="Picture 3">
            <a:extLst>
              <a:ext uri="{FF2B5EF4-FFF2-40B4-BE49-F238E27FC236}">
                <a16:creationId xmlns:a16="http://schemas.microsoft.com/office/drawing/2014/main" id="{52F00BBF-3DE6-CCF1-0113-9B87B6FB8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DE6D2F-BB0E-1739-4E5E-C05B66DB162A}"/>
              </a:ext>
            </a:extLst>
          </p:cNvPr>
          <p:cNvSpPr>
            <a:spLocks noGrp="1"/>
          </p:cNvSpPr>
          <p:nvPr>
            <p:ph idx="1"/>
          </p:nvPr>
        </p:nvSpPr>
        <p:spPr>
          <a:xfrm>
            <a:off x="533400" y="1447800"/>
            <a:ext cx="7772400" cy="4495800"/>
          </a:xfrm>
        </p:spPr>
        <p:txBody>
          <a:bodyPr>
            <a:normAutofit fontScale="85000" lnSpcReduction="20000"/>
          </a:bodyPr>
          <a:lstStyle/>
          <a:p>
            <a:pPr marL="457200" indent="-457200">
              <a:defRPr/>
            </a:pPr>
            <a:r>
              <a:rPr lang="en-US" sz="2800" dirty="0"/>
              <a:t>Please note, online applications will pay registration fee (and new member fee – if applicable) for exact date of sign up, not a pro rated fee.</a:t>
            </a:r>
          </a:p>
          <a:p>
            <a:pPr marL="457200" indent="-457200">
              <a:defRPr/>
            </a:pPr>
            <a:endParaRPr lang="en-US" sz="2800" dirty="0"/>
          </a:p>
          <a:p>
            <a:pPr marL="457200" indent="-457200">
              <a:defRPr/>
            </a:pPr>
            <a:r>
              <a:rPr lang="en-US" sz="2800" dirty="0"/>
              <a:t>Ask each family “how did you hear about our sign-up night?” Jot down notes and send them to your district professional.  </a:t>
            </a:r>
          </a:p>
          <a:p>
            <a:pPr marL="457200" indent="-457200">
              <a:defRPr/>
            </a:pPr>
            <a:endParaRPr lang="en-US" sz="2800" dirty="0"/>
          </a:p>
          <a:p>
            <a:pPr marL="457200" indent="-457200">
              <a:defRPr/>
            </a:pPr>
            <a:r>
              <a:rPr lang="en-US" sz="2800" dirty="0"/>
              <a:t>Don’t forget about promoting Cub Scout Fun Day…. Our first outdoor event opportunity for new Scouts</a:t>
            </a:r>
          </a:p>
          <a:p>
            <a:pPr marL="0" indent="0">
              <a:buFont typeface="Arial" panose="020B0604020202020204" pitchFamily="34" charset="0"/>
              <a:buNone/>
              <a:defRPr/>
            </a:pPr>
            <a:endParaRPr lang="en-US" sz="2800" dirty="0"/>
          </a:p>
          <a:p>
            <a:pPr marL="457200" indent="-457200">
              <a:defRPr/>
            </a:pPr>
            <a:r>
              <a:rPr lang="en-US" sz="2800" dirty="0"/>
              <a:t>Troops &amp; Crews should HELP PACKS! (greet new families, entertain the new recruits…)</a:t>
            </a:r>
          </a:p>
          <a:p>
            <a:pPr>
              <a:defRPr/>
            </a:pPr>
            <a:endParaRPr lang="en-US" dirty="0"/>
          </a:p>
          <a:p>
            <a:pPr>
              <a:defRPr/>
            </a:pPr>
            <a:endParaRPr lang="en-US" dirty="0"/>
          </a:p>
        </p:txBody>
      </p:sp>
      <p:pic>
        <p:nvPicPr>
          <p:cNvPr id="47107" name="Picture 3">
            <a:extLst>
              <a:ext uri="{FF2B5EF4-FFF2-40B4-BE49-F238E27FC236}">
                <a16:creationId xmlns:a16="http://schemas.microsoft.com/office/drawing/2014/main" id="{6E4885E7-3A0F-7021-E87C-B11800E17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D7088BB-B7FA-9FE5-DC84-9A1F20C761C1}"/>
              </a:ext>
            </a:extLst>
          </p:cNvPr>
          <p:cNvSpPr>
            <a:spLocks noGrp="1"/>
          </p:cNvSpPr>
          <p:nvPr>
            <p:ph type="title"/>
          </p:nvPr>
        </p:nvSpPr>
        <p:spPr>
          <a:xfrm>
            <a:off x="533400" y="658813"/>
            <a:ext cx="8153400" cy="608012"/>
          </a:xfrm>
        </p:spPr>
        <p:txBody>
          <a:bodyPr>
            <a:normAutofit fontScale="90000"/>
          </a:bodyPr>
          <a:lstStyle/>
          <a:p>
            <a:pPr>
              <a:defRPr/>
            </a:pPr>
            <a:r>
              <a:rPr lang="en-US" b="1" dirty="0">
                <a:solidFill>
                  <a:srgbClr val="003F87"/>
                </a:solidFill>
              </a:rPr>
              <a:t>Night of Sign Up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09E2AB4-3B5C-948C-1C62-DE03CDD8A7CD}"/>
              </a:ext>
            </a:extLst>
          </p:cNvPr>
          <p:cNvSpPr>
            <a:spLocks noGrp="1"/>
          </p:cNvSpPr>
          <p:nvPr>
            <p:ph type="title"/>
          </p:nvPr>
        </p:nvSpPr>
        <p:spPr>
          <a:xfrm>
            <a:off x="457200" y="325438"/>
            <a:ext cx="7667625" cy="1047750"/>
          </a:xfrm>
        </p:spPr>
        <p:txBody>
          <a:bodyPr/>
          <a:lstStyle/>
          <a:p>
            <a:r>
              <a:rPr lang="en-US" altLang="en-US" b="1">
                <a:solidFill>
                  <a:srgbClr val="003F87"/>
                </a:solidFill>
                <a:ea typeface="ヒラギノ角ゴ Pro W3" charset="-128"/>
              </a:rPr>
              <a:t>After Sign Up Follow Up</a:t>
            </a:r>
          </a:p>
        </p:txBody>
      </p:sp>
      <p:sp>
        <p:nvSpPr>
          <p:cNvPr id="48131" name="Content Placeholder 2">
            <a:extLst>
              <a:ext uri="{FF2B5EF4-FFF2-40B4-BE49-F238E27FC236}">
                <a16:creationId xmlns:a16="http://schemas.microsoft.com/office/drawing/2014/main" id="{CB874D51-E7AF-4B1C-2641-5938969C586A}"/>
              </a:ext>
            </a:extLst>
          </p:cNvPr>
          <p:cNvSpPr>
            <a:spLocks noGrp="1"/>
          </p:cNvSpPr>
          <p:nvPr>
            <p:ph idx="1"/>
          </p:nvPr>
        </p:nvSpPr>
        <p:spPr>
          <a:xfrm>
            <a:off x="401638" y="1676400"/>
            <a:ext cx="8437562" cy="3581400"/>
          </a:xfrm>
        </p:spPr>
        <p:txBody>
          <a:bodyPr/>
          <a:lstStyle/>
          <a:p>
            <a:pPr marL="571500" indent="-571500"/>
            <a:r>
              <a:rPr lang="en-US" altLang="en-US" sz="2800" i="1">
                <a:solidFill>
                  <a:srgbClr val="C00000"/>
                </a:solidFill>
                <a:ea typeface="ヒラギノ角ゴ Pro W3" charset="-128"/>
              </a:rPr>
              <a:t>HOW TO TURN IN FORMS  </a:t>
            </a:r>
            <a:r>
              <a:rPr lang="en-US" altLang="en-US" sz="2800" i="1">
                <a:ea typeface="ヒラギノ角ゴ Pro W3" charset="-128"/>
              </a:rPr>
              <a:t>(</a:t>
            </a:r>
            <a:r>
              <a:rPr lang="en-US" altLang="en-US" sz="2800">
                <a:ea typeface="ヒラギノ角ゴ Pro W3" charset="-128"/>
              </a:rPr>
              <a:t>all forms should be turned in with fees to ….)</a:t>
            </a:r>
          </a:p>
          <a:p>
            <a:pPr marL="571500" indent="-571500"/>
            <a:r>
              <a:rPr lang="en-US" altLang="en-US" sz="2800">
                <a:ea typeface="ヒラギノ角ゴ Pro W3" charset="-128"/>
              </a:rPr>
              <a:t>Follow up with any families who came but didn’t join </a:t>
            </a:r>
            <a:r>
              <a:rPr lang="en-US" altLang="en-US" sz="2800" i="1">
                <a:ea typeface="ヒラギノ角ゴ Pro W3" charset="-128"/>
              </a:rPr>
              <a:t>RIGHT AWAY</a:t>
            </a:r>
          </a:p>
          <a:p>
            <a:pPr marL="571500" indent="-571500"/>
            <a:r>
              <a:rPr lang="en-US" altLang="en-US" sz="2800">
                <a:ea typeface="ヒラギノ角ゴ Pro W3" charset="-128"/>
              </a:rPr>
              <a:t>Have your </a:t>
            </a:r>
            <a:r>
              <a:rPr lang="en-US" altLang="en-US" sz="2800" i="1">
                <a:ea typeface="ヒラギノ角ゴ Pro W3" charset="-128"/>
              </a:rPr>
              <a:t>New Parent Orientation </a:t>
            </a:r>
            <a:r>
              <a:rPr lang="en-US" altLang="en-US" sz="2800">
                <a:ea typeface="ヒラギノ角ゴ Pro W3" charset="-128"/>
              </a:rPr>
              <a:t>the next week!</a:t>
            </a:r>
          </a:p>
          <a:p>
            <a:pPr marL="571500" indent="-571500"/>
            <a:r>
              <a:rPr lang="en-US" altLang="en-US" sz="2800">
                <a:ea typeface="ヒラギノ角ゴ Pro W3" charset="-128"/>
              </a:rPr>
              <a:t>We want to keep our families in our program.</a:t>
            </a:r>
          </a:p>
        </p:txBody>
      </p:sp>
      <p:pic>
        <p:nvPicPr>
          <p:cNvPr id="48132" name="Picture 3">
            <a:extLst>
              <a:ext uri="{FF2B5EF4-FFF2-40B4-BE49-F238E27FC236}">
                <a16:creationId xmlns:a16="http://schemas.microsoft.com/office/drawing/2014/main" id="{4BF7B926-BFD9-BE19-D924-9263B22E8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C159966-B87E-4FAF-B5DD-9D09BC56633A}"/>
              </a:ext>
            </a:extLst>
          </p:cNvPr>
          <p:cNvSpPr>
            <a:spLocks noGrp="1"/>
          </p:cNvSpPr>
          <p:nvPr>
            <p:ph type="title"/>
          </p:nvPr>
        </p:nvSpPr>
        <p:spPr>
          <a:xfrm>
            <a:off x="457200" y="146050"/>
            <a:ext cx="8229600" cy="1828800"/>
          </a:xfrm>
        </p:spPr>
        <p:txBody>
          <a:bodyPr/>
          <a:lstStyle/>
          <a:p>
            <a:r>
              <a:rPr lang="en-US" altLang="en-US">
                <a:solidFill>
                  <a:srgbClr val="003F87"/>
                </a:solidFill>
                <a:ea typeface="ヒラギノ角ゴ Pro W3" charset="-128"/>
              </a:rPr>
              <a:t>What do marketing and comedy have in common?</a:t>
            </a:r>
          </a:p>
        </p:txBody>
      </p:sp>
      <p:sp>
        <p:nvSpPr>
          <p:cNvPr id="6147" name="Content Placeholder 2">
            <a:extLst>
              <a:ext uri="{FF2B5EF4-FFF2-40B4-BE49-F238E27FC236}">
                <a16:creationId xmlns:a16="http://schemas.microsoft.com/office/drawing/2014/main" id="{F52489B8-E35D-962B-F606-CFD25617043F}"/>
              </a:ext>
            </a:extLst>
          </p:cNvPr>
          <p:cNvSpPr>
            <a:spLocks noGrp="1"/>
          </p:cNvSpPr>
          <p:nvPr>
            <p:ph idx="1"/>
          </p:nvPr>
        </p:nvSpPr>
        <p:spPr>
          <a:xfrm>
            <a:off x="474663" y="1905000"/>
            <a:ext cx="8229600" cy="3616325"/>
          </a:xfrm>
        </p:spPr>
        <p:txBody>
          <a:bodyPr/>
          <a:lstStyle/>
          <a:p>
            <a:r>
              <a:rPr lang="en-US" altLang="en-US">
                <a:ea typeface="ヒラギノ角ゴ Pro W3" charset="-128"/>
              </a:rPr>
              <a:t>You must </a:t>
            </a:r>
            <a:r>
              <a:rPr lang="en-US" altLang="en-US" i="1">
                <a:ea typeface="ヒラギノ角ゴ Pro W3" charset="-128"/>
              </a:rPr>
              <a:t>know your audience.</a:t>
            </a:r>
          </a:p>
          <a:p>
            <a:pPr lvl="1"/>
            <a:r>
              <a:rPr lang="en-US" altLang="en-US">
                <a:ea typeface="ヒラギノ角ゴ Pro W3" charset="-128"/>
              </a:rPr>
              <a:t>Who are you trying to reach?  </a:t>
            </a:r>
          </a:p>
          <a:p>
            <a:pPr lvl="1"/>
            <a:r>
              <a:rPr lang="en-US" altLang="en-US">
                <a:ea typeface="ヒラギノ角ゴ Pro W3" charset="-128"/>
              </a:rPr>
              <a:t>What do they need to know?</a:t>
            </a:r>
          </a:p>
          <a:p>
            <a:pPr lvl="1"/>
            <a:r>
              <a:rPr lang="en-US" altLang="en-US">
                <a:ea typeface="ヒラギノ角ゴ Pro W3" charset="-128"/>
              </a:rPr>
              <a:t>What do they care about?</a:t>
            </a:r>
          </a:p>
          <a:p>
            <a:r>
              <a:rPr lang="en-US" altLang="en-US">
                <a:ea typeface="ヒラギノ角ゴ Pro W3" charset="-128"/>
              </a:rPr>
              <a:t>Invest your efforts wisely for best outcomes.</a:t>
            </a:r>
          </a:p>
          <a:p>
            <a:r>
              <a:rPr lang="en-US" altLang="en-US">
                <a:ea typeface="ヒラギノ角ゴ Pro W3" charset="-128"/>
              </a:rPr>
              <a:t>Inclusion of Scouts BSA is new in this presentation.  Why? </a:t>
            </a:r>
          </a:p>
          <a:p>
            <a:endParaRPr lang="en-US" altLang="en-US">
              <a:ea typeface="ヒラギノ角ゴ Pro W3" charset="-128"/>
            </a:endParaRPr>
          </a:p>
        </p:txBody>
      </p:sp>
      <p:pic>
        <p:nvPicPr>
          <p:cNvPr id="9220" name="Picture 3">
            <a:extLst>
              <a:ext uri="{FF2B5EF4-FFF2-40B4-BE49-F238E27FC236}">
                <a16:creationId xmlns:a16="http://schemas.microsoft.com/office/drawing/2014/main" id="{FE4DD85D-8C6D-DB84-322E-65F5D0EF8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Know Your Audience | Gateway to Health Communication | CDC">
            <a:extLst>
              <a:ext uri="{FF2B5EF4-FFF2-40B4-BE49-F238E27FC236}">
                <a16:creationId xmlns:a16="http://schemas.microsoft.com/office/drawing/2014/main" id="{09591E9F-4FFE-D0F8-3D1F-21A73707E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14600"/>
            <a:ext cx="25876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ppt_x"/>
                                          </p:val>
                                        </p:tav>
                                        <p:tav tm="100000">
                                          <p:val>
                                            <p:strVal val="#ppt_x"/>
                                          </p:val>
                                        </p:tav>
                                      </p:tavLst>
                                    </p:anim>
                                    <p:anim calcmode="lin" valueType="num">
                                      <p:cBhvr additive="base">
                                        <p:cTn id="8"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fade">
                                      <p:cBhvr>
                                        <p:cTn id="27"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CE5CACEA-4B76-2654-802E-5263910459A2}"/>
              </a:ext>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1" name="Rectangle 10" descr="&quot;&quot;">
            <a:extLst>
              <a:ext uri="{FF2B5EF4-FFF2-40B4-BE49-F238E27FC236}">
                <a16:creationId xmlns:a16="http://schemas.microsoft.com/office/drawing/2014/main" id="{395A28A9-BABB-848D-F7CA-11ACEA0D19F3}"/>
              </a:ext>
            </a:extLst>
          </p:cNvPr>
          <p:cNvSpPr>
            <a:spLocks noGrp="1" noRot="1" noChangeAspect="1" noMove="1" noResize="1" noEditPoints="1" noAdjustHandles="1" noChangeArrowheads="1" noChangeShapeType="1" noTextEdit="1"/>
          </p:cNvSpPr>
          <p:nvPr/>
        </p:nvSpPr>
        <p:spPr>
          <a:xfrm flipH="1">
            <a:off x="0" y="857250"/>
            <a:ext cx="9144000" cy="1182688"/>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3" name="Rectangle 12">
            <a:extLst>
              <a:ext uri="{FF2B5EF4-FFF2-40B4-BE49-F238E27FC236}">
                <a16:creationId xmlns:a16="http://schemas.microsoft.com/office/drawing/2014/main" id="{E18CEE80-62A2-76CA-8FF9-8DEE221A3EDA}"/>
              </a:ext>
            </a:extLst>
          </p:cNvPr>
          <p:cNvSpPr>
            <a:spLocks noGrp="1" noRot="1" noChangeAspect="1" noMove="1" noResize="1" noEditPoints="1" noAdjustHandles="1" noChangeArrowheads="1" noChangeShapeType="1" noTextEdit="1"/>
          </p:cNvSpPr>
          <p:nvPr/>
        </p:nvSpPr>
        <p:spPr>
          <a:xfrm rot="10800000" flipH="1">
            <a:off x="6096643" y="857250"/>
            <a:ext cx="3047357"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5" name="Rectangle 14">
            <a:extLst>
              <a:ext uri="{FF2B5EF4-FFF2-40B4-BE49-F238E27FC236}">
                <a16:creationId xmlns:a16="http://schemas.microsoft.com/office/drawing/2014/main" id="{8D10929D-D0BA-D831-57E9-5B74ECAAD5A1}"/>
              </a:ext>
            </a:extLst>
          </p:cNvPr>
          <p:cNvSpPr>
            <a:spLocks noGrp="1" noRot="1" noChangeAspect="1" noMove="1" noResize="1" noEditPoints="1" noAdjustHandles="1" noChangeArrowheads="1" noChangeShapeType="1" noTextEdit="1"/>
          </p:cNvSpPr>
          <p:nvPr/>
        </p:nvSpPr>
        <p:spPr>
          <a:xfrm rot="5400000">
            <a:off x="3980833" y="-312358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49162" name="Title 1">
            <a:extLst>
              <a:ext uri="{FF2B5EF4-FFF2-40B4-BE49-F238E27FC236}">
                <a16:creationId xmlns:a16="http://schemas.microsoft.com/office/drawing/2014/main" id="{162DBC92-EF22-1510-B82B-66D9410F7E78}"/>
              </a:ext>
            </a:extLst>
          </p:cNvPr>
          <p:cNvSpPr>
            <a:spLocks noGrp="1" noChangeArrowheads="1"/>
          </p:cNvSpPr>
          <p:nvPr>
            <p:ph type="title"/>
          </p:nvPr>
        </p:nvSpPr>
        <p:spPr>
          <a:xfrm>
            <a:off x="87313" y="1119188"/>
            <a:ext cx="7532687" cy="658812"/>
          </a:xfrm>
        </p:spPr>
        <p:txBody>
          <a:bodyPr/>
          <a:lstStyle/>
          <a:p>
            <a:r>
              <a:rPr lang="en-US" altLang="en-US" sz="2100" b="1">
                <a:solidFill>
                  <a:srgbClr val="FFFFFF"/>
                </a:solidFill>
              </a:rPr>
              <a:t>What Drives Recommendation – 2022 </a:t>
            </a:r>
            <a:r>
              <a:rPr lang="en-US" altLang="en-US" sz="1500">
                <a:solidFill>
                  <a:srgbClr val="FFFFFF"/>
                </a:solidFill>
              </a:rPr>
              <a:t>(Number denotes  order of importance)</a:t>
            </a:r>
          </a:p>
        </p:txBody>
      </p:sp>
      <p:graphicFrame>
        <p:nvGraphicFramePr>
          <p:cNvPr id="4" name="Table 4">
            <a:extLst>
              <a:ext uri="{FF2B5EF4-FFF2-40B4-BE49-F238E27FC236}">
                <a16:creationId xmlns:a16="http://schemas.microsoft.com/office/drawing/2014/main" id="{66E4E004-8B6F-2584-54D9-8BEE95D51016}"/>
              </a:ext>
            </a:extLst>
          </p:cNvPr>
          <p:cNvGraphicFramePr>
            <a:graphicFrameLocks noGrp="1"/>
          </p:cNvGraphicFramePr>
          <p:nvPr>
            <p:ph idx="1"/>
          </p:nvPr>
        </p:nvGraphicFramePr>
        <p:xfrm>
          <a:off x="395288" y="2338388"/>
          <a:ext cx="8277224" cy="3493172"/>
        </p:xfrm>
        <a:graphic>
          <a:graphicData uri="http://schemas.openxmlformats.org/drawingml/2006/table">
            <a:tbl>
              <a:tblPr firstRow="1" bandRow="1">
                <a:tableStyleId>{5C22544A-7EE6-4342-B048-85BDC9FD1C3A}</a:tableStyleId>
              </a:tblPr>
              <a:tblGrid>
                <a:gridCol w="3846328">
                  <a:extLst>
                    <a:ext uri="{9D8B030D-6E8A-4147-A177-3AD203B41FA5}">
                      <a16:colId xmlns:a16="http://schemas.microsoft.com/office/drawing/2014/main" val="20000"/>
                    </a:ext>
                  </a:extLst>
                </a:gridCol>
                <a:gridCol w="1183063">
                  <a:extLst>
                    <a:ext uri="{9D8B030D-6E8A-4147-A177-3AD203B41FA5}">
                      <a16:colId xmlns:a16="http://schemas.microsoft.com/office/drawing/2014/main" val="20001"/>
                    </a:ext>
                  </a:extLst>
                </a:gridCol>
                <a:gridCol w="1239186">
                  <a:extLst>
                    <a:ext uri="{9D8B030D-6E8A-4147-A177-3AD203B41FA5}">
                      <a16:colId xmlns:a16="http://schemas.microsoft.com/office/drawing/2014/main" val="20002"/>
                    </a:ext>
                  </a:extLst>
                </a:gridCol>
                <a:gridCol w="1144179">
                  <a:extLst>
                    <a:ext uri="{9D8B030D-6E8A-4147-A177-3AD203B41FA5}">
                      <a16:colId xmlns:a16="http://schemas.microsoft.com/office/drawing/2014/main" val="20003"/>
                    </a:ext>
                  </a:extLst>
                </a:gridCol>
                <a:gridCol w="864468">
                  <a:extLst>
                    <a:ext uri="{9D8B030D-6E8A-4147-A177-3AD203B41FA5}">
                      <a16:colId xmlns:a16="http://schemas.microsoft.com/office/drawing/2014/main" val="20004"/>
                    </a:ext>
                  </a:extLst>
                </a:gridCol>
              </a:tblGrid>
              <a:tr h="384685">
                <a:tc>
                  <a:txBody>
                    <a:bodyPr/>
                    <a:lstStyle/>
                    <a:p>
                      <a:endParaRPr lang="en-US" sz="1100" b="1" dirty="0"/>
                    </a:p>
                  </a:txBody>
                  <a:tcPr marL="49499" marR="49499" marT="24742" marB="24742">
                    <a:solidFill>
                      <a:srgbClr val="4472C4"/>
                    </a:solidFill>
                  </a:tcPr>
                </a:tc>
                <a:tc>
                  <a:txBody>
                    <a:bodyPr/>
                    <a:lstStyle/>
                    <a:p>
                      <a:pPr algn="ctr"/>
                      <a:r>
                        <a:rPr lang="en-US" sz="1100" b="1" dirty="0"/>
                        <a:t>Cub Scout Parents</a:t>
                      </a:r>
                    </a:p>
                  </a:txBody>
                  <a:tcPr marL="49499" marR="49499" marT="24742" marB="24742"/>
                </a:tc>
                <a:tc>
                  <a:txBody>
                    <a:bodyPr/>
                    <a:lstStyle/>
                    <a:p>
                      <a:pPr algn="ctr"/>
                      <a:r>
                        <a:rPr lang="en-US" sz="1100" b="1" dirty="0"/>
                        <a:t>Scouts BSA Parents</a:t>
                      </a:r>
                    </a:p>
                  </a:txBody>
                  <a:tcPr marL="49499" marR="49499" marT="24742" marB="24742"/>
                </a:tc>
                <a:tc>
                  <a:txBody>
                    <a:bodyPr/>
                    <a:lstStyle/>
                    <a:p>
                      <a:pPr algn="ctr"/>
                      <a:r>
                        <a:rPr lang="en-US" sz="1100" b="1" dirty="0"/>
                        <a:t>Scouts BSA Youth 14+</a:t>
                      </a:r>
                    </a:p>
                  </a:txBody>
                  <a:tcPr marL="49499" marR="49499" marT="24742" marB="24742"/>
                </a:tc>
                <a:tc>
                  <a:txBody>
                    <a:bodyPr/>
                    <a:lstStyle/>
                    <a:p>
                      <a:pPr algn="ctr"/>
                      <a:r>
                        <a:rPr lang="en-US" sz="1100" b="1" dirty="0"/>
                        <a:t>Unit </a:t>
                      </a:r>
                    </a:p>
                    <a:p>
                      <a:pPr algn="ctr"/>
                      <a:r>
                        <a:rPr lang="en-US" sz="1100" b="1" dirty="0"/>
                        <a:t>Volunteers</a:t>
                      </a:r>
                    </a:p>
                  </a:txBody>
                  <a:tcPr marL="49499" marR="49499" marT="24742" marB="24742"/>
                </a:tc>
                <a:extLst>
                  <a:ext uri="{0D108BD9-81ED-4DB2-BD59-A6C34878D82A}">
                    <a16:rowId xmlns:a16="http://schemas.microsoft.com/office/drawing/2014/main" val="10000"/>
                  </a:ext>
                </a:extLst>
              </a:tr>
              <a:tr h="217085">
                <a:tc>
                  <a:txBody>
                    <a:bodyPr/>
                    <a:lstStyle/>
                    <a:p>
                      <a:r>
                        <a:rPr lang="en-US" sz="1100" b="1" dirty="0"/>
                        <a:t>Scouting is really fun for me.</a:t>
                      </a:r>
                    </a:p>
                  </a:txBody>
                  <a:tcPr marL="49499" marR="49499" marT="24742" marB="24742">
                    <a:solidFill>
                      <a:srgbClr val="CFD5EA"/>
                    </a:solidFill>
                  </a:tcPr>
                </a:tc>
                <a:tc>
                  <a:txBody>
                    <a:bodyPr/>
                    <a:lstStyle/>
                    <a:p>
                      <a:pPr algn="ctr"/>
                      <a:r>
                        <a:rPr lang="en-US" sz="1100" b="1" dirty="0"/>
                        <a:t>1</a:t>
                      </a:r>
                    </a:p>
                  </a:txBody>
                  <a:tcPr marL="49499" marR="49499" marT="24742" marB="24742"/>
                </a:tc>
                <a:tc>
                  <a:txBody>
                    <a:bodyPr/>
                    <a:lstStyle/>
                    <a:p>
                      <a:pPr algn="ctr"/>
                      <a:r>
                        <a:rPr lang="en-US" sz="1100" b="1" dirty="0"/>
                        <a:t>3</a:t>
                      </a:r>
                    </a:p>
                  </a:txBody>
                  <a:tcPr marL="49499" marR="49499" marT="24742" marB="24742"/>
                </a:tc>
                <a:tc>
                  <a:txBody>
                    <a:bodyPr/>
                    <a:lstStyle/>
                    <a:p>
                      <a:pPr algn="ctr"/>
                      <a:r>
                        <a:rPr lang="en-US" sz="1100" b="1" dirty="0"/>
                        <a:t>1</a:t>
                      </a:r>
                    </a:p>
                  </a:txBody>
                  <a:tcPr marL="49499" marR="49499" marT="24742" marB="24742"/>
                </a:tc>
                <a:tc>
                  <a:txBody>
                    <a:bodyPr/>
                    <a:lstStyle/>
                    <a:p>
                      <a:pPr algn="ctr"/>
                      <a:r>
                        <a:rPr lang="en-US" sz="1100" b="1" dirty="0"/>
                        <a:t>3</a:t>
                      </a:r>
                    </a:p>
                  </a:txBody>
                  <a:tcPr marL="49499" marR="49499" marT="24742" marB="24742"/>
                </a:tc>
                <a:extLst>
                  <a:ext uri="{0D108BD9-81ED-4DB2-BD59-A6C34878D82A}">
                    <a16:rowId xmlns:a16="http://schemas.microsoft.com/office/drawing/2014/main" val="10001"/>
                  </a:ext>
                </a:extLst>
              </a:tr>
              <a:tr h="217085">
                <a:tc>
                  <a:txBody>
                    <a:bodyPr/>
                    <a:lstStyle/>
                    <a:p>
                      <a:r>
                        <a:rPr lang="en-US" sz="1100" b="1" dirty="0"/>
                        <a:t>Scouting is a great value for the money.</a:t>
                      </a:r>
                    </a:p>
                  </a:txBody>
                  <a:tcPr marL="49499" marR="49499" marT="24742" marB="24742">
                    <a:solidFill>
                      <a:srgbClr val="E9EBF5"/>
                    </a:solidFill>
                  </a:tcPr>
                </a:tc>
                <a:tc>
                  <a:txBody>
                    <a:bodyPr/>
                    <a:lstStyle/>
                    <a:p>
                      <a:pPr algn="ctr"/>
                      <a:r>
                        <a:rPr lang="en-US" sz="1100" b="1" dirty="0"/>
                        <a:t>2</a:t>
                      </a:r>
                    </a:p>
                  </a:txBody>
                  <a:tcPr marL="49499" marR="49499" marT="24742" marB="24742"/>
                </a:tc>
                <a:tc>
                  <a:txBody>
                    <a:bodyPr/>
                    <a:lstStyle/>
                    <a:p>
                      <a:pPr algn="ctr"/>
                      <a:r>
                        <a:rPr lang="en-US" sz="1100" b="1" dirty="0"/>
                        <a:t>4</a:t>
                      </a:r>
                    </a:p>
                  </a:txBody>
                  <a:tcPr marL="49499" marR="49499" marT="24742" marB="24742"/>
                </a:tc>
                <a:tc>
                  <a:txBody>
                    <a:bodyPr/>
                    <a:lstStyle/>
                    <a:p>
                      <a:pPr algn="ctr"/>
                      <a:endParaRPr lang="en-US" sz="1100" b="1" dirty="0"/>
                    </a:p>
                  </a:txBody>
                  <a:tcPr marL="49499" marR="49499" marT="24742" marB="24742"/>
                </a:tc>
                <a:tc>
                  <a:txBody>
                    <a:bodyPr/>
                    <a:lstStyle/>
                    <a:p>
                      <a:pPr algn="ctr"/>
                      <a:r>
                        <a:rPr lang="en-US" sz="1100" b="1" dirty="0"/>
                        <a:t>4</a:t>
                      </a:r>
                    </a:p>
                  </a:txBody>
                  <a:tcPr marL="49499" marR="49499" marT="24742" marB="24742"/>
                </a:tc>
                <a:extLst>
                  <a:ext uri="{0D108BD9-81ED-4DB2-BD59-A6C34878D82A}">
                    <a16:rowId xmlns:a16="http://schemas.microsoft.com/office/drawing/2014/main" val="10002"/>
                  </a:ext>
                </a:extLst>
              </a:tr>
              <a:tr h="384685">
                <a:tc>
                  <a:txBody>
                    <a:bodyPr/>
                    <a:lstStyle/>
                    <a:p>
                      <a:r>
                        <a:rPr lang="en-US" sz="1100" b="1" dirty="0"/>
                        <a:t>Being in Scouting makes me feel like I am part of something bigger than myself.</a:t>
                      </a:r>
                    </a:p>
                  </a:txBody>
                  <a:tcPr marL="49499" marR="49499" marT="24742" marB="24742"/>
                </a:tc>
                <a:tc>
                  <a:txBody>
                    <a:bodyPr/>
                    <a:lstStyle/>
                    <a:p>
                      <a:pPr algn="ctr"/>
                      <a:r>
                        <a:rPr lang="en-US" sz="1100" b="1" dirty="0"/>
                        <a:t>3</a:t>
                      </a:r>
                    </a:p>
                  </a:txBody>
                  <a:tcPr marL="49499" marR="49499" marT="24742" marB="24742"/>
                </a:tc>
                <a:tc>
                  <a:txBody>
                    <a:bodyPr/>
                    <a:lstStyle/>
                    <a:p>
                      <a:pPr algn="ctr"/>
                      <a:r>
                        <a:rPr lang="en-US" sz="1100" b="1" dirty="0"/>
                        <a:t>5</a:t>
                      </a:r>
                    </a:p>
                  </a:txBody>
                  <a:tcPr marL="49499" marR="49499" marT="24742" marB="24742"/>
                </a:tc>
                <a:tc>
                  <a:txBody>
                    <a:bodyPr/>
                    <a:lstStyle/>
                    <a:p>
                      <a:pPr algn="ctr"/>
                      <a:r>
                        <a:rPr lang="en-US" sz="1100" b="1" dirty="0"/>
                        <a:t>3</a:t>
                      </a:r>
                    </a:p>
                  </a:txBody>
                  <a:tcPr marL="49499" marR="49499" marT="24742" marB="24742"/>
                </a:tc>
                <a:tc>
                  <a:txBody>
                    <a:bodyPr/>
                    <a:lstStyle/>
                    <a:p>
                      <a:pPr algn="ctr"/>
                      <a:r>
                        <a:rPr lang="en-US" sz="1100" b="1" dirty="0"/>
                        <a:t>2</a:t>
                      </a:r>
                    </a:p>
                  </a:txBody>
                  <a:tcPr marL="49499" marR="49499" marT="24742" marB="24742"/>
                </a:tc>
                <a:extLst>
                  <a:ext uri="{0D108BD9-81ED-4DB2-BD59-A6C34878D82A}">
                    <a16:rowId xmlns:a16="http://schemas.microsoft.com/office/drawing/2014/main" val="10003"/>
                  </a:ext>
                </a:extLst>
              </a:tr>
              <a:tr h="217085">
                <a:tc>
                  <a:txBody>
                    <a:bodyPr/>
                    <a:lstStyle/>
                    <a:p>
                      <a:r>
                        <a:rPr lang="en-US" sz="1100" b="1" dirty="0"/>
                        <a:t>Scout meetings are a good use of our family’s time.</a:t>
                      </a:r>
                    </a:p>
                  </a:txBody>
                  <a:tcPr marL="49499" marR="49499" marT="24742" marB="24742"/>
                </a:tc>
                <a:tc>
                  <a:txBody>
                    <a:bodyPr/>
                    <a:lstStyle/>
                    <a:p>
                      <a:pPr algn="ctr"/>
                      <a:r>
                        <a:rPr lang="en-US" sz="1100" b="1" dirty="0"/>
                        <a:t>4</a:t>
                      </a:r>
                    </a:p>
                  </a:txBody>
                  <a:tcPr marL="49499" marR="49499" marT="24742" marB="24742"/>
                </a:tc>
                <a:tc>
                  <a:txBody>
                    <a:bodyPr/>
                    <a:lstStyle/>
                    <a:p>
                      <a:pPr algn="ctr"/>
                      <a:r>
                        <a:rPr lang="en-US" sz="1100" b="1" dirty="0"/>
                        <a:t>8</a:t>
                      </a:r>
                    </a:p>
                  </a:txBody>
                  <a:tcPr marL="49499" marR="49499" marT="24742" marB="24742"/>
                </a:tc>
                <a:tc>
                  <a:txBody>
                    <a:bodyPr/>
                    <a:lstStyle/>
                    <a:p>
                      <a:pPr algn="ctr"/>
                      <a:r>
                        <a:rPr lang="en-US" sz="1100" b="1" dirty="0"/>
                        <a:t>4</a:t>
                      </a:r>
                    </a:p>
                  </a:txBody>
                  <a:tcPr marL="49499" marR="49499" marT="24742" marB="24742"/>
                </a:tc>
                <a:tc>
                  <a:txBody>
                    <a:bodyPr/>
                    <a:lstStyle/>
                    <a:p>
                      <a:pPr algn="ctr"/>
                      <a:r>
                        <a:rPr lang="en-US" sz="1100" b="1" dirty="0"/>
                        <a:t>6</a:t>
                      </a:r>
                    </a:p>
                  </a:txBody>
                  <a:tcPr marL="49499" marR="49499" marT="24742" marB="24742"/>
                </a:tc>
                <a:extLst>
                  <a:ext uri="{0D108BD9-81ED-4DB2-BD59-A6C34878D82A}">
                    <a16:rowId xmlns:a16="http://schemas.microsoft.com/office/drawing/2014/main" val="10004"/>
                  </a:ext>
                </a:extLst>
              </a:tr>
              <a:tr h="384685">
                <a:tc>
                  <a:txBody>
                    <a:bodyPr/>
                    <a:lstStyle/>
                    <a:p>
                      <a:r>
                        <a:rPr lang="en-US" sz="1100" b="1" dirty="0"/>
                        <a:t>Scouting is our partner in providing positive youth programs to meet our goals.</a:t>
                      </a:r>
                    </a:p>
                  </a:txBody>
                  <a:tcPr marL="49499" marR="49499" marT="24742" marB="24742"/>
                </a:tc>
                <a:tc>
                  <a:txBody>
                    <a:bodyPr/>
                    <a:lstStyle/>
                    <a:p>
                      <a:pPr algn="ctr"/>
                      <a:r>
                        <a:rPr lang="en-US" sz="1100" b="1" dirty="0"/>
                        <a:t>5</a:t>
                      </a:r>
                    </a:p>
                  </a:txBody>
                  <a:tcPr marL="49499" marR="49499" marT="24742" marB="24742"/>
                </a:tc>
                <a:tc>
                  <a:txBody>
                    <a:bodyPr/>
                    <a:lstStyle/>
                    <a:p>
                      <a:pPr algn="ctr"/>
                      <a:r>
                        <a:rPr lang="en-US" sz="1100" b="1" dirty="0"/>
                        <a:t>2</a:t>
                      </a:r>
                    </a:p>
                  </a:txBody>
                  <a:tcPr marL="49499" marR="49499" marT="24742" marB="24742"/>
                </a:tc>
                <a:tc>
                  <a:txBody>
                    <a:bodyPr/>
                    <a:lstStyle/>
                    <a:p>
                      <a:pPr algn="ctr"/>
                      <a:endParaRPr lang="en-US" sz="1100" b="1" dirty="0"/>
                    </a:p>
                  </a:txBody>
                  <a:tcPr marL="49499" marR="49499" marT="24742" marB="24742"/>
                </a:tc>
                <a:tc>
                  <a:txBody>
                    <a:bodyPr/>
                    <a:lstStyle/>
                    <a:p>
                      <a:pPr algn="ctr"/>
                      <a:endParaRPr lang="en-US" sz="1100" b="1" dirty="0"/>
                    </a:p>
                  </a:txBody>
                  <a:tcPr marL="49499" marR="49499" marT="24742" marB="24742"/>
                </a:tc>
                <a:extLst>
                  <a:ext uri="{0D108BD9-81ED-4DB2-BD59-A6C34878D82A}">
                    <a16:rowId xmlns:a16="http://schemas.microsoft.com/office/drawing/2014/main" val="10005"/>
                  </a:ext>
                </a:extLst>
              </a:tr>
              <a:tr h="217085">
                <a:tc>
                  <a:txBody>
                    <a:bodyPr/>
                    <a:lstStyle/>
                    <a:p>
                      <a:r>
                        <a:rPr lang="en-US" sz="1100" b="1" dirty="0"/>
                        <a:t>Scouting is constantly reinforcing worthwhile values.</a:t>
                      </a:r>
                    </a:p>
                  </a:txBody>
                  <a:tcPr marL="49499" marR="49499" marT="24742" marB="24742"/>
                </a:tc>
                <a:tc>
                  <a:txBody>
                    <a:bodyPr/>
                    <a:lstStyle/>
                    <a:p>
                      <a:pPr algn="ctr"/>
                      <a:r>
                        <a:rPr lang="en-US" sz="1100" b="1" dirty="0"/>
                        <a:t>6</a:t>
                      </a:r>
                    </a:p>
                  </a:txBody>
                  <a:tcPr marL="49499" marR="49499" marT="24742" marB="24742"/>
                </a:tc>
                <a:tc>
                  <a:txBody>
                    <a:bodyPr/>
                    <a:lstStyle/>
                    <a:p>
                      <a:pPr algn="ctr"/>
                      <a:r>
                        <a:rPr lang="en-US" sz="1100" b="1" dirty="0"/>
                        <a:t>1</a:t>
                      </a:r>
                    </a:p>
                  </a:txBody>
                  <a:tcPr marL="49499" marR="49499" marT="24742" marB="24742"/>
                </a:tc>
                <a:tc>
                  <a:txBody>
                    <a:bodyPr/>
                    <a:lstStyle/>
                    <a:p>
                      <a:pPr algn="ctr"/>
                      <a:r>
                        <a:rPr lang="en-US" sz="1100" b="1" dirty="0"/>
                        <a:t>2</a:t>
                      </a:r>
                    </a:p>
                  </a:txBody>
                  <a:tcPr marL="49499" marR="49499" marT="24742" marB="24742"/>
                </a:tc>
                <a:tc>
                  <a:txBody>
                    <a:bodyPr/>
                    <a:lstStyle/>
                    <a:p>
                      <a:pPr algn="ctr"/>
                      <a:r>
                        <a:rPr lang="en-US" sz="1100" b="1" dirty="0"/>
                        <a:t>1</a:t>
                      </a:r>
                    </a:p>
                  </a:txBody>
                  <a:tcPr marL="49499" marR="49499" marT="24742" marB="24742"/>
                </a:tc>
                <a:extLst>
                  <a:ext uri="{0D108BD9-81ED-4DB2-BD59-A6C34878D82A}">
                    <a16:rowId xmlns:a16="http://schemas.microsoft.com/office/drawing/2014/main" val="10006"/>
                  </a:ext>
                </a:extLst>
              </a:tr>
              <a:tr h="217085">
                <a:tc>
                  <a:txBody>
                    <a:bodyPr/>
                    <a:lstStyle/>
                    <a:p>
                      <a:r>
                        <a:rPr lang="en-US" sz="1100" b="1" dirty="0"/>
                        <a:t>Our family/I feel like we belong in our Scout unit.</a:t>
                      </a:r>
                    </a:p>
                  </a:txBody>
                  <a:tcPr marL="49499" marR="49499" marT="24742" marB="24742"/>
                </a:tc>
                <a:tc>
                  <a:txBody>
                    <a:bodyPr/>
                    <a:lstStyle/>
                    <a:p>
                      <a:pPr algn="ctr"/>
                      <a:r>
                        <a:rPr lang="en-US" sz="1100" b="1" dirty="0"/>
                        <a:t>7</a:t>
                      </a:r>
                    </a:p>
                  </a:txBody>
                  <a:tcPr marL="49499" marR="49499" marT="24742" marB="24742"/>
                </a:tc>
                <a:tc>
                  <a:txBody>
                    <a:bodyPr/>
                    <a:lstStyle/>
                    <a:p>
                      <a:pPr algn="ctr"/>
                      <a:r>
                        <a:rPr lang="en-US" sz="1100" b="1" dirty="0"/>
                        <a:t>7</a:t>
                      </a:r>
                    </a:p>
                  </a:txBody>
                  <a:tcPr marL="49499" marR="49499" marT="24742" marB="24742"/>
                </a:tc>
                <a:tc>
                  <a:txBody>
                    <a:bodyPr/>
                    <a:lstStyle/>
                    <a:p>
                      <a:pPr algn="ctr"/>
                      <a:endParaRPr lang="en-US" sz="1100" b="1" dirty="0"/>
                    </a:p>
                  </a:txBody>
                  <a:tcPr marL="49499" marR="49499" marT="24742" marB="24742"/>
                </a:tc>
                <a:tc>
                  <a:txBody>
                    <a:bodyPr/>
                    <a:lstStyle/>
                    <a:p>
                      <a:pPr algn="ctr"/>
                      <a:r>
                        <a:rPr lang="en-US" sz="1100" b="1" dirty="0"/>
                        <a:t>10</a:t>
                      </a:r>
                    </a:p>
                  </a:txBody>
                  <a:tcPr marL="49499" marR="49499" marT="24742" marB="24742"/>
                </a:tc>
                <a:extLst>
                  <a:ext uri="{0D108BD9-81ED-4DB2-BD59-A6C34878D82A}">
                    <a16:rowId xmlns:a16="http://schemas.microsoft.com/office/drawing/2014/main" val="10007"/>
                  </a:ext>
                </a:extLst>
              </a:tr>
              <a:tr h="217085">
                <a:tc>
                  <a:txBody>
                    <a:bodyPr/>
                    <a:lstStyle/>
                    <a:p>
                      <a:r>
                        <a:rPr lang="en-US" sz="1100" b="1" dirty="0"/>
                        <a:t>I feel my child is safe in their Scout unit.</a:t>
                      </a:r>
                    </a:p>
                  </a:txBody>
                  <a:tcPr marL="49499" marR="49499" marT="24742" marB="24742"/>
                </a:tc>
                <a:tc>
                  <a:txBody>
                    <a:bodyPr/>
                    <a:lstStyle/>
                    <a:p>
                      <a:pPr algn="ctr"/>
                      <a:r>
                        <a:rPr lang="en-US" sz="1100" b="1" dirty="0"/>
                        <a:t>8</a:t>
                      </a:r>
                    </a:p>
                  </a:txBody>
                  <a:tcPr marL="49499" marR="49499" marT="24742" marB="24742"/>
                </a:tc>
                <a:tc>
                  <a:txBody>
                    <a:bodyPr/>
                    <a:lstStyle/>
                    <a:p>
                      <a:pPr algn="ctr"/>
                      <a:r>
                        <a:rPr lang="en-US" sz="1100" b="1" dirty="0"/>
                        <a:t>6</a:t>
                      </a:r>
                    </a:p>
                  </a:txBody>
                  <a:tcPr marL="49499" marR="49499" marT="24742" marB="24742"/>
                </a:tc>
                <a:tc>
                  <a:txBody>
                    <a:bodyPr/>
                    <a:lstStyle/>
                    <a:p>
                      <a:pPr algn="ctr"/>
                      <a:endParaRPr lang="en-US" sz="1100" b="1" dirty="0"/>
                    </a:p>
                  </a:txBody>
                  <a:tcPr marL="49499" marR="49499" marT="24742" marB="24742"/>
                </a:tc>
                <a:tc>
                  <a:txBody>
                    <a:bodyPr/>
                    <a:lstStyle/>
                    <a:p>
                      <a:pPr algn="ctr"/>
                      <a:endParaRPr lang="en-US" sz="1100" b="1" dirty="0"/>
                    </a:p>
                  </a:txBody>
                  <a:tcPr marL="49499" marR="49499" marT="24742" marB="24742"/>
                </a:tc>
                <a:extLst>
                  <a:ext uri="{0D108BD9-81ED-4DB2-BD59-A6C34878D82A}">
                    <a16:rowId xmlns:a16="http://schemas.microsoft.com/office/drawing/2014/main" val="10008"/>
                  </a:ext>
                </a:extLst>
              </a:tr>
              <a:tr h="217085">
                <a:tc>
                  <a:txBody>
                    <a:bodyPr/>
                    <a:lstStyle/>
                    <a:p>
                      <a:r>
                        <a:rPr lang="en-US" sz="1100" b="1" dirty="0"/>
                        <a:t>We have great outdoor activities in my troop.</a:t>
                      </a:r>
                    </a:p>
                  </a:txBody>
                  <a:tcPr marL="49499" marR="49499" marT="24742" marB="24742"/>
                </a:tc>
                <a:tc>
                  <a:txBody>
                    <a:bodyPr/>
                    <a:lstStyle/>
                    <a:p>
                      <a:pPr algn="ctr"/>
                      <a:endParaRPr lang="en-US" sz="1100" b="1" dirty="0"/>
                    </a:p>
                  </a:txBody>
                  <a:tcPr marL="49499" marR="49499" marT="24742" marB="24742"/>
                </a:tc>
                <a:tc>
                  <a:txBody>
                    <a:bodyPr/>
                    <a:lstStyle/>
                    <a:p>
                      <a:pPr algn="ctr"/>
                      <a:r>
                        <a:rPr lang="en-US" sz="1100" b="1" dirty="0"/>
                        <a:t>9</a:t>
                      </a:r>
                    </a:p>
                  </a:txBody>
                  <a:tcPr marL="49499" marR="49499" marT="24742" marB="24742"/>
                </a:tc>
                <a:tc>
                  <a:txBody>
                    <a:bodyPr/>
                    <a:lstStyle/>
                    <a:p>
                      <a:pPr algn="ctr"/>
                      <a:r>
                        <a:rPr lang="en-US" sz="1100" b="1" dirty="0"/>
                        <a:t>5</a:t>
                      </a:r>
                    </a:p>
                  </a:txBody>
                  <a:tcPr marL="49499" marR="49499" marT="24742" marB="24742"/>
                </a:tc>
                <a:tc>
                  <a:txBody>
                    <a:bodyPr/>
                    <a:lstStyle/>
                    <a:p>
                      <a:pPr algn="ctr"/>
                      <a:r>
                        <a:rPr lang="en-US" sz="1100" b="1" dirty="0"/>
                        <a:t>8</a:t>
                      </a:r>
                    </a:p>
                  </a:txBody>
                  <a:tcPr marL="49499" marR="49499" marT="24742" marB="24742"/>
                </a:tc>
                <a:extLst>
                  <a:ext uri="{0D108BD9-81ED-4DB2-BD59-A6C34878D82A}">
                    <a16:rowId xmlns:a16="http://schemas.microsoft.com/office/drawing/2014/main" val="10009"/>
                  </a:ext>
                </a:extLst>
              </a:tr>
              <a:tr h="217085">
                <a:tc>
                  <a:txBody>
                    <a:bodyPr/>
                    <a:lstStyle/>
                    <a:p>
                      <a:r>
                        <a:rPr lang="en-US" sz="1100" b="1" dirty="0"/>
                        <a:t>I feel the council/district is very responsive to my needs.</a:t>
                      </a:r>
                    </a:p>
                  </a:txBody>
                  <a:tcPr marL="49499" marR="49499" marT="24742" marB="24742"/>
                </a:tc>
                <a:tc>
                  <a:txBody>
                    <a:bodyPr/>
                    <a:lstStyle/>
                    <a:p>
                      <a:pPr algn="ctr"/>
                      <a:endParaRPr lang="en-US" sz="1100" b="1" dirty="0"/>
                    </a:p>
                  </a:txBody>
                  <a:tcPr marL="49499" marR="49499" marT="24742" marB="24742"/>
                </a:tc>
                <a:tc>
                  <a:txBody>
                    <a:bodyPr/>
                    <a:lstStyle/>
                    <a:p>
                      <a:pPr algn="ctr"/>
                      <a:endParaRPr lang="en-US" sz="1100" b="1" dirty="0"/>
                    </a:p>
                  </a:txBody>
                  <a:tcPr marL="49499" marR="49499" marT="24742" marB="24742"/>
                </a:tc>
                <a:tc>
                  <a:txBody>
                    <a:bodyPr/>
                    <a:lstStyle/>
                    <a:p>
                      <a:pPr algn="ctr"/>
                      <a:endParaRPr lang="en-US" sz="1100" b="1" dirty="0"/>
                    </a:p>
                  </a:txBody>
                  <a:tcPr marL="49499" marR="49499" marT="24742" marB="24742"/>
                </a:tc>
                <a:tc>
                  <a:txBody>
                    <a:bodyPr/>
                    <a:lstStyle/>
                    <a:p>
                      <a:pPr algn="ctr"/>
                      <a:r>
                        <a:rPr lang="en-US" sz="1100" b="1" dirty="0"/>
                        <a:t>5</a:t>
                      </a:r>
                    </a:p>
                  </a:txBody>
                  <a:tcPr marL="49499" marR="49499" marT="24742" marB="24742"/>
                </a:tc>
                <a:extLst>
                  <a:ext uri="{0D108BD9-81ED-4DB2-BD59-A6C34878D82A}">
                    <a16:rowId xmlns:a16="http://schemas.microsoft.com/office/drawing/2014/main" val="10010"/>
                  </a:ext>
                </a:extLst>
              </a:tr>
              <a:tr h="384685">
                <a:tc>
                  <a:txBody>
                    <a:bodyPr/>
                    <a:lstStyle/>
                    <a:p>
                      <a:r>
                        <a:rPr lang="en-US" sz="1100" b="1" dirty="0"/>
                        <a:t>My council is doing everything it can to deliver quality programs.</a:t>
                      </a:r>
                    </a:p>
                  </a:txBody>
                  <a:tcPr marL="49499" marR="49499" marT="24742" marB="24742"/>
                </a:tc>
                <a:tc>
                  <a:txBody>
                    <a:bodyPr/>
                    <a:lstStyle/>
                    <a:p>
                      <a:pPr algn="ctr"/>
                      <a:endParaRPr lang="en-US" sz="1100" b="1" dirty="0"/>
                    </a:p>
                  </a:txBody>
                  <a:tcPr marL="49499" marR="49499" marT="24742" marB="24742"/>
                </a:tc>
                <a:tc>
                  <a:txBody>
                    <a:bodyPr/>
                    <a:lstStyle/>
                    <a:p>
                      <a:pPr algn="ctr"/>
                      <a:endParaRPr lang="en-US" sz="1100" b="1" dirty="0"/>
                    </a:p>
                  </a:txBody>
                  <a:tcPr marL="49499" marR="49499" marT="24742" marB="24742"/>
                </a:tc>
                <a:tc>
                  <a:txBody>
                    <a:bodyPr/>
                    <a:lstStyle/>
                    <a:p>
                      <a:pPr algn="ctr"/>
                      <a:endParaRPr lang="en-US" sz="1100" b="1" dirty="0"/>
                    </a:p>
                  </a:txBody>
                  <a:tcPr marL="49499" marR="49499" marT="24742" marB="24742"/>
                </a:tc>
                <a:tc>
                  <a:txBody>
                    <a:bodyPr/>
                    <a:lstStyle/>
                    <a:p>
                      <a:pPr algn="ctr"/>
                      <a:r>
                        <a:rPr lang="en-US" sz="1100" b="1" dirty="0"/>
                        <a:t>7</a:t>
                      </a:r>
                    </a:p>
                  </a:txBody>
                  <a:tcPr marL="49499" marR="49499" marT="24742" marB="24742"/>
                </a:tc>
                <a:extLst>
                  <a:ext uri="{0D108BD9-81ED-4DB2-BD59-A6C34878D82A}">
                    <a16:rowId xmlns:a16="http://schemas.microsoft.com/office/drawing/2014/main" val="10011"/>
                  </a:ext>
                </a:extLst>
              </a:tr>
              <a:tr h="217085">
                <a:tc>
                  <a:txBody>
                    <a:bodyPr/>
                    <a:lstStyle/>
                    <a:p>
                      <a:r>
                        <a:rPr lang="en-US" sz="1100" b="1" dirty="0"/>
                        <a:t>My efforts are valued by my scouting unit.</a:t>
                      </a:r>
                    </a:p>
                  </a:txBody>
                  <a:tcPr marL="49499" marR="49499" marT="24742" marB="24742"/>
                </a:tc>
                <a:tc>
                  <a:txBody>
                    <a:bodyPr/>
                    <a:lstStyle/>
                    <a:p>
                      <a:pPr algn="ctr"/>
                      <a:endParaRPr lang="en-US" sz="1100" b="1" dirty="0"/>
                    </a:p>
                  </a:txBody>
                  <a:tcPr marL="49499" marR="49499" marT="24742" marB="24742"/>
                </a:tc>
                <a:tc>
                  <a:txBody>
                    <a:bodyPr/>
                    <a:lstStyle/>
                    <a:p>
                      <a:pPr algn="ctr"/>
                      <a:endParaRPr lang="en-US" sz="1100" b="1" dirty="0"/>
                    </a:p>
                  </a:txBody>
                  <a:tcPr marL="49499" marR="49499" marT="24742" marB="24742"/>
                </a:tc>
                <a:tc>
                  <a:txBody>
                    <a:bodyPr/>
                    <a:lstStyle/>
                    <a:p>
                      <a:pPr algn="ctr"/>
                      <a:endParaRPr lang="en-US" sz="1100" b="1" dirty="0"/>
                    </a:p>
                  </a:txBody>
                  <a:tcPr marL="49499" marR="49499" marT="24742" marB="24742"/>
                </a:tc>
                <a:tc>
                  <a:txBody>
                    <a:bodyPr/>
                    <a:lstStyle/>
                    <a:p>
                      <a:pPr algn="ctr"/>
                      <a:r>
                        <a:rPr lang="en-US" sz="1100" b="1" dirty="0"/>
                        <a:t>9</a:t>
                      </a:r>
                    </a:p>
                  </a:txBody>
                  <a:tcPr marL="49499" marR="49499" marT="24742" marB="24742"/>
                </a:tc>
                <a:extLst>
                  <a:ext uri="{0D108BD9-81ED-4DB2-BD59-A6C34878D82A}">
                    <a16:rowId xmlns:a16="http://schemas.microsoft.com/office/drawing/2014/main" val="10012"/>
                  </a:ext>
                </a:extLst>
              </a:tr>
            </a:tbl>
          </a:graphicData>
        </a:graphic>
      </p:graphicFrame>
      <p:pic>
        <p:nvPicPr>
          <p:cNvPr id="49249" name="Picture 2" descr="Logo, company name&#10;&#10;Description automatically generated">
            <a:extLst>
              <a:ext uri="{FF2B5EF4-FFF2-40B4-BE49-F238E27FC236}">
                <a16:creationId xmlns:a16="http://schemas.microsoft.com/office/drawing/2014/main" id="{9D2900FA-6A6F-778A-5CD3-347AEB7F6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675" y="1020763"/>
            <a:ext cx="14271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50" name="TextBox 4">
            <a:extLst>
              <a:ext uri="{FF2B5EF4-FFF2-40B4-BE49-F238E27FC236}">
                <a16:creationId xmlns:a16="http://schemas.microsoft.com/office/drawing/2014/main" id="{478DAC78-C445-BE43-5813-564E519A6955}"/>
              </a:ext>
            </a:extLst>
          </p:cNvPr>
          <p:cNvSpPr txBox="1">
            <a:spLocks noChangeArrowheads="1"/>
          </p:cNvSpPr>
          <p:nvPr/>
        </p:nvSpPr>
        <p:spPr bwMode="auto">
          <a:xfrm>
            <a:off x="395288" y="304800"/>
            <a:ext cx="8139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r>
              <a:rPr lang="en-US" altLang="en-US"/>
              <a:t>What brought them in the door?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72E8ED1B-28E3-0DA4-7CF1-93C07D2EE4D5}"/>
              </a:ext>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1" name="Rectangle 10" descr="&quot;&quot;">
            <a:extLst>
              <a:ext uri="{FF2B5EF4-FFF2-40B4-BE49-F238E27FC236}">
                <a16:creationId xmlns:a16="http://schemas.microsoft.com/office/drawing/2014/main" id="{E9CEF8FF-BF2D-F649-1919-30466916F4A7}"/>
              </a:ext>
            </a:extLst>
          </p:cNvPr>
          <p:cNvSpPr>
            <a:spLocks noGrp="1" noRot="1" noChangeAspect="1" noMove="1" noResize="1" noEditPoints="1" noAdjustHandles="1" noChangeArrowheads="1" noChangeShapeType="1" noTextEdit="1"/>
          </p:cNvSpPr>
          <p:nvPr/>
        </p:nvSpPr>
        <p:spPr>
          <a:xfrm flipH="1">
            <a:off x="0" y="857250"/>
            <a:ext cx="9144000" cy="1182688"/>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3" name="Rectangle 12">
            <a:extLst>
              <a:ext uri="{FF2B5EF4-FFF2-40B4-BE49-F238E27FC236}">
                <a16:creationId xmlns:a16="http://schemas.microsoft.com/office/drawing/2014/main" id="{9BEB9CF1-CE42-F51E-16E8-A793C2216740}"/>
              </a:ext>
            </a:extLst>
          </p:cNvPr>
          <p:cNvSpPr>
            <a:spLocks noGrp="1" noRot="1" noChangeAspect="1" noMove="1" noResize="1" noEditPoints="1" noAdjustHandles="1" noChangeArrowheads="1" noChangeShapeType="1" noTextEdit="1"/>
          </p:cNvSpPr>
          <p:nvPr/>
        </p:nvSpPr>
        <p:spPr>
          <a:xfrm rot="10800000" flipH="1">
            <a:off x="6096643" y="857250"/>
            <a:ext cx="3047357"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5" name="Rectangle 14">
            <a:extLst>
              <a:ext uri="{FF2B5EF4-FFF2-40B4-BE49-F238E27FC236}">
                <a16:creationId xmlns:a16="http://schemas.microsoft.com/office/drawing/2014/main" id="{423ED927-4C48-1F3A-1D0C-694F066AB7DD}"/>
              </a:ext>
            </a:extLst>
          </p:cNvPr>
          <p:cNvSpPr>
            <a:spLocks noGrp="1" noRot="1" noChangeAspect="1" noMove="1" noResize="1" noEditPoints="1" noAdjustHandles="1" noChangeArrowheads="1" noChangeShapeType="1" noTextEdit="1"/>
          </p:cNvSpPr>
          <p:nvPr/>
        </p:nvSpPr>
        <p:spPr>
          <a:xfrm rot="5400000">
            <a:off x="3980833" y="-312358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51210" name="Title 1">
            <a:extLst>
              <a:ext uri="{FF2B5EF4-FFF2-40B4-BE49-F238E27FC236}">
                <a16:creationId xmlns:a16="http://schemas.microsoft.com/office/drawing/2014/main" id="{C3D6F674-7F9E-B364-D366-AC74645B6CF0}"/>
              </a:ext>
            </a:extLst>
          </p:cNvPr>
          <p:cNvSpPr>
            <a:spLocks noGrp="1" noChangeArrowheads="1"/>
          </p:cNvSpPr>
          <p:nvPr>
            <p:ph type="title"/>
          </p:nvPr>
        </p:nvSpPr>
        <p:spPr>
          <a:xfrm>
            <a:off x="334963" y="1095375"/>
            <a:ext cx="7534275" cy="658813"/>
          </a:xfrm>
        </p:spPr>
        <p:txBody>
          <a:bodyPr/>
          <a:lstStyle/>
          <a:p>
            <a:r>
              <a:rPr lang="en-US" altLang="en-US" sz="2100" b="1">
                <a:solidFill>
                  <a:srgbClr val="FFFFFF"/>
                </a:solidFill>
              </a:rPr>
              <a:t>What Drives Unit Satisfaction – 2022 </a:t>
            </a:r>
            <a:r>
              <a:rPr lang="en-US" altLang="en-US" sz="1500">
                <a:solidFill>
                  <a:srgbClr val="FFFFFF"/>
                </a:solidFill>
              </a:rPr>
              <a:t>(Number denotes order of importance)</a:t>
            </a:r>
          </a:p>
        </p:txBody>
      </p:sp>
      <p:graphicFrame>
        <p:nvGraphicFramePr>
          <p:cNvPr id="4" name="Table 4">
            <a:extLst>
              <a:ext uri="{FF2B5EF4-FFF2-40B4-BE49-F238E27FC236}">
                <a16:creationId xmlns:a16="http://schemas.microsoft.com/office/drawing/2014/main" id="{67807A42-0833-6004-F4B4-F32F1EBC0EA5}"/>
              </a:ext>
            </a:extLst>
          </p:cNvPr>
          <p:cNvGraphicFramePr>
            <a:graphicFrameLocks noGrp="1"/>
          </p:cNvGraphicFramePr>
          <p:nvPr>
            <p:ph idx="1"/>
          </p:nvPr>
        </p:nvGraphicFramePr>
        <p:xfrm>
          <a:off x="573088" y="2114550"/>
          <a:ext cx="8040688" cy="3843334"/>
        </p:xfrm>
        <a:graphic>
          <a:graphicData uri="http://schemas.openxmlformats.org/drawingml/2006/table">
            <a:tbl>
              <a:tblPr firstRow="1" bandRow="1">
                <a:tableStyleId>{5C22544A-7EE6-4342-B048-85BDC9FD1C3A}</a:tableStyleId>
              </a:tblPr>
              <a:tblGrid>
                <a:gridCol w="3870379">
                  <a:extLst>
                    <a:ext uri="{9D8B030D-6E8A-4147-A177-3AD203B41FA5}">
                      <a16:colId xmlns:a16="http://schemas.microsoft.com/office/drawing/2014/main" val="20000"/>
                    </a:ext>
                  </a:extLst>
                </a:gridCol>
                <a:gridCol w="1069062">
                  <a:extLst>
                    <a:ext uri="{9D8B030D-6E8A-4147-A177-3AD203B41FA5}">
                      <a16:colId xmlns:a16="http://schemas.microsoft.com/office/drawing/2014/main" val="20001"/>
                    </a:ext>
                  </a:extLst>
                </a:gridCol>
                <a:gridCol w="1119775">
                  <a:extLst>
                    <a:ext uri="{9D8B030D-6E8A-4147-A177-3AD203B41FA5}">
                      <a16:colId xmlns:a16="http://schemas.microsoft.com/office/drawing/2014/main" val="20002"/>
                    </a:ext>
                  </a:extLst>
                </a:gridCol>
                <a:gridCol w="1033923">
                  <a:extLst>
                    <a:ext uri="{9D8B030D-6E8A-4147-A177-3AD203B41FA5}">
                      <a16:colId xmlns:a16="http://schemas.microsoft.com/office/drawing/2014/main" val="20003"/>
                    </a:ext>
                  </a:extLst>
                </a:gridCol>
                <a:gridCol w="947549">
                  <a:extLst>
                    <a:ext uri="{9D8B030D-6E8A-4147-A177-3AD203B41FA5}">
                      <a16:colId xmlns:a16="http://schemas.microsoft.com/office/drawing/2014/main" val="20004"/>
                    </a:ext>
                  </a:extLst>
                </a:gridCol>
              </a:tblGrid>
              <a:tr h="379159">
                <a:tc>
                  <a:txBody>
                    <a:bodyPr/>
                    <a:lstStyle/>
                    <a:p>
                      <a:endParaRPr lang="en-US" sz="1100" dirty="0"/>
                    </a:p>
                  </a:txBody>
                  <a:tcPr marL="43873" marR="43873" marT="21939" marB="21939"/>
                </a:tc>
                <a:tc>
                  <a:txBody>
                    <a:bodyPr/>
                    <a:lstStyle/>
                    <a:p>
                      <a:pPr algn="ctr"/>
                      <a:r>
                        <a:rPr lang="en-US" sz="1100" dirty="0"/>
                        <a:t>Cub Scout Parents</a:t>
                      </a:r>
                    </a:p>
                  </a:txBody>
                  <a:tcPr marL="43873" marR="43873" marT="21939" marB="21939"/>
                </a:tc>
                <a:tc>
                  <a:txBody>
                    <a:bodyPr/>
                    <a:lstStyle/>
                    <a:p>
                      <a:pPr algn="ctr"/>
                      <a:r>
                        <a:rPr lang="en-US" sz="1100" dirty="0"/>
                        <a:t>Scouts BSA Parents</a:t>
                      </a:r>
                    </a:p>
                  </a:txBody>
                  <a:tcPr marL="43873" marR="43873" marT="21939" marB="21939"/>
                </a:tc>
                <a:tc>
                  <a:txBody>
                    <a:bodyPr/>
                    <a:lstStyle/>
                    <a:p>
                      <a:pPr algn="ctr"/>
                      <a:r>
                        <a:rPr lang="en-US" sz="1100" dirty="0"/>
                        <a:t>Scouts BSA Youth 14+</a:t>
                      </a:r>
                    </a:p>
                  </a:txBody>
                  <a:tcPr marL="43873" marR="43873" marT="21939" marB="21939"/>
                </a:tc>
                <a:tc>
                  <a:txBody>
                    <a:bodyPr/>
                    <a:lstStyle/>
                    <a:p>
                      <a:pPr algn="ctr"/>
                      <a:r>
                        <a:rPr lang="en-US" sz="1100" dirty="0"/>
                        <a:t>Unit Volunteers</a:t>
                      </a:r>
                    </a:p>
                  </a:txBody>
                  <a:tcPr marL="43873" marR="43873" marT="21939" marB="21939"/>
                </a:tc>
                <a:extLst>
                  <a:ext uri="{0D108BD9-81ED-4DB2-BD59-A6C34878D82A}">
                    <a16:rowId xmlns:a16="http://schemas.microsoft.com/office/drawing/2014/main" val="10000"/>
                  </a:ext>
                </a:extLst>
              </a:tr>
              <a:tr h="379159">
                <a:tc>
                  <a:txBody>
                    <a:bodyPr/>
                    <a:lstStyle/>
                    <a:p>
                      <a:r>
                        <a:rPr lang="en-US" sz="1100" b="1" dirty="0"/>
                        <a:t>I have support from leaders to be an effective contributor/better Scout</a:t>
                      </a:r>
                    </a:p>
                  </a:txBody>
                  <a:tcPr marL="43873" marR="43873" marT="21939" marB="21939"/>
                </a:tc>
                <a:tc>
                  <a:txBody>
                    <a:bodyPr/>
                    <a:lstStyle/>
                    <a:p>
                      <a:pPr algn="ctr"/>
                      <a:r>
                        <a:rPr lang="en-US" sz="1100" b="1" dirty="0"/>
                        <a:t>1</a:t>
                      </a:r>
                    </a:p>
                  </a:txBody>
                  <a:tcPr marL="43873" marR="43873" marT="21939" marB="21939"/>
                </a:tc>
                <a:tc>
                  <a:txBody>
                    <a:bodyPr/>
                    <a:lstStyle/>
                    <a:p>
                      <a:pPr algn="ctr"/>
                      <a:r>
                        <a:rPr lang="en-US" sz="1100" b="1" dirty="0"/>
                        <a:t>3</a:t>
                      </a:r>
                    </a:p>
                  </a:txBody>
                  <a:tcPr marL="43873" marR="43873" marT="21939" marB="21939"/>
                </a:tc>
                <a:tc>
                  <a:txBody>
                    <a:bodyPr/>
                    <a:lstStyle/>
                    <a:p>
                      <a:pPr algn="ctr"/>
                      <a:r>
                        <a:rPr lang="en-US" sz="1100" b="1" dirty="0"/>
                        <a:t>1</a:t>
                      </a:r>
                    </a:p>
                  </a:txBody>
                  <a:tcPr marL="43873" marR="43873" marT="21939" marB="21939"/>
                </a:tc>
                <a:tc>
                  <a:txBody>
                    <a:bodyPr/>
                    <a:lstStyle/>
                    <a:p>
                      <a:pPr algn="ctr"/>
                      <a:endParaRPr lang="en-US" sz="1100" b="1" dirty="0"/>
                    </a:p>
                  </a:txBody>
                  <a:tcPr marL="43873" marR="43873" marT="21939" marB="21939"/>
                </a:tc>
                <a:extLst>
                  <a:ext uri="{0D108BD9-81ED-4DB2-BD59-A6C34878D82A}">
                    <a16:rowId xmlns:a16="http://schemas.microsoft.com/office/drawing/2014/main" val="10001"/>
                  </a:ext>
                </a:extLst>
              </a:tr>
              <a:tr h="211518">
                <a:tc>
                  <a:txBody>
                    <a:bodyPr/>
                    <a:lstStyle/>
                    <a:p>
                      <a:r>
                        <a:rPr lang="en-US" sz="1100" b="1" dirty="0"/>
                        <a:t>We have great outdoor activities in our unit.</a:t>
                      </a:r>
                    </a:p>
                  </a:txBody>
                  <a:tcPr marL="43873" marR="43873" marT="21939" marB="21939"/>
                </a:tc>
                <a:tc>
                  <a:txBody>
                    <a:bodyPr/>
                    <a:lstStyle/>
                    <a:p>
                      <a:pPr algn="ctr"/>
                      <a:r>
                        <a:rPr lang="en-US" sz="1100" b="1" dirty="0"/>
                        <a:t>2</a:t>
                      </a:r>
                    </a:p>
                  </a:txBody>
                  <a:tcPr marL="43873" marR="43873" marT="21939" marB="21939"/>
                </a:tc>
                <a:tc>
                  <a:txBody>
                    <a:bodyPr/>
                    <a:lstStyle/>
                    <a:p>
                      <a:pPr algn="ctr"/>
                      <a:r>
                        <a:rPr lang="en-US" sz="1100" b="1" dirty="0"/>
                        <a:t>1</a:t>
                      </a:r>
                    </a:p>
                  </a:txBody>
                  <a:tcPr marL="43873" marR="43873" marT="21939" marB="21939"/>
                </a:tc>
                <a:tc>
                  <a:txBody>
                    <a:bodyPr/>
                    <a:lstStyle/>
                    <a:p>
                      <a:pPr algn="ctr"/>
                      <a:r>
                        <a:rPr lang="en-US" sz="1100" b="1" dirty="0"/>
                        <a:t>3</a:t>
                      </a:r>
                    </a:p>
                  </a:txBody>
                  <a:tcPr marL="43873" marR="43873" marT="21939" marB="21939"/>
                </a:tc>
                <a:tc>
                  <a:txBody>
                    <a:bodyPr/>
                    <a:lstStyle/>
                    <a:p>
                      <a:pPr algn="ctr"/>
                      <a:r>
                        <a:rPr lang="en-US" sz="1100" b="1" dirty="0"/>
                        <a:t>1</a:t>
                      </a:r>
                    </a:p>
                  </a:txBody>
                  <a:tcPr marL="43873" marR="43873" marT="21939" marB="21939"/>
                </a:tc>
                <a:extLst>
                  <a:ext uri="{0D108BD9-81ED-4DB2-BD59-A6C34878D82A}">
                    <a16:rowId xmlns:a16="http://schemas.microsoft.com/office/drawing/2014/main" val="10002"/>
                  </a:ext>
                </a:extLst>
              </a:tr>
              <a:tr h="211518">
                <a:tc>
                  <a:txBody>
                    <a:bodyPr/>
                    <a:lstStyle/>
                    <a:p>
                      <a:r>
                        <a:rPr lang="en-US" sz="1100" b="1" dirty="0"/>
                        <a:t>Scout meetings are a good use of our family’s time.</a:t>
                      </a:r>
                    </a:p>
                  </a:txBody>
                  <a:tcPr marL="43873" marR="43873" marT="21939" marB="21939"/>
                </a:tc>
                <a:tc>
                  <a:txBody>
                    <a:bodyPr/>
                    <a:lstStyle/>
                    <a:p>
                      <a:pPr algn="ctr"/>
                      <a:r>
                        <a:rPr lang="en-US" sz="1100" b="1" dirty="0"/>
                        <a:t>3</a:t>
                      </a:r>
                    </a:p>
                  </a:txBody>
                  <a:tcPr marL="43873" marR="43873" marT="21939" marB="21939"/>
                </a:tc>
                <a:tc>
                  <a:txBody>
                    <a:bodyPr/>
                    <a:lstStyle/>
                    <a:p>
                      <a:pPr algn="ctr"/>
                      <a:r>
                        <a:rPr lang="en-US" sz="1100" b="1" dirty="0"/>
                        <a:t>2</a:t>
                      </a:r>
                    </a:p>
                  </a:txBody>
                  <a:tcPr marL="43873" marR="43873" marT="21939" marB="21939"/>
                </a:tc>
                <a:tc>
                  <a:txBody>
                    <a:bodyPr/>
                    <a:lstStyle/>
                    <a:p>
                      <a:pPr algn="ctr"/>
                      <a:r>
                        <a:rPr lang="en-US" sz="1100" b="1" dirty="0"/>
                        <a:t>4</a:t>
                      </a:r>
                    </a:p>
                  </a:txBody>
                  <a:tcPr marL="43873" marR="43873" marT="21939" marB="21939"/>
                </a:tc>
                <a:tc>
                  <a:txBody>
                    <a:bodyPr/>
                    <a:lstStyle/>
                    <a:p>
                      <a:pPr algn="ctr"/>
                      <a:r>
                        <a:rPr lang="en-US" sz="1100" b="1" dirty="0"/>
                        <a:t>4</a:t>
                      </a:r>
                    </a:p>
                  </a:txBody>
                  <a:tcPr marL="43873" marR="43873" marT="21939" marB="21939"/>
                </a:tc>
                <a:extLst>
                  <a:ext uri="{0D108BD9-81ED-4DB2-BD59-A6C34878D82A}">
                    <a16:rowId xmlns:a16="http://schemas.microsoft.com/office/drawing/2014/main" val="10003"/>
                  </a:ext>
                </a:extLst>
              </a:tr>
              <a:tr h="211518">
                <a:tc>
                  <a:txBody>
                    <a:bodyPr/>
                    <a:lstStyle/>
                    <a:p>
                      <a:r>
                        <a:rPr lang="en-US" sz="1100" b="1" dirty="0"/>
                        <a:t>Our family feels like we belong in our Scout unit</a:t>
                      </a:r>
                    </a:p>
                  </a:txBody>
                  <a:tcPr marL="43873" marR="43873" marT="21939" marB="21939"/>
                </a:tc>
                <a:tc>
                  <a:txBody>
                    <a:bodyPr/>
                    <a:lstStyle/>
                    <a:p>
                      <a:pPr algn="ctr"/>
                      <a:r>
                        <a:rPr lang="en-US" sz="1100" b="1" dirty="0"/>
                        <a:t>4</a:t>
                      </a:r>
                    </a:p>
                  </a:txBody>
                  <a:tcPr marL="43873" marR="43873" marT="21939" marB="21939"/>
                </a:tc>
                <a:tc>
                  <a:txBody>
                    <a:bodyPr/>
                    <a:lstStyle/>
                    <a:p>
                      <a:pPr algn="ctr"/>
                      <a:r>
                        <a:rPr lang="en-US" sz="1100" b="1" dirty="0"/>
                        <a:t>4</a:t>
                      </a:r>
                    </a:p>
                  </a:txBody>
                  <a:tcPr marL="43873" marR="43873" marT="21939" marB="21939"/>
                </a:tc>
                <a:tc>
                  <a:txBody>
                    <a:bodyPr/>
                    <a:lstStyle/>
                    <a:p>
                      <a:pPr algn="ctr"/>
                      <a:r>
                        <a:rPr lang="en-US" sz="1100" b="1" dirty="0"/>
                        <a:t>2</a:t>
                      </a:r>
                    </a:p>
                  </a:txBody>
                  <a:tcPr marL="43873" marR="43873" marT="21939" marB="21939"/>
                </a:tc>
                <a:tc>
                  <a:txBody>
                    <a:bodyPr/>
                    <a:lstStyle/>
                    <a:p>
                      <a:pPr algn="ctr"/>
                      <a:r>
                        <a:rPr lang="en-US" sz="1100" b="1" dirty="0"/>
                        <a:t>3</a:t>
                      </a:r>
                    </a:p>
                  </a:txBody>
                  <a:tcPr marL="43873" marR="43873" marT="21939" marB="21939"/>
                </a:tc>
                <a:extLst>
                  <a:ext uri="{0D108BD9-81ED-4DB2-BD59-A6C34878D82A}">
                    <a16:rowId xmlns:a16="http://schemas.microsoft.com/office/drawing/2014/main" val="10004"/>
                  </a:ext>
                </a:extLst>
              </a:tr>
              <a:tr h="211518">
                <a:tc>
                  <a:txBody>
                    <a:bodyPr/>
                    <a:lstStyle/>
                    <a:p>
                      <a:r>
                        <a:rPr lang="en-US" sz="1100" b="1" dirty="0"/>
                        <a:t>I have support from other parents to be an effective contributor.</a:t>
                      </a:r>
                    </a:p>
                  </a:txBody>
                  <a:tcPr marL="43873" marR="43873" marT="21939" marB="21939"/>
                </a:tc>
                <a:tc>
                  <a:txBody>
                    <a:bodyPr/>
                    <a:lstStyle/>
                    <a:p>
                      <a:pPr algn="ctr"/>
                      <a:r>
                        <a:rPr lang="en-US" sz="1100" b="1" dirty="0"/>
                        <a:t>5</a:t>
                      </a:r>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extLst>
                  <a:ext uri="{0D108BD9-81ED-4DB2-BD59-A6C34878D82A}">
                    <a16:rowId xmlns:a16="http://schemas.microsoft.com/office/drawing/2014/main" val="10005"/>
                  </a:ext>
                </a:extLst>
              </a:tr>
              <a:tr h="211518">
                <a:tc>
                  <a:txBody>
                    <a:bodyPr/>
                    <a:lstStyle/>
                    <a:p>
                      <a:r>
                        <a:rPr lang="en-US" sz="1100" b="1" dirty="0"/>
                        <a:t>Scouting is a great value for the money.</a:t>
                      </a:r>
                    </a:p>
                  </a:txBody>
                  <a:tcPr marL="43873" marR="43873" marT="21939" marB="21939"/>
                </a:tc>
                <a:tc>
                  <a:txBody>
                    <a:bodyPr/>
                    <a:lstStyle/>
                    <a:p>
                      <a:pPr algn="ctr"/>
                      <a:r>
                        <a:rPr lang="en-US" sz="1100" b="1" dirty="0"/>
                        <a:t>6</a:t>
                      </a:r>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extLst>
                  <a:ext uri="{0D108BD9-81ED-4DB2-BD59-A6C34878D82A}">
                    <a16:rowId xmlns:a16="http://schemas.microsoft.com/office/drawing/2014/main" val="10006"/>
                  </a:ext>
                </a:extLst>
              </a:tr>
              <a:tr h="211518">
                <a:tc>
                  <a:txBody>
                    <a:bodyPr/>
                    <a:lstStyle/>
                    <a:p>
                      <a:r>
                        <a:rPr lang="en-US" sz="1100" b="1" dirty="0"/>
                        <a:t>I feel my child is safe in their Scout unit.</a:t>
                      </a:r>
                    </a:p>
                  </a:txBody>
                  <a:tcPr marL="43873" marR="43873" marT="21939" marB="21939"/>
                </a:tc>
                <a:tc>
                  <a:txBody>
                    <a:bodyPr/>
                    <a:lstStyle/>
                    <a:p>
                      <a:pPr algn="ctr"/>
                      <a:endParaRPr lang="en-US" sz="1100" b="1" dirty="0"/>
                    </a:p>
                  </a:txBody>
                  <a:tcPr marL="43873" marR="43873" marT="21939" marB="21939"/>
                </a:tc>
                <a:tc>
                  <a:txBody>
                    <a:bodyPr/>
                    <a:lstStyle/>
                    <a:p>
                      <a:pPr algn="ctr"/>
                      <a:r>
                        <a:rPr lang="en-US" sz="1100" b="1" dirty="0"/>
                        <a:t>5</a:t>
                      </a:r>
                    </a:p>
                  </a:txBody>
                  <a:tcPr marL="43873" marR="43873" marT="21939" marB="21939"/>
                </a:tc>
                <a:tc>
                  <a:txBody>
                    <a:bodyPr/>
                    <a:lstStyle/>
                    <a:p>
                      <a:pPr algn="ctr"/>
                      <a:r>
                        <a:rPr lang="en-US" sz="1100" b="1" dirty="0"/>
                        <a:t>5</a:t>
                      </a:r>
                    </a:p>
                  </a:txBody>
                  <a:tcPr marL="43873" marR="43873" marT="21939" marB="21939"/>
                </a:tc>
                <a:tc>
                  <a:txBody>
                    <a:bodyPr/>
                    <a:lstStyle/>
                    <a:p>
                      <a:pPr algn="ctr"/>
                      <a:endParaRPr lang="en-US" sz="1100" b="1" dirty="0"/>
                    </a:p>
                  </a:txBody>
                  <a:tcPr marL="43873" marR="43873" marT="21939" marB="21939"/>
                </a:tc>
                <a:extLst>
                  <a:ext uri="{0D108BD9-81ED-4DB2-BD59-A6C34878D82A}">
                    <a16:rowId xmlns:a16="http://schemas.microsoft.com/office/drawing/2014/main" val="10007"/>
                  </a:ext>
                </a:extLst>
              </a:tr>
              <a:tr h="211518">
                <a:tc>
                  <a:txBody>
                    <a:bodyPr/>
                    <a:lstStyle/>
                    <a:p>
                      <a:r>
                        <a:rPr lang="en-US" sz="1100" b="1" dirty="0"/>
                        <a:t>Scouting is constantly reinforcing worthwhile values.</a:t>
                      </a:r>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r>
                        <a:rPr lang="en-US" sz="1100" b="1" dirty="0"/>
                        <a:t>7</a:t>
                      </a:r>
                    </a:p>
                  </a:txBody>
                  <a:tcPr marL="43873" marR="43873" marT="21939" marB="21939"/>
                </a:tc>
                <a:extLst>
                  <a:ext uri="{0D108BD9-81ED-4DB2-BD59-A6C34878D82A}">
                    <a16:rowId xmlns:a16="http://schemas.microsoft.com/office/drawing/2014/main" val="10008"/>
                  </a:ext>
                </a:extLst>
              </a:tr>
              <a:tr h="211518">
                <a:tc>
                  <a:txBody>
                    <a:bodyPr/>
                    <a:lstStyle/>
                    <a:p>
                      <a:r>
                        <a:rPr lang="en-US" sz="1100" b="1" dirty="0"/>
                        <a:t>Scouting is really fun.</a:t>
                      </a:r>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r>
                        <a:rPr lang="en-US" sz="1100" b="1" dirty="0"/>
                        <a:t>6</a:t>
                      </a:r>
                    </a:p>
                  </a:txBody>
                  <a:tcPr marL="43873" marR="43873" marT="21939" marB="21939"/>
                </a:tc>
                <a:tc>
                  <a:txBody>
                    <a:bodyPr/>
                    <a:lstStyle/>
                    <a:p>
                      <a:pPr algn="ctr"/>
                      <a:r>
                        <a:rPr lang="en-US" sz="1100" b="1" dirty="0"/>
                        <a:t>5</a:t>
                      </a:r>
                    </a:p>
                  </a:txBody>
                  <a:tcPr marL="43873" marR="43873" marT="21939" marB="21939"/>
                </a:tc>
                <a:extLst>
                  <a:ext uri="{0D108BD9-81ED-4DB2-BD59-A6C34878D82A}">
                    <a16:rowId xmlns:a16="http://schemas.microsoft.com/office/drawing/2014/main" val="10009"/>
                  </a:ext>
                </a:extLst>
              </a:tr>
              <a:tr h="211518">
                <a:tc>
                  <a:txBody>
                    <a:bodyPr/>
                    <a:lstStyle/>
                    <a:p>
                      <a:r>
                        <a:rPr lang="en-US" sz="1100" b="1" dirty="0"/>
                        <a:t>People are friendly in my troop.</a:t>
                      </a:r>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r>
                        <a:rPr lang="en-US" sz="1100" b="1" dirty="0"/>
                        <a:t>7</a:t>
                      </a:r>
                    </a:p>
                  </a:txBody>
                  <a:tcPr marL="43873" marR="43873" marT="21939" marB="21939"/>
                </a:tc>
                <a:tc>
                  <a:txBody>
                    <a:bodyPr/>
                    <a:lstStyle/>
                    <a:p>
                      <a:pPr algn="ctr"/>
                      <a:endParaRPr lang="en-US" sz="1100" b="1" dirty="0"/>
                    </a:p>
                  </a:txBody>
                  <a:tcPr marL="43873" marR="43873" marT="21939" marB="21939"/>
                </a:tc>
                <a:extLst>
                  <a:ext uri="{0D108BD9-81ED-4DB2-BD59-A6C34878D82A}">
                    <a16:rowId xmlns:a16="http://schemas.microsoft.com/office/drawing/2014/main" val="10010"/>
                  </a:ext>
                </a:extLst>
              </a:tr>
              <a:tr h="379159">
                <a:tc>
                  <a:txBody>
                    <a:bodyPr/>
                    <a:lstStyle/>
                    <a:p>
                      <a:r>
                        <a:rPr lang="en-US" sz="1100" b="1" dirty="0"/>
                        <a:t>Being in Scouting makes me feel like I am part of something bigger than myself.</a:t>
                      </a:r>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r>
                        <a:rPr lang="en-US" sz="1100" b="1" dirty="0"/>
                        <a:t>8</a:t>
                      </a:r>
                    </a:p>
                  </a:txBody>
                  <a:tcPr marL="43873" marR="43873" marT="21939" marB="21939"/>
                </a:tc>
                <a:tc>
                  <a:txBody>
                    <a:bodyPr/>
                    <a:lstStyle/>
                    <a:p>
                      <a:pPr algn="ctr"/>
                      <a:endParaRPr lang="en-US" sz="1100" b="1" dirty="0"/>
                    </a:p>
                  </a:txBody>
                  <a:tcPr marL="43873" marR="43873" marT="21939" marB="21939"/>
                </a:tc>
                <a:extLst>
                  <a:ext uri="{0D108BD9-81ED-4DB2-BD59-A6C34878D82A}">
                    <a16:rowId xmlns:a16="http://schemas.microsoft.com/office/drawing/2014/main" val="10011"/>
                  </a:ext>
                </a:extLst>
              </a:tr>
              <a:tr h="211518">
                <a:tc>
                  <a:txBody>
                    <a:bodyPr/>
                    <a:lstStyle/>
                    <a:p>
                      <a:r>
                        <a:rPr lang="en-US" sz="1100" b="1" dirty="0"/>
                        <a:t>My efforts are valued by our unit.</a:t>
                      </a:r>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r>
                        <a:rPr lang="en-US" sz="1100" b="1" dirty="0"/>
                        <a:t>2</a:t>
                      </a:r>
                    </a:p>
                  </a:txBody>
                  <a:tcPr marL="43873" marR="43873" marT="21939" marB="21939"/>
                </a:tc>
                <a:extLst>
                  <a:ext uri="{0D108BD9-81ED-4DB2-BD59-A6C34878D82A}">
                    <a16:rowId xmlns:a16="http://schemas.microsoft.com/office/drawing/2014/main" val="10012"/>
                  </a:ext>
                </a:extLst>
              </a:tr>
              <a:tr h="379159">
                <a:tc>
                  <a:txBody>
                    <a:bodyPr/>
                    <a:lstStyle/>
                    <a:p>
                      <a:r>
                        <a:rPr lang="en-US" sz="1100" b="1" dirty="0"/>
                        <a:t>My council is doing everything it can to deliver quality programs to Scouts.</a:t>
                      </a:r>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r>
                        <a:rPr lang="en-US" sz="1100" b="1" dirty="0"/>
                        <a:t>8</a:t>
                      </a:r>
                    </a:p>
                  </a:txBody>
                  <a:tcPr marL="43873" marR="43873" marT="21939" marB="21939"/>
                </a:tc>
                <a:extLst>
                  <a:ext uri="{0D108BD9-81ED-4DB2-BD59-A6C34878D82A}">
                    <a16:rowId xmlns:a16="http://schemas.microsoft.com/office/drawing/2014/main" val="10013"/>
                  </a:ext>
                </a:extLst>
              </a:tr>
              <a:tr h="211518">
                <a:tc>
                  <a:txBody>
                    <a:bodyPr/>
                    <a:lstStyle/>
                    <a:p>
                      <a:r>
                        <a:rPr lang="en-US" sz="1100" b="1" dirty="0"/>
                        <a:t>I receive clear and timely communications that apply to me.</a:t>
                      </a:r>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endParaRPr lang="en-US" sz="1100" b="1" dirty="0"/>
                    </a:p>
                  </a:txBody>
                  <a:tcPr marL="43873" marR="43873" marT="21939" marB="21939"/>
                </a:tc>
                <a:tc>
                  <a:txBody>
                    <a:bodyPr/>
                    <a:lstStyle/>
                    <a:p>
                      <a:pPr algn="ctr"/>
                      <a:r>
                        <a:rPr lang="en-US" sz="1100" b="1" dirty="0"/>
                        <a:t>6</a:t>
                      </a:r>
                    </a:p>
                  </a:txBody>
                  <a:tcPr marL="43873" marR="43873" marT="21939" marB="21939"/>
                </a:tc>
                <a:extLst>
                  <a:ext uri="{0D108BD9-81ED-4DB2-BD59-A6C34878D82A}">
                    <a16:rowId xmlns:a16="http://schemas.microsoft.com/office/drawing/2014/main" val="10014"/>
                  </a:ext>
                </a:extLst>
              </a:tr>
            </a:tbl>
          </a:graphicData>
        </a:graphic>
      </p:graphicFrame>
      <p:pic>
        <p:nvPicPr>
          <p:cNvPr id="51309" name="Picture 2" descr="Logo, company name&#10;&#10;Description automatically generated">
            <a:extLst>
              <a:ext uri="{FF2B5EF4-FFF2-40B4-BE49-F238E27FC236}">
                <a16:creationId xmlns:a16="http://schemas.microsoft.com/office/drawing/2014/main" id="{A46E8C37-B0BF-9B7D-411F-6B385959F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675" y="1020763"/>
            <a:ext cx="14271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0" name="TextBox 4">
            <a:extLst>
              <a:ext uri="{FF2B5EF4-FFF2-40B4-BE49-F238E27FC236}">
                <a16:creationId xmlns:a16="http://schemas.microsoft.com/office/drawing/2014/main" id="{078538B5-B2FD-DBFB-8D43-4649457F4A15}"/>
              </a:ext>
            </a:extLst>
          </p:cNvPr>
          <p:cNvSpPr txBox="1">
            <a:spLocks noChangeArrowheads="1"/>
          </p:cNvSpPr>
          <p:nvPr/>
        </p:nvSpPr>
        <p:spPr bwMode="auto">
          <a:xfrm>
            <a:off x="395288" y="304800"/>
            <a:ext cx="8139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r>
              <a:rPr lang="en-US" altLang="en-US"/>
              <a:t>How do we keep them?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descr="&quot;&quot;">
            <a:extLst>
              <a:ext uri="{FF2B5EF4-FFF2-40B4-BE49-F238E27FC236}">
                <a16:creationId xmlns:a16="http://schemas.microsoft.com/office/drawing/2014/main" id="{1D663FB5-F4A0-B969-DBA1-45993134E1C4}"/>
              </a:ext>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4" name="Rectangle 10" descr="&quot;&quot;">
            <a:extLst>
              <a:ext uri="{FF2B5EF4-FFF2-40B4-BE49-F238E27FC236}">
                <a16:creationId xmlns:a16="http://schemas.microsoft.com/office/drawing/2014/main" id="{8FC4D862-7458-C0D0-ADE6-27358C936C2B}"/>
              </a:ext>
            </a:extLst>
          </p:cNvPr>
          <p:cNvSpPr>
            <a:spLocks noGrp="1" noRot="1" noChangeAspect="1" noMove="1" noResize="1" noEditPoints="1" noAdjustHandles="1" noChangeArrowheads="1" noChangeShapeType="1" noTextEdit="1"/>
          </p:cNvSpPr>
          <p:nvPr/>
        </p:nvSpPr>
        <p:spPr>
          <a:xfrm flipH="1">
            <a:off x="0" y="857250"/>
            <a:ext cx="9144000" cy="1182688"/>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6" name="Rectangle 12">
            <a:extLst>
              <a:ext uri="{FF2B5EF4-FFF2-40B4-BE49-F238E27FC236}">
                <a16:creationId xmlns:a16="http://schemas.microsoft.com/office/drawing/2014/main" id="{4E49D515-39CD-0E6E-3D29-69579C836BA1}"/>
              </a:ext>
            </a:extLst>
          </p:cNvPr>
          <p:cNvSpPr>
            <a:spLocks noGrp="1" noRot="1" noChangeAspect="1" noMove="1" noResize="1" noEditPoints="1" noAdjustHandles="1" noChangeArrowheads="1" noChangeShapeType="1" noTextEdit="1"/>
          </p:cNvSpPr>
          <p:nvPr/>
        </p:nvSpPr>
        <p:spPr>
          <a:xfrm rot="10800000" flipH="1">
            <a:off x="6096643" y="857250"/>
            <a:ext cx="3047357"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7" name="Rectangle 14">
            <a:extLst>
              <a:ext uri="{FF2B5EF4-FFF2-40B4-BE49-F238E27FC236}">
                <a16:creationId xmlns:a16="http://schemas.microsoft.com/office/drawing/2014/main" id="{BB8E3294-F553-851A-87A5-FB485C83D65B}"/>
              </a:ext>
            </a:extLst>
          </p:cNvPr>
          <p:cNvSpPr>
            <a:spLocks noGrp="1" noRot="1" noChangeAspect="1" noMove="1" noResize="1" noEditPoints="1" noAdjustHandles="1" noChangeArrowheads="1" noChangeShapeType="1" noTextEdit="1"/>
          </p:cNvSpPr>
          <p:nvPr/>
        </p:nvSpPr>
        <p:spPr>
          <a:xfrm rot="5400000">
            <a:off x="3980833" y="-312358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2" name="Title 1">
            <a:extLst>
              <a:ext uri="{FF2B5EF4-FFF2-40B4-BE49-F238E27FC236}">
                <a16:creationId xmlns:a16="http://schemas.microsoft.com/office/drawing/2014/main" id="{9CB4CDB1-F5C5-D3A8-42D7-9CC3830482CE}"/>
              </a:ext>
            </a:extLst>
          </p:cNvPr>
          <p:cNvSpPr>
            <a:spLocks noGrp="1"/>
          </p:cNvSpPr>
          <p:nvPr>
            <p:ph type="title"/>
          </p:nvPr>
        </p:nvSpPr>
        <p:spPr>
          <a:xfrm>
            <a:off x="1028700" y="1119188"/>
            <a:ext cx="7532688" cy="657225"/>
          </a:xfrm>
        </p:spPr>
        <p:txBody>
          <a:bodyPr rtlCol="0">
            <a:normAutofit fontScale="90000"/>
          </a:bodyPr>
          <a:lstStyle/>
          <a:p>
            <a:pPr fontAlgn="auto">
              <a:spcAft>
                <a:spcPts val="0"/>
              </a:spcAft>
              <a:defRPr/>
            </a:pPr>
            <a:r>
              <a:rPr lang="en-US" sz="2100" b="1" dirty="0">
                <a:solidFill>
                  <a:srgbClr val="FFFFFF"/>
                </a:solidFill>
              </a:rPr>
              <a:t>Reasons Scouts &amp; Families Leave – 2022 </a:t>
            </a:r>
            <a:br>
              <a:rPr lang="en-US" sz="2100" b="1" dirty="0">
                <a:solidFill>
                  <a:srgbClr val="FFFFFF"/>
                </a:solidFill>
              </a:rPr>
            </a:br>
            <a:r>
              <a:rPr lang="en-US" sz="2100" b="1" dirty="0">
                <a:solidFill>
                  <a:srgbClr val="FFFFFF"/>
                </a:solidFill>
              </a:rPr>
              <a:t>Safety Related – physical, social, emotional</a:t>
            </a:r>
          </a:p>
        </p:txBody>
      </p:sp>
      <p:graphicFrame>
        <p:nvGraphicFramePr>
          <p:cNvPr id="4" name="Table 4">
            <a:extLst>
              <a:ext uri="{FF2B5EF4-FFF2-40B4-BE49-F238E27FC236}">
                <a16:creationId xmlns:a16="http://schemas.microsoft.com/office/drawing/2014/main" id="{0472F236-1458-59E3-D132-1AD942DF9682}"/>
              </a:ext>
            </a:extLst>
          </p:cNvPr>
          <p:cNvGraphicFramePr>
            <a:graphicFrameLocks noGrp="1"/>
          </p:cNvGraphicFramePr>
          <p:nvPr>
            <p:ph idx="1"/>
          </p:nvPr>
        </p:nvGraphicFramePr>
        <p:xfrm>
          <a:off x="679450" y="2070100"/>
          <a:ext cx="7723188" cy="1250950"/>
        </p:xfrm>
        <a:graphic>
          <a:graphicData uri="http://schemas.openxmlformats.org/drawingml/2006/table">
            <a:tbl>
              <a:tblPr firstRow="1" bandRow="1">
                <a:tableStyleId>{5C22544A-7EE6-4342-B048-85BDC9FD1C3A}</a:tableStyleId>
              </a:tblPr>
              <a:tblGrid>
                <a:gridCol w="3930831">
                  <a:extLst>
                    <a:ext uri="{9D8B030D-6E8A-4147-A177-3AD203B41FA5}">
                      <a16:colId xmlns:a16="http://schemas.microsoft.com/office/drawing/2014/main" val="20000"/>
                    </a:ext>
                  </a:extLst>
                </a:gridCol>
                <a:gridCol w="1258685">
                  <a:extLst>
                    <a:ext uri="{9D8B030D-6E8A-4147-A177-3AD203B41FA5}">
                      <a16:colId xmlns:a16="http://schemas.microsoft.com/office/drawing/2014/main" val="20001"/>
                    </a:ext>
                  </a:extLst>
                </a:gridCol>
                <a:gridCol w="1315412">
                  <a:extLst>
                    <a:ext uri="{9D8B030D-6E8A-4147-A177-3AD203B41FA5}">
                      <a16:colId xmlns:a16="http://schemas.microsoft.com/office/drawing/2014/main" val="20002"/>
                    </a:ext>
                  </a:extLst>
                </a:gridCol>
                <a:gridCol w="1218260">
                  <a:extLst>
                    <a:ext uri="{9D8B030D-6E8A-4147-A177-3AD203B41FA5}">
                      <a16:colId xmlns:a16="http://schemas.microsoft.com/office/drawing/2014/main" val="20003"/>
                    </a:ext>
                  </a:extLst>
                </a:gridCol>
              </a:tblGrid>
              <a:tr h="199388">
                <a:tc>
                  <a:txBody>
                    <a:bodyPr/>
                    <a:lstStyle/>
                    <a:p>
                      <a:r>
                        <a:rPr lang="en-US" sz="800" dirty="0"/>
                        <a:t>Reasons for Leaving Scouting</a:t>
                      </a:r>
                    </a:p>
                  </a:txBody>
                  <a:tcPr marL="42081" marR="42081" marT="21034" marB="21034"/>
                </a:tc>
                <a:tc>
                  <a:txBody>
                    <a:bodyPr/>
                    <a:lstStyle/>
                    <a:p>
                      <a:pPr algn="ctr"/>
                      <a:r>
                        <a:rPr lang="en-US" sz="800" dirty="0"/>
                        <a:t>Cub Scout Parents</a:t>
                      </a:r>
                    </a:p>
                  </a:txBody>
                  <a:tcPr marL="42081" marR="42081" marT="21034" marB="21034"/>
                </a:tc>
                <a:tc>
                  <a:txBody>
                    <a:bodyPr/>
                    <a:lstStyle/>
                    <a:p>
                      <a:pPr algn="ctr"/>
                      <a:r>
                        <a:rPr lang="en-US" sz="800" dirty="0"/>
                        <a:t>Scouts BSA Parents</a:t>
                      </a:r>
                    </a:p>
                  </a:txBody>
                  <a:tcPr marL="42081" marR="42081" marT="21034" marB="21034"/>
                </a:tc>
                <a:tc>
                  <a:txBody>
                    <a:bodyPr/>
                    <a:lstStyle/>
                    <a:p>
                      <a:pPr algn="ctr"/>
                      <a:r>
                        <a:rPr lang="en-US" sz="800" dirty="0"/>
                        <a:t>Scouts BSA Youth 14+</a:t>
                      </a:r>
                    </a:p>
                  </a:txBody>
                  <a:tcPr marL="42081" marR="42081" marT="21034" marB="21034"/>
                </a:tc>
                <a:extLst>
                  <a:ext uri="{0D108BD9-81ED-4DB2-BD59-A6C34878D82A}">
                    <a16:rowId xmlns:a16="http://schemas.microsoft.com/office/drawing/2014/main" val="10000"/>
                  </a:ext>
                </a:extLst>
              </a:tr>
              <a:tr h="210312">
                <a:tc>
                  <a:txBody>
                    <a:bodyPr/>
                    <a:lstStyle/>
                    <a:p>
                      <a:r>
                        <a:rPr lang="en-US" sz="900" dirty="0"/>
                        <a:t>Our family did not feel welcome</a:t>
                      </a:r>
                    </a:p>
                  </a:txBody>
                  <a:tcPr marL="42081" marR="42081" marT="21034" marB="21034"/>
                </a:tc>
                <a:tc>
                  <a:txBody>
                    <a:bodyPr/>
                    <a:lstStyle/>
                    <a:p>
                      <a:pPr algn="ctr"/>
                      <a:r>
                        <a:rPr lang="en-US" sz="900" dirty="0"/>
                        <a:t>18%</a:t>
                      </a:r>
                    </a:p>
                  </a:txBody>
                  <a:tcPr marL="42081" marR="42081" marT="21034" marB="21034"/>
                </a:tc>
                <a:tc>
                  <a:txBody>
                    <a:bodyPr/>
                    <a:lstStyle/>
                    <a:p>
                      <a:pPr algn="ctr"/>
                      <a:r>
                        <a:rPr lang="en-US" sz="900" dirty="0"/>
                        <a:t>12%</a:t>
                      </a:r>
                    </a:p>
                  </a:txBody>
                  <a:tcPr marL="42081" marR="42081" marT="21034" marB="21034"/>
                </a:tc>
                <a:tc>
                  <a:txBody>
                    <a:bodyPr/>
                    <a:lstStyle/>
                    <a:p>
                      <a:pPr algn="ctr"/>
                      <a:r>
                        <a:rPr lang="en-US" sz="900" dirty="0"/>
                        <a:t>*</a:t>
                      </a:r>
                    </a:p>
                  </a:txBody>
                  <a:tcPr marL="42081" marR="42081" marT="21034" marB="21034"/>
                </a:tc>
                <a:extLst>
                  <a:ext uri="{0D108BD9-81ED-4DB2-BD59-A6C34878D82A}">
                    <a16:rowId xmlns:a16="http://schemas.microsoft.com/office/drawing/2014/main" val="10001"/>
                  </a:ext>
                </a:extLst>
              </a:tr>
              <a:tr h="210312">
                <a:tc>
                  <a:txBody>
                    <a:bodyPr/>
                    <a:lstStyle/>
                    <a:p>
                      <a:r>
                        <a:rPr lang="en-US" sz="900" dirty="0"/>
                        <a:t>Do not feel safe in Scouting</a:t>
                      </a:r>
                    </a:p>
                  </a:txBody>
                  <a:tcPr marL="42081" marR="42081" marT="21034" marB="21034"/>
                </a:tc>
                <a:tc>
                  <a:txBody>
                    <a:bodyPr/>
                    <a:lstStyle/>
                    <a:p>
                      <a:pPr algn="ctr"/>
                      <a:r>
                        <a:rPr lang="en-US" sz="900" dirty="0"/>
                        <a:t>4%</a:t>
                      </a:r>
                    </a:p>
                  </a:txBody>
                  <a:tcPr marL="42081" marR="42081" marT="21034" marB="21034"/>
                </a:tc>
                <a:tc>
                  <a:txBody>
                    <a:bodyPr/>
                    <a:lstStyle/>
                    <a:p>
                      <a:pPr algn="ctr"/>
                      <a:r>
                        <a:rPr lang="en-US" sz="900" dirty="0"/>
                        <a:t>12%</a:t>
                      </a:r>
                    </a:p>
                  </a:txBody>
                  <a:tcPr marL="42081" marR="42081" marT="21034" marB="21034"/>
                </a:tc>
                <a:tc>
                  <a:txBody>
                    <a:bodyPr/>
                    <a:lstStyle/>
                    <a:p>
                      <a:pPr algn="ctr"/>
                      <a:r>
                        <a:rPr lang="en-US" sz="900" dirty="0"/>
                        <a:t>4%</a:t>
                      </a:r>
                    </a:p>
                  </a:txBody>
                  <a:tcPr marL="42081" marR="42081" marT="21034" marB="21034"/>
                </a:tc>
                <a:extLst>
                  <a:ext uri="{0D108BD9-81ED-4DB2-BD59-A6C34878D82A}">
                    <a16:rowId xmlns:a16="http://schemas.microsoft.com/office/drawing/2014/main" val="10002"/>
                  </a:ext>
                </a:extLst>
              </a:tr>
              <a:tr h="210312">
                <a:tc>
                  <a:txBody>
                    <a:bodyPr/>
                    <a:lstStyle/>
                    <a:p>
                      <a:r>
                        <a:rPr lang="en-US" sz="900" dirty="0"/>
                        <a:t>COVID health concerns</a:t>
                      </a:r>
                    </a:p>
                  </a:txBody>
                  <a:tcPr marL="42081" marR="42081" marT="21034" marB="21034"/>
                </a:tc>
                <a:tc>
                  <a:txBody>
                    <a:bodyPr/>
                    <a:lstStyle/>
                    <a:p>
                      <a:pPr algn="ctr"/>
                      <a:r>
                        <a:rPr lang="en-US" sz="900" dirty="0"/>
                        <a:t>2%</a:t>
                      </a:r>
                    </a:p>
                  </a:txBody>
                  <a:tcPr marL="42081" marR="42081" marT="21034" marB="21034"/>
                </a:tc>
                <a:tc>
                  <a:txBody>
                    <a:bodyPr/>
                    <a:lstStyle/>
                    <a:p>
                      <a:pPr algn="ctr"/>
                      <a:r>
                        <a:rPr lang="en-US" sz="900" dirty="0"/>
                        <a:t>4%</a:t>
                      </a:r>
                    </a:p>
                  </a:txBody>
                  <a:tcPr marL="42081" marR="42081" marT="21034" marB="21034"/>
                </a:tc>
                <a:tc>
                  <a:txBody>
                    <a:bodyPr/>
                    <a:lstStyle/>
                    <a:p>
                      <a:pPr algn="ctr"/>
                      <a:r>
                        <a:rPr lang="en-US" sz="900" dirty="0"/>
                        <a:t>2%</a:t>
                      </a:r>
                    </a:p>
                  </a:txBody>
                  <a:tcPr marL="42081" marR="42081" marT="21034" marB="21034"/>
                </a:tc>
                <a:extLst>
                  <a:ext uri="{0D108BD9-81ED-4DB2-BD59-A6C34878D82A}">
                    <a16:rowId xmlns:a16="http://schemas.microsoft.com/office/drawing/2014/main" val="10003"/>
                  </a:ext>
                </a:extLst>
              </a:tr>
              <a:tr h="210312">
                <a:tc>
                  <a:txBody>
                    <a:bodyPr/>
                    <a:lstStyle/>
                    <a:p>
                      <a:r>
                        <a:rPr lang="en-US" sz="900" dirty="0"/>
                        <a:t>Child did not get along with other youth in their unit</a:t>
                      </a:r>
                    </a:p>
                  </a:txBody>
                  <a:tcPr marL="42081" marR="42081" marT="21034" marB="21034"/>
                </a:tc>
                <a:tc>
                  <a:txBody>
                    <a:bodyPr/>
                    <a:lstStyle/>
                    <a:p>
                      <a:pPr algn="ctr"/>
                      <a:r>
                        <a:rPr lang="en-US" sz="900" dirty="0"/>
                        <a:t>*</a:t>
                      </a:r>
                    </a:p>
                  </a:txBody>
                  <a:tcPr marL="42081" marR="42081" marT="21034" marB="21034"/>
                </a:tc>
                <a:tc>
                  <a:txBody>
                    <a:bodyPr/>
                    <a:lstStyle/>
                    <a:p>
                      <a:pPr algn="ctr"/>
                      <a:r>
                        <a:rPr lang="en-US" sz="900" dirty="0"/>
                        <a:t>19%</a:t>
                      </a:r>
                    </a:p>
                  </a:txBody>
                  <a:tcPr marL="42081" marR="42081" marT="21034" marB="21034"/>
                </a:tc>
                <a:tc>
                  <a:txBody>
                    <a:bodyPr/>
                    <a:lstStyle/>
                    <a:p>
                      <a:pPr algn="ctr"/>
                      <a:r>
                        <a:rPr lang="en-US" sz="900" dirty="0"/>
                        <a:t>*</a:t>
                      </a:r>
                    </a:p>
                  </a:txBody>
                  <a:tcPr marL="42081" marR="42081" marT="21034" marB="21034"/>
                </a:tc>
                <a:extLst>
                  <a:ext uri="{0D108BD9-81ED-4DB2-BD59-A6C34878D82A}">
                    <a16:rowId xmlns:a16="http://schemas.microsoft.com/office/drawing/2014/main" val="10004"/>
                  </a:ext>
                </a:extLst>
              </a:tr>
              <a:tr h="210312">
                <a:tc>
                  <a:txBody>
                    <a:bodyPr/>
                    <a:lstStyle/>
                    <a:p>
                      <a:r>
                        <a:rPr lang="en-US" sz="900" dirty="0"/>
                        <a:t>TOTAL RESPONSE</a:t>
                      </a:r>
                    </a:p>
                  </a:txBody>
                  <a:tcPr marL="42081" marR="42081" marT="21034" marB="21034"/>
                </a:tc>
                <a:tc>
                  <a:txBody>
                    <a:bodyPr/>
                    <a:lstStyle/>
                    <a:p>
                      <a:pPr algn="ctr"/>
                      <a:r>
                        <a:rPr lang="en-US" sz="900" dirty="0"/>
                        <a:t>1,338</a:t>
                      </a:r>
                    </a:p>
                  </a:txBody>
                  <a:tcPr marL="42081" marR="42081" marT="21034" marB="21034"/>
                </a:tc>
                <a:tc>
                  <a:txBody>
                    <a:bodyPr/>
                    <a:lstStyle/>
                    <a:p>
                      <a:pPr algn="ctr"/>
                      <a:r>
                        <a:rPr lang="en-US" sz="900" dirty="0"/>
                        <a:t>121</a:t>
                      </a:r>
                    </a:p>
                  </a:txBody>
                  <a:tcPr marL="42081" marR="42081" marT="21034" marB="21034"/>
                </a:tc>
                <a:tc>
                  <a:txBody>
                    <a:bodyPr/>
                    <a:lstStyle/>
                    <a:p>
                      <a:pPr algn="ctr"/>
                      <a:r>
                        <a:rPr lang="en-US" sz="900" dirty="0"/>
                        <a:t>775</a:t>
                      </a:r>
                    </a:p>
                  </a:txBody>
                  <a:tcPr marL="42081" marR="42081" marT="21034" marB="21034"/>
                </a:tc>
                <a:extLst>
                  <a:ext uri="{0D108BD9-81ED-4DB2-BD59-A6C34878D82A}">
                    <a16:rowId xmlns:a16="http://schemas.microsoft.com/office/drawing/2014/main" val="10005"/>
                  </a:ext>
                </a:extLst>
              </a:tr>
            </a:tbl>
          </a:graphicData>
        </a:graphic>
      </p:graphicFrame>
      <p:pic>
        <p:nvPicPr>
          <p:cNvPr id="53296" name="Picture 2" descr="Logo, company name&#10;&#10;Description automatically generated">
            <a:extLst>
              <a:ext uri="{FF2B5EF4-FFF2-40B4-BE49-F238E27FC236}">
                <a16:creationId xmlns:a16="http://schemas.microsoft.com/office/drawing/2014/main" id="{5147BF69-BE37-5832-0419-616286E3F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675" y="1014413"/>
            <a:ext cx="14271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6F6DC4A2-9E84-9C8A-AD26-63581E1DE1DA}"/>
              </a:ext>
            </a:extLst>
          </p:cNvPr>
          <p:cNvSpPr txBox="1"/>
          <p:nvPr/>
        </p:nvSpPr>
        <p:spPr>
          <a:xfrm>
            <a:off x="3986213" y="3429000"/>
            <a:ext cx="4789487" cy="508000"/>
          </a:xfrm>
          <a:prstGeom prst="rect">
            <a:avLst/>
          </a:prstGeom>
          <a:noFill/>
        </p:spPr>
        <p:txBody>
          <a:bodyPr>
            <a:spAutoFit/>
          </a:bodyPr>
          <a:lstStyle/>
          <a:p>
            <a:pPr defTabSz="685800" eaLnBrk="1" fontAlgn="auto" hangingPunct="1">
              <a:spcBef>
                <a:spcPts val="0"/>
              </a:spcBef>
              <a:spcAft>
                <a:spcPts val="0"/>
              </a:spcAft>
              <a:defRPr/>
            </a:pPr>
            <a:r>
              <a:rPr lang="en-US" sz="900" dirty="0">
                <a:solidFill>
                  <a:srgbClr val="000000"/>
                </a:solidFill>
                <a:latin typeface="Calibri" panose="020F0502020204030204" pitchFamily="34" charset="0"/>
                <a:ea typeface="+mn-ea"/>
              </a:rPr>
              <a:t>“We have had a really bad experience with bullying from adults in a troop. Council did not do anything regarding the bullying. We have found there is a lot of favoritism and don’t believe that an adult should hold multiple roles in the council and at the troop level.” (Scouts BSA Parent, 2022)</a:t>
            </a:r>
            <a:endParaRPr lang="en-US" sz="900" dirty="0">
              <a:solidFill>
                <a:prstClr val="black"/>
              </a:solidFill>
              <a:latin typeface="Calibri" panose="020F0502020204030204"/>
              <a:ea typeface="+mn-ea"/>
            </a:endParaRPr>
          </a:p>
        </p:txBody>
      </p:sp>
      <p:sp>
        <p:nvSpPr>
          <p:cNvPr id="18" name="TextBox 17">
            <a:extLst>
              <a:ext uri="{FF2B5EF4-FFF2-40B4-BE49-F238E27FC236}">
                <a16:creationId xmlns:a16="http://schemas.microsoft.com/office/drawing/2014/main" id="{35B932CC-1FE1-FF8B-9F3E-9F5825AB9DFA}"/>
              </a:ext>
            </a:extLst>
          </p:cNvPr>
          <p:cNvSpPr txBox="1"/>
          <p:nvPr/>
        </p:nvSpPr>
        <p:spPr>
          <a:xfrm>
            <a:off x="166688" y="4038600"/>
            <a:ext cx="2749550" cy="647700"/>
          </a:xfrm>
          <a:prstGeom prst="rect">
            <a:avLst/>
          </a:prstGeom>
          <a:noFill/>
        </p:spPr>
        <p:txBody>
          <a:bodyPr>
            <a:spAutoFit/>
          </a:bodyPr>
          <a:lstStyle/>
          <a:p>
            <a:pPr defTabSz="685800" eaLnBrk="1" fontAlgn="auto" hangingPunct="1">
              <a:spcBef>
                <a:spcPts val="0"/>
              </a:spcBef>
              <a:spcAft>
                <a:spcPts val="0"/>
              </a:spcAft>
              <a:defRPr/>
            </a:pPr>
            <a:r>
              <a:rPr lang="en-US" sz="900" dirty="0">
                <a:solidFill>
                  <a:srgbClr val="000000"/>
                </a:solidFill>
                <a:latin typeface="Calibri" panose="020F0502020204030204" pitchFamily="34" charset="0"/>
                <a:ea typeface="+mn-ea"/>
              </a:rPr>
              <a:t>“I would give this Higher marks but in the Pack and troop my kids belong to, the leadership (parent) are very clicky, so is the district and council.” (Cub Scout &amp; Scouts BSA Parent, 2022) </a:t>
            </a:r>
            <a:endParaRPr lang="en-US" sz="900" dirty="0">
              <a:solidFill>
                <a:prstClr val="black"/>
              </a:solidFill>
              <a:latin typeface="Calibri" panose="020F0502020204030204"/>
              <a:ea typeface="+mn-ea"/>
            </a:endParaRPr>
          </a:p>
        </p:txBody>
      </p:sp>
      <p:sp>
        <p:nvSpPr>
          <p:cNvPr id="20" name="TextBox 19">
            <a:extLst>
              <a:ext uri="{FF2B5EF4-FFF2-40B4-BE49-F238E27FC236}">
                <a16:creationId xmlns:a16="http://schemas.microsoft.com/office/drawing/2014/main" id="{A6F028F0-51DA-6602-E166-33BF1FAB9896}"/>
              </a:ext>
            </a:extLst>
          </p:cNvPr>
          <p:cNvSpPr txBox="1"/>
          <p:nvPr/>
        </p:nvSpPr>
        <p:spPr>
          <a:xfrm>
            <a:off x="4795838" y="4894263"/>
            <a:ext cx="2028825" cy="785812"/>
          </a:xfrm>
          <a:prstGeom prst="rect">
            <a:avLst/>
          </a:prstGeom>
          <a:noFill/>
        </p:spPr>
        <p:txBody>
          <a:bodyPr>
            <a:spAutoFit/>
          </a:bodyPr>
          <a:lstStyle/>
          <a:p>
            <a:pPr defTabSz="685800" eaLnBrk="1" fontAlgn="auto" hangingPunct="1">
              <a:spcBef>
                <a:spcPts val="0"/>
              </a:spcBef>
              <a:spcAft>
                <a:spcPts val="0"/>
              </a:spcAft>
              <a:defRPr/>
            </a:pPr>
            <a:r>
              <a:rPr lang="en-US" sz="900" dirty="0">
                <a:solidFill>
                  <a:srgbClr val="000000"/>
                </a:solidFill>
                <a:latin typeface="Calibri" panose="020F0502020204030204" pitchFamily="34" charset="0"/>
                <a:ea typeface="+mn-ea"/>
              </a:rPr>
              <a:t>“Before Covid would have rated higher but my family had to leave scouting because nobody was willing to respect us in our wishes to take Covid precautions.” (Scouts BSA Parent, 2022)</a:t>
            </a:r>
            <a:endParaRPr lang="en-US" sz="900" dirty="0">
              <a:solidFill>
                <a:prstClr val="black"/>
              </a:solidFill>
              <a:latin typeface="Calibri" panose="020F0502020204030204"/>
              <a:ea typeface="+mn-ea"/>
            </a:endParaRPr>
          </a:p>
        </p:txBody>
      </p:sp>
      <p:sp>
        <p:nvSpPr>
          <p:cNvPr id="22" name="TextBox 21">
            <a:extLst>
              <a:ext uri="{FF2B5EF4-FFF2-40B4-BE49-F238E27FC236}">
                <a16:creationId xmlns:a16="http://schemas.microsoft.com/office/drawing/2014/main" id="{5263EAAC-27E2-2E3B-4370-8003D0ADDF60}"/>
              </a:ext>
            </a:extLst>
          </p:cNvPr>
          <p:cNvSpPr txBox="1"/>
          <p:nvPr/>
        </p:nvSpPr>
        <p:spPr>
          <a:xfrm>
            <a:off x="6872288" y="4710113"/>
            <a:ext cx="1930400" cy="646112"/>
          </a:xfrm>
          <a:prstGeom prst="rect">
            <a:avLst/>
          </a:prstGeom>
          <a:noFill/>
        </p:spPr>
        <p:txBody>
          <a:bodyPr>
            <a:spAutoFit/>
          </a:bodyPr>
          <a:lstStyle/>
          <a:p>
            <a:pPr defTabSz="685800" eaLnBrk="1" fontAlgn="auto" hangingPunct="1">
              <a:spcBef>
                <a:spcPts val="0"/>
              </a:spcBef>
              <a:spcAft>
                <a:spcPts val="0"/>
              </a:spcAft>
              <a:defRPr/>
            </a:pPr>
            <a:r>
              <a:rPr lang="en-US" sz="900" dirty="0">
                <a:solidFill>
                  <a:prstClr val="black"/>
                </a:solidFill>
                <a:latin typeface="Calibri" panose="020F0502020204030204"/>
                <a:ea typeface="+mn-ea"/>
              </a:rPr>
              <a:t>“They are no longer feeling welcome after homophobic and transphobic slurs go unchecked by adult leaders.” (Scouts BSA Parent, 2022)</a:t>
            </a:r>
          </a:p>
        </p:txBody>
      </p:sp>
      <p:sp>
        <p:nvSpPr>
          <p:cNvPr id="24" name="TextBox 23">
            <a:extLst>
              <a:ext uri="{FF2B5EF4-FFF2-40B4-BE49-F238E27FC236}">
                <a16:creationId xmlns:a16="http://schemas.microsoft.com/office/drawing/2014/main" id="{A370B143-2AB0-413C-0189-A2935B6CDA79}"/>
              </a:ext>
            </a:extLst>
          </p:cNvPr>
          <p:cNvSpPr txBox="1"/>
          <p:nvPr/>
        </p:nvSpPr>
        <p:spPr>
          <a:xfrm>
            <a:off x="241300" y="5302250"/>
            <a:ext cx="3328988" cy="508000"/>
          </a:xfrm>
          <a:prstGeom prst="rect">
            <a:avLst/>
          </a:prstGeom>
          <a:noFill/>
        </p:spPr>
        <p:txBody>
          <a:bodyPr>
            <a:spAutoFit/>
          </a:bodyPr>
          <a:lstStyle/>
          <a:p>
            <a:pPr defTabSz="685800" eaLnBrk="1" fontAlgn="auto" hangingPunct="1">
              <a:spcBef>
                <a:spcPts val="0"/>
              </a:spcBef>
              <a:spcAft>
                <a:spcPts val="0"/>
              </a:spcAft>
              <a:defRPr/>
            </a:pPr>
            <a:r>
              <a:rPr lang="en-US" sz="900" dirty="0">
                <a:solidFill>
                  <a:prstClr val="black"/>
                </a:solidFill>
                <a:latin typeface="Calibri" panose="020F0502020204030204"/>
                <a:ea typeface="+mn-ea"/>
              </a:rPr>
              <a:t>“Our unit has been very welcoming to females. Council and Troops we met at summer camp have not been.” (Scouts BSA Parent, 2022)</a:t>
            </a:r>
          </a:p>
        </p:txBody>
      </p:sp>
      <p:sp>
        <p:nvSpPr>
          <p:cNvPr id="26" name="TextBox 25">
            <a:extLst>
              <a:ext uri="{FF2B5EF4-FFF2-40B4-BE49-F238E27FC236}">
                <a16:creationId xmlns:a16="http://schemas.microsoft.com/office/drawing/2014/main" id="{D660C469-6B31-3B5C-11A1-755508AC7F12}"/>
              </a:ext>
            </a:extLst>
          </p:cNvPr>
          <p:cNvSpPr txBox="1"/>
          <p:nvPr/>
        </p:nvSpPr>
        <p:spPr>
          <a:xfrm>
            <a:off x="4848225" y="4090988"/>
            <a:ext cx="3424238" cy="646112"/>
          </a:xfrm>
          <a:prstGeom prst="rect">
            <a:avLst/>
          </a:prstGeom>
          <a:noFill/>
        </p:spPr>
        <p:txBody>
          <a:bodyPr>
            <a:spAutoFit/>
          </a:bodyPr>
          <a:lstStyle/>
          <a:p>
            <a:pPr defTabSz="685800" eaLnBrk="1" fontAlgn="auto" hangingPunct="1">
              <a:spcBef>
                <a:spcPts val="0"/>
              </a:spcBef>
              <a:spcAft>
                <a:spcPts val="0"/>
              </a:spcAft>
              <a:defRPr/>
            </a:pPr>
            <a:r>
              <a:rPr lang="en-US" sz="900" dirty="0">
                <a:solidFill>
                  <a:srgbClr val="000000"/>
                </a:solidFill>
                <a:latin typeface="Calibri" panose="020F0502020204030204" pitchFamily="34" charset="0"/>
                <a:ea typeface="+mn-ea"/>
              </a:rPr>
              <a:t>“Leaders not following YPT training whatsoever. Horrible experience due to the people yet made worse by the people up top ignoring it as per how complaints are handled in society and the Scouts.” (Scouts BSA Parent, 2022)</a:t>
            </a:r>
            <a:endParaRPr lang="en-US" sz="900" dirty="0">
              <a:solidFill>
                <a:prstClr val="black"/>
              </a:solidFill>
              <a:latin typeface="Calibri" panose="020F0502020204030204"/>
              <a:ea typeface="+mn-ea"/>
            </a:endParaRPr>
          </a:p>
        </p:txBody>
      </p:sp>
      <p:sp>
        <p:nvSpPr>
          <p:cNvPr id="28" name="TextBox 27">
            <a:extLst>
              <a:ext uri="{FF2B5EF4-FFF2-40B4-BE49-F238E27FC236}">
                <a16:creationId xmlns:a16="http://schemas.microsoft.com/office/drawing/2014/main" id="{4A3120B1-8431-1DD1-5362-82EA27C2E671}"/>
              </a:ext>
            </a:extLst>
          </p:cNvPr>
          <p:cNvSpPr txBox="1"/>
          <p:nvPr/>
        </p:nvSpPr>
        <p:spPr>
          <a:xfrm>
            <a:off x="315913" y="3352800"/>
            <a:ext cx="2657475" cy="368300"/>
          </a:xfrm>
          <a:prstGeom prst="rect">
            <a:avLst/>
          </a:prstGeom>
          <a:noFill/>
        </p:spPr>
        <p:txBody>
          <a:bodyPr>
            <a:spAutoFit/>
          </a:bodyPr>
          <a:lstStyle/>
          <a:p>
            <a:pPr defTabSz="685800" eaLnBrk="1" fontAlgn="auto" hangingPunct="1">
              <a:spcBef>
                <a:spcPts val="0"/>
              </a:spcBef>
              <a:spcAft>
                <a:spcPts val="0"/>
              </a:spcAft>
              <a:defRPr/>
            </a:pPr>
            <a:r>
              <a:rPr lang="en-US" sz="900" dirty="0">
                <a:solidFill>
                  <a:srgbClr val="000000"/>
                </a:solidFill>
                <a:latin typeface="Calibri" panose="020F0502020204030204" pitchFamily="34" charset="0"/>
                <a:ea typeface="+mn-ea"/>
              </a:rPr>
              <a:t>“A bullying experience last year ruined their enthusiasm for scouting.” (Cub Scout Parent, 2022) </a:t>
            </a:r>
            <a:endParaRPr lang="en-US" sz="900" dirty="0">
              <a:solidFill>
                <a:prstClr val="black"/>
              </a:solidFill>
              <a:latin typeface="Calibri" panose="020F0502020204030204"/>
              <a:ea typeface="+mn-ea"/>
            </a:endParaRPr>
          </a:p>
        </p:txBody>
      </p:sp>
      <p:sp>
        <p:nvSpPr>
          <p:cNvPr id="30" name="TextBox 29">
            <a:extLst>
              <a:ext uri="{FF2B5EF4-FFF2-40B4-BE49-F238E27FC236}">
                <a16:creationId xmlns:a16="http://schemas.microsoft.com/office/drawing/2014/main" id="{B4059C59-CF7E-9A47-DFF8-3467D2ADF90B}"/>
              </a:ext>
            </a:extLst>
          </p:cNvPr>
          <p:cNvSpPr txBox="1"/>
          <p:nvPr/>
        </p:nvSpPr>
        <p:spPr>
          <a:xfrm>
            <a:off x="3082925" y="4459288"/>
            <a:ext cx="1681163" cy="784225"/>
          </a:xfrm>
          <a:prstGeom prst="rect">
            <a:avLst/>
          </a:prstGeom>
          <a:noFill/>
        </p:spPr>
        <p:txBody>
          <a:bodyPr>
            <a:spAutoFit/>
          </a:bodyPr>
          <a:lstStyle/>
          <a:p>
            <a:pPr defTabSz="685800" eaLnBrk="1" fontAlgn="auto" hangingPunct="1">
              <a:spcBef>
                <a:spcPts val="0"/>
              </a:spcBef>
              <a:spcAft>
                <a:spcPts val="0"/>
              </a:spcAft>
              <a:defRPr/>
            </a:pPr>
            <a:r>
              <a:rPr lang="en-US" sz="900" dirty="0">
                <a:solidFill>
                  <a:srgbClr val="000000"/>
                </a:solidFill>
                <a:latin typeface="Calibri" panose="020F0502020204030204" pitchFamily="34" charset="0"/>
                <a:ea typeface="+mn-ea"/>
              </a:rPr>
              <a:t>“The parents seem to have their own clique and if you aren’t in their circle, you and your kids get excluded from activities.” (Cub Scout Parent, 2022</a:t>
            </a:r>
            <a:endParaRPr lang="en-US" sz="900" dirty="0">
              <a:solidFill>
                <a:prstClr val="black"/>
              </a:solidFill>
              <a:latin typeface="Calibri" panose="020F0502020204030204"/>
              <a:ea typeface="+mn-ea"/>
            </a:endParaRPr>
          </a:p>
        </p:txBody>
      </p:sp>
      <p:sp>
        <p:nvSpPr>
          <p:cNvPr id="53305" name="TextBox 4">
            <a:extLst>
              <a:ext uri="{FF2B5EF4-FFF2-40B4-BE49-F238E27FC236}">
                <a16:creationId xmlns:a16="http://schemas.microsoft.com/office/drawing/2014/main" id="{A27A8024-C64B-47E0-B2FA-630D3DA80473}"/>
              </a:ext>
            </a:extLst>
          </p:cNvPr>
          <p:cNvSpPr txBox="1">
            <a:spLocks noChangeArrowheads="1"/>
          </p:cNvSpPr>
          <p:nvPr/>
        </p:nvSpPr>
        <p:spPr bwMode="auto">
          <a:xfrm>
            <a:off x="395288" y="304800"/>
            <a:ext cx="8139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r>
              <a:rPr lang="en-US" altLang="en-US"/>
              <a:t>Why would they leave?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descr="&quot;&quot;">
            <a:extLst>
              <a:ext uri="{FF2B5EF4-FFF2-40B4-BE49-F238E27FC236}">
                <a16:creationId xmlns:a16="http://schemas.microsoft.com/office/drawing/2014/main" id="{008D0807-35F5-039B-2C82-F9BDE219C9EC}"/>
              </a:ext>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4" name="Rectangle 10" descr="&quot;&quot;">
            <a:extLst>
              <a:ext uri="{FF2B5EF4-FFF2-40B4-BE49-F238E27FC236}">
                <a16:creationId xmlns:a16="http://schemas.microsoft.com/office/drawing/2014/main" id="{ABBF63A4-00AE-E21D-2508-A6CBDDD9F262}"/>
              </a:ext>
            </a:extLst>
          </p:cNvPr>
          <p:cNvSpPr>
            <a:spLocks noGrp="1" noRot="1" noChangeAspect="1" noMove="1" noResize="1" noEditPoints="1" noAdjustHandles="1" noChangeArrowheads="1" noChangeShapeType="1" noTextEdit="1"/>
          </p:cNvSpPr>
          <p:nvPr/>
        </p:nvSpPr>
        <p:spPr>
          <a:xfrm flipH="1">
            <a:off x="0" y="857250"/>
            <a:ext cx="9144000" cy="1182688"/>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6" name="Rectangle 12">
            <a:extLst>
              <a:ext uri="{FF2B5EF4-FFF2-40B4-BE49-F238E27FC236}">
                <a16:creationId xmlns:a16="http://schemas.microsoft.com/office/drawing/2014/main" id="{F0114DFA-562F-95C9-B429-89A22A425658}"/>
              </a:ext>
            </a:extLst>
          </p:cNvPr>
          <p:cNvSpPr>
            <a:spLocks noGrp="1" noRot="1" noChangeAspect="1" noMove="1" noResize="1" noEditPoints="1" noAdjustHandles="1" noChangeArrowheads="1" noChangeShapeType="1" noTextEdit="1"/>
          </p:cNvSpPr>
          <p:nvPr/>
        </p:nvSpPr>
        <p:spPr>
          <a:xfrm rot="10800000" flipH="1">
            <a:off x="6096643" y="857250"/>
            <a:ext cx="3047357"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7" name="Rectangle 14">
            <a:extLst>
              <a:ext uri="{FF2B5EF4-FFF2-40B4-BE49-F238E27FC236}">
                <a16:creationId xmlns:a16="http://schemas.microsoft.com/office/drawing/2014/main" id="{136CF756-11AE-354A-86E5-4246DEED9DA5}"/>
              </a:ext>
            </a:extLst>
          </p:cNvPr>
          <p:cNvSpPr>
            <a:spLocks noGrp="1" noRot="1" noChangeAspect="1" noMove="1" noResize="1" noEditPoints="1" noAdjustHandles="1" noChangeArrowheads="1" noChangeShapeType="1" noTextEdit="1"/>
          </p:cNvSpPr>
          <p:nvPr/>
        </p:nvSpPr>
        <p:spPr>
          <a:xfrm rot="5400000">
            <a:off x="3980833" y="-312358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55306" name="Title 1">
            <a:extLst>
              <a:ext uri="{FF2B5EF4-FFF2-40B4-BE49-F238E27FC236}">
                <a16:creationId xmlns:a16="http://schemas.microsoft.com/office/drawing/2014/main" id="{31AFE533-4FEE-690E-3DB6-339018ABFC50}"/>
              </a:ext>
            </a:extLst>
          </p:cNvPr>
          <p:cNvSpPr>
            <a:spLocks noGrp="1" noChangeArrowheads="1"/>
          </p:cNvSpPr>
          <p:nvPr>
            <p:ph type="title"/>
          </p:nvPr>
        </p:nvSpPr>
        <p:spPr>
          <a:xfrm>
            <a:off x="1028700" y="1119188"/>
            <a:ext cx="7532688" cy="657225"/>
          </a:xfrm>
        </p:spPr>
        <p:txBody>
          <a:bodyPr/>
          <a:lstStyle/>
          <a:p>
            <a:r>
              <a:rPr lang="en-US" altLang="en-US" sz="2100" b="1">
                <a:solidFill>
                  <a:srgbClr val="FFFFFF"/>
                </a:solidFill>
              </a:rPr>
              <a:t>Reasons Scouts &amp; Families Leave - 2022</a:t>
            </a:r>
          </a:p>
        </p:txBody>
      </p:sp>
      <p:graphicFrame>
        <p:nvGraphicFramePr>
          <p:cNvPr id="4" name="Table 4">
            <a:extLst>
              <a:ext uri="{FF2B5EF4-FFF2-40B4-BE49-F238E27FC236}">
                <a16:creationId xmlns:a16="http://schemas.microsoft.com/office/drawing/2014/main" id="{E97600A8-09C9-1469-553F-7750AC004184}"/>
              </a:ext>
            </a:extLst>
          </p:cNvPr>
          <p:cNvGraphicFramePr>
            <a:graphicFrameLocks noGrp="1"/>
          </p:cNvGraphicFramePr>
          <p:nvPr>
            <p:ph idx="1"/>
          </p:nvPr>
        </p:nvGraphicFramePr>
        <p:xfrm>
          <a:off x="622300" y="2070100"/>
          <a:ext cx="7780338" cy="3776666"/>
        </p:xfrm>
        <a:graphic>
          <a:graphicData uri="http://schemas.openxmlformats.org/drawingml/2006/table">
            <a:tbl>
              <a:tblPr firstRow="1" bandRow="1">
                <a:tableStyleId>{5C22544A-7EE6-4342-B048-85BDC9FD1C3A}</a:tableStyleId>
              </a:tblPr>
              <a:tblGrid>
                <a:gridCol w="3987870">
                  <a:extLst>
                    <a:ext uri="{9D8B030D-6E8A-4147-A177-3AD203B41FA5}">
                      <a16:colId xmlns:a16="http://schemas.microsoft.com/office/drawing/2014/main" val="20000"/>
                    </a:ext>
                  </a:extLst>
                </a:gridCol>
                <a:gridCol w="1258721">
                  <a:extLst>
                    <a:ext uri="{9D8B030D-6E8A-4147-A177-3AD203B41FA5}">
                      <a16:colId xmlns:a16="http://schemas.microsoft.com/office/drawing/2014/main" val="20001"/>
                    </a:ext>
                  </a:extLst>
                </a:gridCol>
                <a:gridCol w="1315451">
                  <a:extLst>
                    <a:ext uri="{9D8B030D-6E8A-4147-A177-3AD203B41FA5}">
                      <a16:colId xmlns:a16="http://schemas.microsoft.com/office/drawing/2014/main" val="20002"/>
                    </a:ext>
                  </a:extLst>
                </a:gridCol>
                <a:gridCol w="1218296">
                  <a:extLst>
                    <a:ext uri="{9D8B030D-6E8A-4147-A177-3AD203B41FA5}">
                      <a16:colId xmlns:a16="http://schemas.microsoft.com/office/drawing/2014/main" val="20003"/>
                    </a:ext>
                  </a:extLst>
                </a:gridCol>
              </a:tblGrid>
              <a:tr h="199492">
                <a:tc>
                  <a:txBody>
                    <a:bodyPr/>
                    <a:lstStyle/>
                    <a:p>
                      <a:endParaRPr lang="en-US" sz="800" dirty="0"/>
                    </a:p>
                  </a:txBody>
                  <a:tcPr marL="42082" marR="42082" marT="21045" marB="21045"/>
                </a:tc>
                <a:tc>
                  <a:txBody>
                    <a:bodyPr/>
                    <a:lstStyle/>
                    <a:p>
                      <a:pPr algn="ctr"/>
                      <a:r>
                        <a:rPr lang="en-US" sz="800" dirty="0"/>
                        <a:t>Cub Scout Parents</a:t>
                      </a:r>
                    </a:p>
                  </a:txBody>
                  <a:tcPr marL="42082" marR="42082" marT="21045" marB="21045"/>
                </a:tc>
                <a:tc>
                  <a:txBody>
                    <a:bodyPr/>
                    <a:lstStyle/>
                    <a:p>
                      <a:pPr algn="ctr"/>
                      <a:r>
                        <a:rPr lang="en-US" sz="800" dirty="0"/>
                        <a:t>Scouts BSA Parents</a:t>
                      </a:r>
                    </a:p>
                  </a:txBody>
                  <a:tcPr marL="42082" marR="42082" marT="21045" marB="21045"/>
                </a:tc>
                <a:tc>
                  <a:txBody>
                    <a:bodyPr/>
                    <a:lstStyle/>
                    <a:p>
                      <a:pPr algn="ctr"/>
                      <a:r>
                        <a:rPr lang="en-US" sz="800" dirty="0"/>
                        <a:t>Scouts BSA Youth 14+</a:t>
                      </a:r>
                    </a:p>
                  </a:txBody>
                  <a:tcPr marL="42082" marR="42082" marT="21045" marB="21045"/>
                </a:tc>
                <a:extLst>
                  <a:ext uri="{0D108BD9-81ED-4DB2-BD59-A6C34878D82A}">
                    <a16:rowId xmlns:a16="http://schemas.microsoft.com/office/drawing/2014/main" val="10000"/>
                  </a:ext>
                </a:extLst>
              </a:tr>
              <a:tr h="210422">
                <a:tc>
                  <a:txBody>
                    <a:bodyPr/>
                    <a:lstStyle/>
                    <a:p>
                      <a:r>
                        <a:rPr lang="en-US" sz="900" dirty="0"/>
                        <a:t>Child is now in Scouts BSA</a:t>
                      </a:r>
                    </a:p>
                  </a:txBody>
                  <a:tcPr marL="42082" marR="42082" marT="21045" marB="21045"/>
                </a:tc>
                <a:tc>
                  <a:txBody>
                    <a:bodyPr/>
                    <a:lstStyle/>
                    <a:p>
                      <a:pPr algn="ctr"/>
                      <a:r>
                        <a:rPr lang="en-US" sz="900" dirty="0"/>
                        <a:t>35%</a:t>
                      </a:r>
                    </a:p>
                  </a:txBody>
                  <a:tcPr marL="42082" marR="42082" marT="21045" marB="21045"/>
                </a:tc>
                <a:tc>
                  <a:txBody>
                    <a:bodyPr/>
                    <a:lstStyle/>
                    <a:p>
                      <a:pPr algn="ctr"/>
                      <a:r>
                        <a:rPr lang="en-US" sz="900" dirty="0"/>
                        <a:t>*</a:t>
                      </a:r>
                    </a:p>
                  </a:txBody>
                  <a:tcPr marL="42082" marR="42082" marT="21045" marB="21045"/>
                </a:tc>
                <a:tc>
                  <a:txBody>
                    <a:bodyPr/>
                    <a:lstStyle/>
                    <a:p>
                      <a:pPr algn="ctr"/>
                      <a:r>
                        <a:rPr lang="en-US" sz="900" dirty="0"/>
                        <a:t>*</a:t>
                      </a:r>
                    </a:p>
                  </a:txBody>
                  <a:tcPr marL="42082" marR="42082" marT="21045" marB="21045"/>
                </a:tc>
                <a:extLst>
                  <a:ext uri="{0D108BD9-81ED-4DB2-BD59-A6C34878D82A}">
                    <a16:rowId xmlns:a16="http://schemas.microsoft.com/office/drawing/2014/main" val="10001"/>
                  </a:ext>
                </a:extLst>
              </a:tr>
              <a:tr h="210422">
                <a:tc>
                  <a:txBody>
                    <a:bodyPr/>
                    <a:lstStyle/>
                    <a:p>
                      <a:r>
                        <a:rPr lang="en-US" sz="900" dirty="0"/>
                        <a:t>Unit had poor leadership/problems with leaders</a:t>
                      </a:r>
                    </a:p>
                  </a:txBody>
                  <a:tcPr marL="42082" marR="42082" marT="21045" marB="21045"/>
                </a:tc>
                <a:tc>
                  <a:txBody>
                    <a:bodyPr/>
                    <a:lstStyle/>
                    <a:p>
                      <a:pPr algn="ctr"/>
                      <a:r>
                        <a:rPr lang="en-US" sz="900" dirty="0"/>
                        <a:t>31%</a:t>
                      </a:r>
                    </a:p>
                  </a:txBody>
                  <a:tcPr marL="42082" marR="42082" marT="21045" marB="21045"/>
                </a:tc>
                <a:tc>
                  <a:txBody>
                    <a:bodyPr/>
                    <a:lstStyle/>
                    <a:p>
                      <a:pPr algn="ctr"/>
                      <a:r>
                        <a:rPr lang="en-US" sz="900" dirty="0"/>
                        <a:t>29%</a:t>
                      </a:r>
                    </a:p>
                  </a:txBody>
                  <a:tcPr marL="42082" marR="42082" marT="21045" marB="21045"/>
                </a:tc>
                <a:tc>
                  <a:txBody>
                    <a:bodyPr/>
                    <a:lstStyle/>
                    <a:p>
                      <a:pPr algn="ctr"/>
                      <a:r>
                        <a:rPr lang="en-US" sz="900" dirty="0"/>
                        <a:t>13%</a:t>
                      </a:r>
                    </a:p>
                  </a:txBody>
                  <a:tcPr marL="42082" marR="42082" marT="21045" marB="21045"/>
                </a:tc>
                <a:extLst>
                  <a:ext uri="{0D108BD9-81ED-4DB2-BD59-A6C34878D82A}">
                    <a16:rowId xmlns:a16="http://schemas.microsoft.com/office/drawing/2014/main" val="10002"/>
                  </a:ext>
                </a:extLst>
              </a:tr>
              <a:tr h="210422">
                <a:tc>
                  <a:txBody>
                    <a:bodyPr/>
                    <a:lstStyle/>
                    <a:p>
                      <a:r>
                        <a:rPr lang="en-US" sz="900" dirty="0"/>
                        <a:t>Child/I am no longer interested in the program</a:t>
                      </a:r>
                    </a:p>
                  </a:txBody>
                  <a:tcPr marL="42082" marR="42082" marT="21045" marB="21045"/>
                </a:tc>
                <a:tc>
                  <a:txBody>
                    <a:bodyPr/>
                    <a:lstStyle/>
                    <a:p>
                      <a:pPr algn="ctr"/>
                      <a:r>
                        <a:rPr lang="en-US" sz="900" dirty="0"/>
                        <a:t>22%</a:t>
                      </a:r>
                    </a:p>
                  </a:txBody>
                  <a:tcPr marL="42082" marR="42082" marT="21045" marB="21045"/>
                </a:tc>
                <a:tc>
                  <a:txBody>
                    <a:bodyPr/>
                    <a:lstStyle/>
                    <a:p>
                      <a:pPr algn="ctr"/>
                      <a:r>
                        <a:rPr lang="en-US" sz="900" dirty="0"/>
                        <a:t>42%</a:t>
                      </a:r>
                    </a:p>
                  </a:txBody>
                  <a:tcPr marL="42082" marR="42082" marT="21045" marB="21045"/>
                </a:tc>
                <a:tc>
                  <a:txBody>
                    <a:bodyPr/>
                    <a:lstStyle/>
                    <a:p>
                      <a:pPr algn="ctr"/>
                      <a:r>
                        <a:rPr lang="en-US" sz="900" dirty="0"/>
                        <a:t>12%</a:t>
                      </a:r>
                    </a:p>
                  </a:txBody>
                  <a:tcPr marL="42082" marR="42082" marT="21045" marB="21045"/>
                </a:tc>
                <a:extLst>
                  <a:ext uri="{0D108BD9-81ED-4DB2-BD59-A6C34878D82A}">
                    <a16:rowId xmlns:a16="http://schemas.microsoft.com/office/drawing/2014/main" val="10003"/>
                  </a:ext>
                </a:extLst>
              </a:tr>
              <a:tr h="210422">
                <a:tc>
                  <a:txBody>
                    <a:bodyPr/>
                    <a:lstStyle/>
                    <a:p>
                      <a:r>
                        <a:rPr lang="en-US" sz="900" dirty="0"/>
                        <a:t>Our family did not feel welcome</a:t>
                      </a:r>
                    </a:p>
                  </a:txBody>
                  <a:tcPr marL="42082" marR="42082" marT="21045" marB="21045"/>
                </a:tc>
                <a:tc>
                  <a:txBody>
                    <a:bodyPr/>
                    <a:lstStyle/>
                    <a:p>
                      <a:pPr algn="ctr"/>
                      <a:r>
                        <a:rPr lang="en-US" sz="900" dirty="0"/>
                        <a:t>18%</a:t>
                      </a:r>
                    </a:p>
                  </a:txBody>
                  <a:tcPr marL="42082" marR="42082" marT="21045" marB="21045"/>
                </a:tc>
                <a:tc>
                  <a:txBody>
                    <a:bodyPr/>
                    <a:lstStyle/>
                    <a:p>
                      <a:pPr algn="ctr"/>
                      <a:r>
                        <a:rPr lang="en-US" sz="900" dirty="0"/>
                        <a:t>12%</a:t>
                      </a:r>
                    </a:p>
                  </a:txBody>
                  <a:tcPr marL="42082" marR="42082" marT="21045" marB="21045"/>
                </a:tc>
                <a:tc>
                  <a:txBody>
                    <a:bodyPr/>
                    <a:lstStyle/>
                    <a:p>
                      <a:pPr algn="ctr"/>
                      <a:r>
                        <a:rPr lang="en-US" sz="900" dirty="0"/>
                        <a:t>*</a:t>
                      </a:r>
                    </a:p>
                  </a:txBody>
                  <a:tcPr marL="42082" marR="42082" marT="21045" marB="21045"/>
                </a:tc>
                <a:extLst>
                  <a:ext uri="{0D108BD9-81ED-4DB2-BD59-A6C34878D82A}">
                    <a16:rowId xmlns:a16="http://schemas.microsoft.com/office/drawing/2014/main" val="10004"/>
                  </a:ext>
                </a:extLst>
              </a:tr>
              <a:tr h="210422">
                <a:tc>
                  <a:txBody>
                    <a:bodyPr/>
                    <a:lstStyle/>
                    <a:p>
                      <a:r>
                        <a:rPr lang="en-US" sz="900" dirty="0"/>
                        <a:t>Too expensive</a:t>
                      </a:r>
                    </a:p>
                  </a:txBody>
                  <a:tcPr marL="42082" marR="42082" marT="21045" marB="21045"/>
                </a:tc>
                <a:tc>
                  <a:txBody>
                    <a:bodyPr/>
                    <a:lstStyle/>
                    <a:p>
                      <a:pPr algn="ctr"/>
                      <a:r>
                        <a:rPr lang="en-US" sz="900" dirty="0"/>
                        <a:t>14%</a:t>
                      </a:r>
                    </a:p>
                  </a:txBody>
                  <a:tcPr marL="42082" marR="42082" marT="21045" marB="21045"/>
                </a:tc>
                <a:tc>
                  <a:txBody>
                    <a:bodyPr/>
                    <a:lstStyle/>
                    <a:p>
                      <a:pPr algn="ctr"/>
                      <a:r>
                        <a:rPr lang="en-US" sz="900" dirty="0"/>
                        <a:t>12%</a:t>
                      </a:r>
                    </a:p>
                  </a:txBody>
                  <a:tcPr marL="42082" marR="42082" marT="21045" marB="21045"/>
                </a:tc>
                <a:tc>
                  <a:txBody>
                    <a:bodyPr/>
                    <a:lstStyle/>
                    <a:p>
                      <a:pPr algn="ctr"/>
                      <a:r>
                        <a:rPr lang="en-US" sz="900" dirty="0"/>
                        <a:t>6%</a:t>
                      </a:r>
                    </a:p>
                  </a:txBody>
                  <a:tcPr marL="42082" marR="42082" marT="21045" marB="21045"/>
                </a:tc>
                <a:extLst>
                  <a:ext uri="{0D108BD9-81ED-4DB2-BD59-A6C34878D82A}">
                    <a16:rowId xmlns:a16="http://schemas.microsoft.com/office/drawing/2014/main" val="10005"/>
                  </a:ext>
                </a:extLst>
              </a:tr>
              <a:tr h="210422">
                <a:tc>
                  <a:txBody>
                    <a:bodyPr/>
                    <a:lstStyle/>
                    <a:p>
                      <a:pPr algn="l" fontAlgn="b"/>
                      <a:r>
                        <a:rPr lang="en-US" sz="800" b="0" i="0" u="none" strike="noStrike" dirty="0">
                          <a:solidFill>
                            <a:srgbClr val="000000"/>
                          </a:solidFill>
                          <a:effectLst/>
                          <a:latin typeface="Calibri" panose="020F0502020204030204" pitchFamily="34" charset="0"/>
                        </a:rPr>
                        <a:t>  Never received any communication from the leader</a:t>
                      </a:r>
                    </a:p>
                  </a:txBody>
                  <a:tcPr marL="7145" marR="7145" marT="7146" marB="0" anchor="b"/>
                </a:tc>
                <a:tc>
                  <a:txBody>
                    <a:bodyPr/>
                    <a:lstStyle/>
                    <a:p>
                      <a:pPr algn="ctr"/>
                      <a:r>
                        <a:rPr lang="en-US" sz="900" dirty="0"/>
                        <a:t>12%</a:t>
                      </a:r>
                    </a:p>
                  </a:txBody>
                  <a:tcPr marL="42082" marR="42082" marT="21045" marB="21045"/>
                </a:tc>
                <a:tc>
                  <a:txBody>
                    <a:bodyPr/>
                    <a:lstStyle/>
                    <a:p>
                      <a:pPr algn="ctr"/>
                      <a:r>
                        <a:rPr lang="en-US" sz="900" dirty="0"/>
                        <a:t>3%</a:t>
                      </a:r>
                    </a:p>
                  </a:txBody>
                  <a:tcPr marL="42082" marR="42082" marT="21045" marB="21045"/>
                </a:tc>
                <a:tc>
                  <a:txBody>
                    <a:bodyPr/>
                    <a:lstStyle/>
                    <a:p>
                      <a:pPr algn="ctr"/>
                      <a:r>
                        <a:rPr lang="en-US" sz="900" dirty="0"/>
                        <a:t>*</a:t>
                      </a:r>
                    </a:p>
                  </a:txBody>
                  <a:tcPr marL="42082" marR="42082" marT="21045" marB="21045"/>
                </a:tc>
                <a:extLst>
                  <a:ext uri="{0D108BD9-81ED-4DB2-BD59-A6C34878D82A}">
                    <a16:rowId xmlns:a16="http://schemas.microsoft.com/office/drawing/2014/main" val="10006"/>
                  </a:ext>
                </a:extLst>
              </a:tr>
              <a:tr h="210422">
                <a:tc>
                  <a:txBody>
                    <a:bodyPr/>
                    <a:lstStyle/>
                    <a:p>
                      <a:r>
                        <a:rPr lang="en-US" sz="900" dirty="0"/>
                        <a:t>There was too much fundraising</a:t>
                      </a:r>
                    </a:p>
                  </a:txBody>
                  <a:tcPr marL="42082" marR="42082" marT="21045" marB="21045"/>
                </a:tc>
                <a:tc>
                  <a:txBody>
                    <a:bodyPr/>
                    <a:lstStyle/>
                    <a:p>
                      <a:pPr algn="ctr"/>
                      <a:r>
                        <a:rPr lang="en-US" sz="900" dirty="0"/>
                        <a:t>9%</a:t>
                      </a:r>
                    </a:p>
                  </a:txBody>
                  <a:tcPr marL="42082" marR="42082" marT="21045" marB="21045"/>
                </a:tc>
                <a:tc>
                  <a:txBody>
                    <a:bodyPr/>
                    <a:lstStyle/>
                    <a:p>
                      <a:pPr algn="ctr"/>
                      <a:r>
                        <a:rPr lang="en-US" sz="900" dirty="0"/>
                        <a:t>6%</a:t>
                      </a:r>
                    </a:p>
                  </a:txBody>
                  <a:tcPr marL="42082" marR="42082" marT="21045" marB="21045"/>
                </a:tc>
                <a:tc>
                  <a:txBody>
                    <a:bodyPr/>
                    <a:lstStyle/>
                    <a:p>
                      <a:pPr algn="ctr"/>
                      <a:r>
                        <a:rPr lang="en-US" sz="900" dirty="0"/>
                        <a:t>*</a:t>
                      </a:r>
                    </a:p>
                  </a:txBody>
                  <a:tcPr marL="42082" marR="42082" marT="21045" marB="21045"/>
                </a:tc>
                <a:extLst>
                  <a:ext uri="{0D108BD9-81ED-4DB2-BD59-A6C34878D82A}">
                    <a16:rowId xmlns:a16="http://schemas.microsoft.com/office/drawing/2014/main" val="10007"/>
                  </a:ext>
                </a:extLst>
              </a:tr>
              <a:tr h="210422">
                <a:tc>
                  <a:txBody>
                    <a:bodyPr/>
                    <a:lstStyle/>
                    <a:p>
                      <a:r>
                        <a:rPr lang="en-US" sz="900" dirty="0"/>
                        <a:t>Too busy with other activities</a:t>
                      </a:r>
                    </a:p>
                  </a:txBody>
                  <a:tcPr marL="42082" marR="42082" marT="21045" marB="21045"/>
                </a:tc>
                <a:tc>
                  <a:txBody>
                    <a:bodyPr/>
                    <a:lstStyle/>
                    <a:p>
                      <a:pPr algn="ctr"/>
                      <a:r>
                        <a:rPr lang="en-US" sz="900" dirty="0"/>
                        <a:t>8%</a:t>
                      </a:r>
                    </a:p>
                  </a:txBody>
                  <a:tcPr marL="42082" marR="42082" marT="21045" marB="21045"/>
                </a:tc>
                <a:tc>
                  <a:txBody>
                    <a:bodyPr/>
                    <a:lstStyle/>
                    <a:p>
                      <a:pPr algn="ctr"/>
                      <a:r>
                        <a:rPr lang="en-US" sz="900" dirty="0"/>
                        <a:t>25%</a:t>
                      </a:r>
                    </a:p>
                  </a:txBody>
                  <a:tcPr marL="42082" marR="42082" marT="21045" marB="21045"/>
                </a:tc>
                <a:tc>
                  <a:txBody>
                    <a:bodyPr/>
                    <a:lstStyle/>
                    <a:p>
                      <a:pPr algn="ctr"/>
                      <a:r>
                        <a:rPr lang="en-US" sz="900" dirty="0"/>
                        <a:t>25%</a:t>
                      </a:r>
                    </a:p>
                  </a:txBody>
                  <a:tcPr marL="42082" marR="42082" marT="21045" marB="21045"/>
                </a:tc>
                <a:extLst>
                  <a:ext uri="{0D108BD9-81ED-4DB2-BD59-A6C34878D82A}">
                    <a16:rowId xmlns:a16="http://schemas.microsoft.com/office/drawing/2014/main" val="10008"/>
                  </a:ext>
                </a:extLst>
              </a:tr>
              <a:tr h="210422">
                <a:tc>
                  <a:txBody>
                    <a:bodyPr/>
                    <a:lstStyle/>
                    <a:p>
                      <a:r>
                        <a:rPr lang="en-US" sz="900" dirty="0"/>
                        <a:t>We are unsure about the BSA’s financial future</a:t>
                      </a:r>
                    </a:p>
                  </a:txBody>
                  <a:tcPr marL="42082" marR="42082" marT="21045" marB="21045"/>
                </a:tc>
                <a:tc>
                  <a:txBody>
                    <a:bodyPr/>
                    <a:lstStyle/>
                    <a:p>
                      <a:pPr algn="ctr"/>
                      <a:r>
                        <a:rPr lang="en-US" sz="900" dirty="0"/>
                        <a:t>5%</a:t>
                      </a:r>
                    </a:p>
                  </a:txBody>
                  <a:tcPr marL="42082" marR="42082" marT="21045" marB="21045"/>
                </a:tc>
                <a:tc>
                  <a:txBody>
                    <a:bodyPr/>
                    <a:lstStyle/>
                    <a:p>
                      <a:pPr algn="ctr"/>
                      <a:r>
                        <a:rPr lang="en-US" sz="900" dirty="0"/>
                        <a:t>14%</a:t>
                      </a:r>
                    </a:p>
                  </a:txBody>
                  <a:tcPr marL="42082" marR="42082" marT="21045" marB="21045"/>
                </a:tc>
                <a:tc>
                  <a:txBody>
                    <a:bodyPr/>
                    <a:lstStyle/>
                    <a:p>
                      <a:pPr algn="ctr"/>
                      <a:r>
                        <a:rPr lang="en-US" sz="900" dirty="0"/>
                        <a:t>5%</a:t>
                      </a:r>
                    </a:p>
                  </a:txBody>
                  <a:tcPr marL="42082" marR="42082" marT="21045" marB="21045"/>
                </a:tc>
                <a:extLst>
                  <a:ext uri="{0D108BD9-81ED-4DB2-BD59-A6C34878D82A}">
                    <a16:rowId xmlns:a16="http://schemas.microsoft.com/office/drawing/2014/main" val="10009"/>
                  </a:ext>
                </a:extLst>
              </a:tr>
              <a:tr h="210422">
                <a:tc>
                  <a:txBody>
                    <a:bodyPr/>
                    <a:lstStyle/>
                    <a:p>
                      <a:r>
                        <a:rPr lang="en-US" sz="900" dirty="0"/>
                        <a:t>Do not feel safe in Scouting</a:t>
                      </a:r>
                    </a:p>
                  </a:txBody>
                  <a:tcPr marL="42082" marR="42082" marT="21045" marB="21045"/>
                </a:tc>
                <a:tc>
                  <a:txBody>
                    <a:bodyPr/>
                    <a:lstStyle/>
                    <a:p>
                      <a:pPr algn="ctr"/>
                      <a:r>
                        <a:rPr lang="en-US" sz="900" dirty="0"/>
                        <a:t>4%</a:t>
                      </a:r>
                    </a:p>
                  </a:txBody>
                  <a:tcPr marL="42082" marR="42082" marT="21045" marB="21045"/>
                </a:tc>
                <a:tc>
                  <a:txBody>
                    <a:bodyPr/>
                    <a:lstStyle/>
                    <a:p>
                      <a:pPr algn="ctr"/>
                      <a:r>
                        <a:rPr lang="en-US" sz="900" dirty="0"/>
                        <a:t>12%</a:t>
                      </a:r>
                    </a:p>
                  </a:txBody>
                  <a:tcPr marL="42082" marR="42082" marT="21045" marB="21045"/>
                </a:tc>
                <a:tc>
                  <a:txBody>
                    <a:bodyPr/>
                    <a:lstStyle/>
                    <a:p>
                      <a:pPr algn="ctr"/>
                      <a:r>
                        <a:rPr lang="en-US" sz="900" dirty="0"/>
                        <a:t>4%</a:t>
                      </a:r>
                    </a:p>
                  </a:txBody>
                  <a:tcPr marL="42082" marR="42082" marT="21045" marB="21045"/>
                </a:tc>
                <a:extLst>
                  <a:ext uri="{0D108BD9-81ED-4DB2-BD59-A6C34878D82A}">
                    <a16:rowId xmlns:a16="http://schemas.microsoft.com/office/drawing/2014/main" val="10010"/>
                  </a:ext>
                </a:extLst>
              </a:tr>
              <a:tr h="210422">
                <a:tc>
                  <a:txBody>
                    <a:bodyPr/>
                    <a:lstStyle/>
                    <a:p>
                      <a:r>
                        <a:rPr lang="en-US" sz="900" dirty="0"/>
                        <a:t>Child’s special needs are not being met</a:t>
                      </a:r>
                    </a:p>
                  </a:txBody>
                  <a:tcPr marL="42082" marR="42082" marT="21045" marB="21045"/>
                </a:tc>
                <a:tc>
                  <a:txBody>
                    <a:bodyPr/>
                    <a:lstStyle/>
                    <a:p>
                      <a:pPr algn="ctr"/>
                      <a:r>
                        <a:rPr lang="en-US" sz="900" dirty="0"/>
                        <a:t>4%</a:t>
                      </a:r>
                    </a:p>
                  </a:txBody>
                  <a:tcPr marL="42082" marR="42082" marT="21045" marB="21045"/>
                </a:tc>
                <a:tc>
                  <a:txBody>
                    <a:bodyPr/>
                    <a:lstStyle/>
                    <a:p>
                      <a:pPr algn="ctr"/>
                      <a:r>
                        <a:rPr lang="en-US" sz="900" dirty="0"/>
                        <a:t>7%</a:t>
                      </a:r>
                    </a:p>
                  </a:txBody>
                  <a:tcPr marL="42082" marR="42082" marT="21045" marB="21045"/>
                </a:tc>
                <a:tc>
                  <a:txBody>
                    <a:bodyPr/>
                    <a:lstStyle/>
                    <a:p>
                      <a:pPr algn="ctr"/>
                      <a:r>
                        <a:rPr lang="en-US" sz="900" dirty="0"/>
                        <a:t>*</a:t>
                      </a:r>
                    </a:p>
                  </a:txBody>
                  <a:tcPr marL="42082" marR="42082" marT="21045" marB="21045"/>
                </a:tc>
                <a:extLst>
                  <a:ext uri="{0D108BD9-81ED-4DB2-BD59-A6C34878D82A}">
                    <a16:rowId xmlns:a16="http://schemas.microsoft.com/office/drawing/2014/main" val="10011"/>
                  </a:ext>
                </a:extLst>
              </a:tr>
              <a:tr h="210422">
                <a:tc>
                  <a:txBody>
                    <a:bodyPr/>
                    <a:lstStyle/>
                    <a:p>
                      <a:r>
                        <a:rPr lang="en-US" sz="900" dirty="0"/>
                        <a:t>Our unit no longer exists</a:t>
                      </a:r>
                    </a:p>
                  </a:txBody>
                  <a:tcPr marL="42082" marR="42082" marT="21045" marB="21045"/>
                </a:tc>
                <a:tc>
                  <a:txBody>
                    <a:bodyPr/>
                    <a:lstStyle/>
                    <a:p>
                      <a:pPr algn="ctr"/>
                      <a:r>
                        <a:rPr lang="en-US" sz="900" dirty="0"/>
                        <a:t>3%</a:t>
                      </a:r>
                    </a:p>
                  </a:txBody>
                  <a:tcPr marL="42082" marR="42082" marT="21045" marB="21045"/>
                </a:tc>
                <a:tc>
                  <a:txBody>
                    <a:bodyPr/>
                    <a:lstStyle/>
                    <a:p>
                      <a:pPr algn="ctr"/>
                      <a:r>
                        <a:rPr lang="en-US" sz="900" dirty="0"/>
                        <a:t>3%</a:t>
                      </a:r>
                    </a:p>
                  </a:txBody>
                  <a:tcPr marL="42082" marR="42082" marT="21045" marB="21045"/>
                </a:tc>
                <a:tc>
                  <a:txBody>
                    <a:bodyPr/>
                    <a:lstStyle/>
                    <a:p>
                      <a:pPr algn="ctr"/>
                      <a:r>
                        <a:rPr lang="en-US" sz="900" dirty="0"/>
                        <a:t>7%</a:t>
                      </a:r>
                    </a:p>
                  </a:txBody>
                  <a:tcPr marL="42082" marR="42082" marT="21045" marB="21045"/>
                </a:tc>
                <a:extLst>
                  <a:ext uri="{0D108BD9-81ED-4DB2-BD59-A6C34878D82A}">
                    <a16:rowId xmlns:a16="http://schemas.microsoft.com/office/drawing/2014/main" val="10012"/>
                  </a:ext>
                </a:extLst>
              </a:tr>
              <a:tr h="210422">
                <a:tc>
                  <a:txBody>
                    <a:bodyPr/>
                    <a:lstStyle/>
                    <a:p>
                      <a:r>
                        <a:rPr lang="en-US" sz="900" dirty="0"/>
                        <a:t>Unit not active because of COVID</a:t>
                      </a:r>
                    </a:p>
                  </a:txBody>
                  <a:tcPr marL="42082" marR="42082" marT="21045" marB="21045"/>
                </a:tc>
                <a:tc>
                  <a:txBody>
                    <a:bodyPr/>
                    <a:lstStyle/>
                    <a:p>
                      <a:pPr algn="ctr"/>
                      <a:r>
                        <a:rPr lang="en-US" sz="900" dirty="0"/>
                        <a:t>3%</a:t>
                      </a:r>
                    </a:p>
                  </a:txBody>
                  <a:tcPr marL="42082" marR="42082" marT="21045" marB="21045"/>
                </a:tc>
                <a:tc>
                  <a:txBody>
                    <a:bodyPr/>
                    <a:lstStyle/>
                    <a:p>
                      <a:pPr algn="ctr"/>
                      <a:r>
                        <a:rPr lang="en-US" sz="900" dirty="0"/>
                        <a:t>1%</a:t>
                      </a:r>
                    </a:p>
                  </a:txBody>
                  <a:tcPr marL="42082" marR="42082" marT="21045" marB="21045"/>
                </a:tc>
                <a:tc>
                  <a:txBody>
                    <a:bodyPr/>
                    <a:lstStyle/>
                    <a:p>
                      <a:pPr algn="ctr"/>
                      <a:r>
                        <a:rPr lang="en-US" sz="900" dirty="0"/>
                        <a:t>3%</a:t>
                      </a:r>
                    </a:p>
                  </a:txBody>
                  <a:tcPr marL="42082" marR="42082" marT="21045" marB="21045"/>
                </a:tc>
                <a:extLst>
                  <a:ext uri="{0D108BD9-81ED-4DB2-BD59-A6C34878D82A}">
                    <a16:rowId xmlns:a16="http://schemas.microsoft.com/office/drawing/2014/main" val="10013"/>
                  </a:ext>
                </a:extLst>
              </a:tr>
              <a:tr h="210422">
                <a:tc>
                  <a:txBody>
                    <a:bodyPr/>
                    <a:lstStyle/>
                    <a:p>
                      <a:r>
                        <a:rPr lang="en-US" sz="900" dirty="0"/>
                        <a:t>COVID health concerns</a:t>
                      </a:r>
                    </a:p>
                  </a:txBody>
                  <a:tcPr marL="42082" marR="42082" marT="21045" marB="21045"/>
                </a:tc>
                <a:tc>
                  <a:txBody>
                    <a:bodyPr/>
                    <a:lstStyle/>
                    <a:p>
                      <a:pPr algn="ctr"/>
                      <a:r>
                        <a:rPr lang="en-US" sz="900" dirty="0"/>
                        <a:t>2%</a:t>
                      </a:r>
                    </a:p>
                  </a:txBody>
                  <a:tcPr marL="42082" marR="42082" marT="21045" marB="21045"/>
                </a:tc>
                <a:tc>
                  <a:txBody>
                    <a:bodyPr/>
                    <a:lstStyle/>
                    <a:p>
                      <a:pPr algn="ctr"/>
                      <a:r>
                        <a:rPr lang="en-US" sz="900" dirty="0"/>
                        <a:t>4%</a:t>
                      </a:r>
                    </a:p>
                  </a:txBody>
                  <a:tcPr marL="42082" marR="42082" marT="21045" marB="21045"/>
                </a:tc>
                <a:tc>
                  <a:txBody>
                    <a:bodyPr/>
                    <a:lstStyle/>
                    <a:p>
                      <a:pPr algn="ctr"/>
                      <a:r>
                        <a:rPr lang="en-US" sz="900" dirty="0"/>
                        <a:t>2%</a:t>
                      </a:r>
                    </a:p>
                  </a:txBody>
                  <a:tcPr marL="42082" marR="42082" marT="21045" marB="21045"/>
                </a:tc>
                <a:extLst>
                  <a:ext uri="{0D108BD9-81ED-4DB2-BD59-A6C34878D82A}">
                    <a16:rowId xmlns:a16="http://schemas.microsoft.com/office/drawing/2014/main" val="10014"/>
                  </a:ext>
                </a:extLst>
              </a:tr>
              <a:tr h="210422">
                <a:tc>
                  <a:txBody>
                    <a:bodyPr/>
                    <a:lstStyle/>
                    <a:p>
                      <a:r>
                        <a:rPr lang="en-US" sz="900" dirty="0"/>
                        <a:t>Child did not get along with other youth in their unit</a:t>
                      </a:r>
                    </a:p>
                  </a:txBody>
                  <a:tcPr marL="42082" marR="42082" marT="21045" marB="21045"/>
                </a:tc>
                <a:tc>
                  <a:txBody>
                    <a:bodyPr/>
                    <a:lstStyle/>
                    <a:p>
                      <a:pPr algn="ctr"/>
                      <a:r>
                        <a:rPr lang="en-US" sz="900" dirty="0"/>
                        <a:t>*</a:t>
                      </a:r>
                    </a:p>
                  </a:txBody>
                  <a:tcPr marL="42082" marR="42082" marT="21045" marB="21045"/>
                </a:tc>
                <a:tc>
                  <a:txBody>
                    <a:bodyPr/>
                    <a:lstStyle/>
                    <a:p>
                      <a:pPr algn="ctr"/>
                      <a:r>
                        <a:rPr lang="en-US" sz="900" dirty="0"/>
                        <a:t>19%</a:t>
                      </a:r>
                    </a:p>
                  </a:txBody>
                  <a:tcPr marL="42082" marR="42082" marT="21045" marB="21045"/>
                </a:tc>
                <a:tc>
                  <a:txBody>
                    <a:bodyPr/>
                    <a:lstStyle/>
                    <a:p>
                      <a:pPr algn="ctr"/>
                      <a:r>
                        <a:rPr lang="en-US" sz="900" dirty="0"/>
                        <a:t>*</a:t>
                      </a:r>
                    </a:p>
                  </a:txBody>
                  <a:tcPr marL="42082" marR="42082" marT="21045" marB="21045"/>
                </a:tc>
                <a:extLst>
                  <a:ext uri="{0D108BD9-81ED-4DB2-BD59-A6C34878D82A}">
                    <a16:rowId xmlns:a16="http://schemas.microsoft.com/office/drawing/2014/main" val="10015"/>
                  </a:ext>
                </a:extLst>
              </a:tr>
              <a:tr h="210422">
                <a:tc>
                  <a:txBody>
                    <a:bodyPr/>
                    <a:lstStyle/>
                    <a:p>
                      <a:r>
                        <a:rPr lang="en-US" sz="900" dirty="0"/>
                        <a:t>Earned my Eagle/Aged out of program</a:t>
                      </a:r>
                    </a:p>
                  </a:txBody>
                  <a:tcPr marL="42082" marR="42082" marT="21045" marB="21045"/>
                </a:tc>
                <a:tc>
                  <a:txBody>
                    <a:bodyPr/>
                    <a:lstStyle/>
                    <a:p>
                      <a:pPr algn="ctr"/>
                      <a:r>
                        <a:rPr lang="en-US" sz="900" dirty="0"/>
                        <a:t>*</a:t>
                      </a:r>
                    </a:p>
                  </a:txBody>
                  <a:tcPr marL="42082" marR="42082" marT="21045" marB="21045"/>
                </a:tc>
                <a:tc>
                  <a:txBody>
                    <a:bodyPr/>
                    <a:lstStyle/>
                    <a:p>
                      <a:pPr algn="ctr"/>
                      <a:r>
                        <a:rPr lang="en-US" sz="900" dirty="0"/>
                        <a:t>7%</a:t>
                      </a:r>
                    </a:p>
                  </a:txBody>
                  <a:tcPr marL="42082" marR="42082" marT="21045" marB="21045"/>
                </a:tc>
                <a:tc>
                  <a:txBody>
                    <a:bodyPr/>
                    <a:lstStyle/>
                    <a:p>
                      <a:pPr algn="ctr"/>
                      <a:r>
                        <a:rPr lang="en-US" sz="900" dirty="0"/>
                        <a:t>51%</a:t>
                      </a:r>
                    </a:p>
                  </a:txBody>
                  <a:tcPr marL="42082" marR="42082" marT="21045" marB="21045"/>
                </a:tc>
                <a:extLst>
                  <a:ext uri="{0D108BD9-81ED-4DB2-BD59-A6C34878D82A}">
                    <a16:rowId xmlns:a16="http://schemas.microsoft.com/office/drawing/2014/main" val="10016"/>
                  </a:ext>
                </a:extLst>
              </a:tr>
              <a:tr h="210422">
                <a:tc>
                  <a:txBody>
                    <a:bodyPr/>
                    <a:lstStyle/>
                    <a:p>
                      <a:r>
                        <a:rPr lang="en-US" sz="900" dirty="0"/>
                        <a:t>TOTAL RESPONSE</a:t>
                      </a:r>
                    </a:p>
                  </a:txBody>
                  <a:tcPr marL="42082" marR="42082" marT="21045" marB="21045"/>
                </a:tc>
                <a:tc>
                  <a:txBody>
                    <a:bodyPr/>
                    <a:lstStyle/>
                    <a:p>
                      <a:pPr algn="ctr"/>
                      <a:r>
                        <a:rPr lang="en-US" sz="900" dirty="0"/>
                        <a:t>1,338</a:t>
                      </a:r>
                    </a:p>
                  </a:txBody>
                  <a:tcPr marL="42082" marR="42082" marT="21045" marB="21045"/>
                </a:tc>
                <a:tc>
                  <a:txBody>
                    <a:bodyPr/>
                    <a:lstStyle/>
                    <a:p>
                      <a:pPr algn="ctr"/>
                      <a:r>
                        <a:rPr lang="en-US" sz="900" dirty="0"/>
                        <a:t>121</a:t>
                      </a:r>
                    </a:p>
                  </a:txBody>
                  <a:tcPr marL="42082" marR="42082" marT="21045" marB="21045"/>
                </a:tc>
                <a:tc>
                  <a:txBody>
                    <a:bodyPr/>
                    <a:lstStyle/>
                    <a:p>
                      <a:pPr algn="ctr"/>
                      <a:r>
                        <a:rPr lang="en-US" sz="900" dirty="0"/>
                        <a:t>775</a:t>
                      </a:r>
                    </a:p>
                  </a:txBody>
                  <a:tcPr marL="42082" marR="42082" marT="21045" marB="21045"/>
                </a:tc>
                <a:extLst>
                  <a:ext uri="{0D108BD9-81ED-4DB2-BD59-A6C34878D82A}">
                    <a16:rowId xmlns:a16="http://schemas.microsoft.com/office/drawing/2014/main" val="10017"/>
                  </a:ext>
                </a:extLst>
              </a:tr>
            </a:tbl>
          </a:graphicData>
        </a:graphic>
      </p:graphicFrame>
      <p:pic>
        <p:nvPicPr>
          <p:cNvPr id="55404" name="Picture 2" descr="Logo, company name&#10;&#10;Description automatically generated">
            <a:extLst>
              <a:ext uri="{FF2B5EF4-FFF2-40B4-BE49-F238E27FC236}">
                <a16:creationId xmlns:a16="http://schemas.microsoft.com/office/drawing/2014/main" id="{94416A42-F079-C53D-465F-FE07E89EF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675" y="1014413"/>
            <a:ext cx="14271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descr="&quot;&quot;">
            <a:extLst>
              <a:ext uri="{FF2B5EF4-FFF2-40B4-BE49-F238E27FC236}">
                <a16:creationId xmlns:a16="http://schemas.microsoft.com/office/drawing/2014/main" id="{57EF86A7-195A-3E18-7FC4-16F57C9C1CC6}"/>
              </a:ext>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3" name="Rectangle 12" descr="&quot;&quot;">
            <a:extLst>
              <a:ext uri="{FF2B5EF4-FFF2-40B4-BE49-F238E27FC236}">
                <a16:creationId xmlns:a16="http://schemas.microsoft.com/office/drawing/2014/main" id="{23D116A7-4E4F-5736-D0C4-40DE99186421}"/>
              </a:ext>
            </a:extLst>
          </p:cNvPr>
          <p:cNvSpPr>
            <a:spLocks noGrp="1" noRot="1" noChangeAspect="1" noMove="1" noResize="1" noEditPoints="1" noAdjustHandles="1" noChangeArrowheads="1" noChangeShapeType="1" noTextEdit="1"/>
          </p:cNvSpPr>
          <p:nvPr/>
        </p:nvSpPr>
        <p:spPr>
          <a:xfrm flipH="1">
            <a:off x="0" y="857250"/>
            <a:ext cx="9144000" cy="1182688"/>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5" name="Rectangle 14">
            <a:extLst>
              <a:ext uri="{FF2B5EF4-FFF2-40B4-BE49-F238E27FC236}">
                <a16:creationId xmlns:a16="http://schemas.microsoft.com/office/drawing/2014/main" id="{7AC41253-0DD7-0D5E-FA6B-09804FA2DA30}"/>
              </a:ext>
            </a:extLst>
          </p:cNvPr>
          <p:cNvSpPr>
            <a:spLocks noGrp="1" noRot="1" noChangeAspect="1" noMove="1" noResize="1" noEditPoints="1" noAdjustHandles="1" noChangeArrowheads="1" noChangeShapeType="1" noTextEdit="1"/>
          </p:cNvSpPr>
          <p:nvPr/>
        </p:nvSpPr>
        <p:spPr>
          <a:xfrm rot="10800000" flipH="1">
            <a:off x="6096643" y="857250"/>
            <a:ext cx="3047357"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7" name="Rectangle 16">
            <a:extLst>
              <a:ext uri="{FF2B5EF4-FFF2-40B4-BE49-F238E27FC236}">
                <a16:creationId xmlns:a16="http://schemas.microsoft.com/office/drawing/2014/main" id="{8613A961-4D20-BD29-6904-F370C14FD7C6}"/>
              </a:ext>
            </a:extLst>
          </p:cNvPr>
          <p:cNvSpPr>
            <a:spLocks noGrp="1" noRot="1" noChangeAspect="1" noMove="1" noResize="1" noEditPoints="1" noAdjustHandles="1" noChangeArrowheads="1" noChangeShapeType="1" noTextEdit="1"/>
          </p:cNvSpPr>
          <p:nvPr/>
        </p:nvSpPr>
        <p:spPr>
          <a:xfrm rot="5400000">
            <a:off x="3980833" y="-312358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57354" name="Title 1">
            <a:extLst>
              <a:ext uri="{FF2B5EF4-FFF2-40B4-BE49-F238E27FC236}">
                <a16:creationId xmlns:a16="http://schemas.microsoft.com/office/drawing/2014/main" id="{07BCFDA4-083A-0B7A-6652-C74CCA855B5E}"/>
              </a:ext>
            </a:extLst>
          </p:cNvPr>
          <p:cNvSpPr>
            <a:spLocks noGrp="1" noChangeArrowheads="1"/>
          </p:cNvSpPr>
          <p:nvPr>
            <p:ph type="title"/>
          </p:nvPr>
        </p:nvSpPr>
        <p:spPr>
          <a:xfrm>
            <a:off x="1028700" y="1119188"/>
            <a:ext cx="7532688" cy="657225"/>
          </a:xfrm>
        </p:spPr>
        <p:txBody>
          <a:bodyPr/>
          <a:lstStyle/>
          <a:p>
            <a:r>
              <a:rPr lang="en-US" altLang="en-US" sz="2100">
                <a:solidFill>
                  <a:srgbClr val="FFFFFF"/>
                </a:solidFill>
              </a:rPr>
              <a:t>Reasons for leaving – </a:t>
            </a:r>
            <a:r>
              <a:rPr lang="en-US" altLang="en-US" sz="2100">
                <a:solidFill>
                  <a:schemeClr val="bg1"/>
                </a:solidFill>
              </a:rPr>
              <a:t>Too busy with other activities</a:t>
            </a:r>
          </a:p>
        </p:txBody>
      </p:sp>
      <p:graphicFrame>
        <p:nvGraphicFramePr>
          <p:cNvPr id="57355" name="Content Placeholder 5">
            <a:extLst>
              <a:ext uri="{FF2B5EF4-FFF2-40B4-BE49-F238E27FC236}">
                <a16:creationId xmlns:a16="http://schemas.microsoft.com/office/drawing/2014/main" id="{AEE7837F-5B59-FAF6-EA06-2C4044E2DBEB}"/>
              </a:ext>
            </a:extLst>
          </p:cNvPr>
          <p:cNvGraphicFramePr>
            <a:graphicFrameLocks noGrp="1"/>
          </p:cNvGraphicFramePr>
          <p:nvPr>
            <p:ph idx="1"/>
          </p:nvPr>
        </p:nvGraphicFramePr>
        <p:xfrm>
          <a:off x="431800" y="2390775"/>
          <a:ext cx="8297863" cy="3246438"/>
        </p:xfrm>
        <a:graphic>
          <a:graphicData uri="http://schemas.openxmlformats.org/presentationml/2006/ole">
            <mc:AlternateContent xmlns:mc="http://schemas.openxmlformats.org/markup-compatibility/2006">
              <mc:Choice xmlns:v="urn:schemas-microsoft-com:vml" Requires="v">
                <p:oleObj name="Chart" r:id="rId3" imgW="8309568" imgH="3249450" progId="Excel.Chart.8">
                  <p:embed/>
                </p:oleObj>
              </mc:Choice>
              <mc:Fallback>
                <p:oleObj name="Chart" r:id="rId3" imgW="8309568" imgH="3249450" progId="Excel.Chart.8">
                  <p:embed/>
                  <p:pic>
                    <p:nvPicPr>
                      <p:cNvPr id="0" name="Content Placeholder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390775"/>
                        <a:ext cx="8297863" cy="3246438"/>
                      </a:xfrm>
                      <a:prstGeom prst="rect">
                        <a:avLst/>
                      </a:prstGeom>
                    </p:spPr>
                  </p:pic>
                </p:oleObj>
              </mc:Fallback>
            </mc:AlternateContent>
          </a:graphicData>
        </a:graphic>
      </p:graphicFrame>
      <p:pic>
        <p:nvPicPr>
          <p:cNvPr id="57356" name="Picture 6" descr="Logo, company name&#10;&#10;Description automatically generated">
            <a:extLst>
              <a:ext uri="{FF2B5EF4-FFF2-40B4-BE49-F238E27FC236}">
                <a16:creationId xmlns:a16="http://schemas.microsoft.com/office/drawing/2014/main" id="{070093FA-CD39-657B-4E3C-9813EAB03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675" y="1014413"/>
            <a:ext cx="14271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TextBox 2">
            <a:extLst>
              <a:ext uri="{FF2B5EF4-FFF2-40B4-BE49-F238E27FC236}">
                <a16:creationId xmlns:a16="http://schemas.microsoft.com/office/drawing/2014/main" id="{712EE937-DC52-A146-69DB-B143FC51729E}"/>
              </a:ext>
            </a:extLst>
          </p:cNvPr>
          <p:cNvSpPr txBox="1">
            <a:spLocks noChangeArrowheads="1"/>
          </p:cNvSpPr>
          <p:nvPr/>
        </p:nvSpPr>
        <p:spPr bwMode="auto">
          <a:xfrm>
            <a:off x="395288" y="304800"/>
            <a:ext cx="8139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r>
              <a:rPr lang="en-US" altLang="en-US"/>
              <a:t>Why would they leave?</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EE929B6-7D00-29CA-E7A0-375166694C3C}"/>
              </a:ext>
            </a:extLst>
          </p:cNvPr>
          <p:cNvSpPr>
            <a:spLocks noGrp="1"/>
          </p:cNvSpPr>
          <p:nvPr>
            <p:ph type="title"/>
          </p:nvPr>
        </p:nvSpPr>
        <p:spPr/>
        <p:txBody>
          <a:bodyPr/>
          <a:lstStyle/>
          <a:p>
            <a:r>
              <a:rPr lang="en-US" altLang="en-US" dirty="0">
                <a:ea typeface="ヒラギノ角ゴ Pro W3" charset="-128"/>
              </a:rPr>
              <a:t>Parent Orientation Content – </a:t>
            </a:r>
            <a:r>
              <a:rPr lang="en-US" altLang="en-US" sz="3600" dirty="0">
                <a:ea typeface="ヒラギノ角ゴ Pro W3" charset="-128"/>
              </a:rPr>
              <a:t>Communicate! </a:t>
            </a:r>
          </a:p>
        </p:txBody>
      </p:sp>
      <p:sp>
        <p:nvSpPr>
          <p:cNvPr id="28675" name="Content Placeholder 2">
            <a:extLst>
              <a:ext uri="{FF2B5EF4-FFF2-40B4-BE49-F238E27FC236}">
                <a16:creationId xmlns:a16="http://schemas.microsoft.com/office/drawing/2014/main" id="{7F45D239-4033-012F-6F53-8DEF2AEF1A8B}"/>
              </a:ext>
            </a:extLst>
          </p:cNvPr>
          <p:cNvSpPr>
            <a:spLocks noGrp="1"/>
          </p:cNvSpPr>
          <p:nvPr>
            <p:ph idx="1"/>
          </p:nvPr>
        </p:nvSpPr>
        <p:spPr/>
        <p:txBody>
          <a:bodyPr/>
          <a:lstStyle/>
          <a:p>
            <a:pPr>
              <a:defRPr/>
            </a:pPr>
            <a:r>
              <a:rPr lang="en-US" dirty="0">
                <a:solidFill>
                  <a:schemeClr val="tx1">
                    <a:lumMod val="75000"/>
                    <a:lumOff val="25000"/>
                  </a:schemeClr>
                </a:solidFill>
                <a:ea typeface="Times New Roman" panose="02020603050405020304" pitchFamily="18" charset="0"/>
              </a:rPr>
              <a:t>Set Expectations</a:t>
            </a:r>
          </a:p>
          <a:p>
            <a:pPr marL="0" indent="0">
              <a:buFont typeface="Arial" panose="020B0604020202020204" pitchFamily="34" charset="0"/>
              <a:buNone/>
              <a:defRPr/>
            </a:pPr>
            <a:r>
              <a:rPr lang="en-US" sz="2200" i="1" dirty="0">
                <a:latin typeface="Helvetica Neue"/>
                <a:ea typeface="Helvetica Neue"/>
                <a:cs typeface="Helvetica Neue"/>
                <a:sym typeface="Helvetica Neue"/>
              </a:rPr>
              <a:t>	(see sample orientation sheet)</a:t>
            </a:r>
          </a:p>
          <a:p>
            <a:pPr>
              <a:defRPr/>
            </a:pPr>
            <a:r>
              <a:rPr lang="en-US" dirty="0">
                <a:solidFill>
                  <a:schemeClr val="tx1">
                    <a:lumMod val="75000"/>
                    <a:lumOff val="25000"/>
                  </a:schemeClr>
                </a:solidFill>
                <a:ea typeface="Times New Roman" panose="02020603050405020304" pitchFamily="18" charset="0"/>
              </a:rPr>
              <a:t>Hand out calendar for at least the semester</a:t>
            </a:r>
          </a:p>
          <a:p>
            <a:pPr>
              <a:defRPr/>
            </a:pPr>
            <a:r>
              <a:rPr lang="en-US" dirty="0">
                <a:solidFill>
                  <a:schemeClr val="tx1">
                    <a:lumMod val="75000"/>
                    <a:lumOff val="25000"/>
                  </a:schemeClr>
                </a:solidFill>
                <a:ea typeface="Helvetica Neue"/>
                <a:cs typeface="Helvetica Neue"/>
                <a:sym typeface="Helvetica Neue"/>
              </a:rPr>
              <a:t>Contact info for all involved</a:t>
            </a:r>
          </a:p>
          <a:p>
            <a:pPr>
              <a:defRPr/>
            </a:pPr>
            <a:r>
              <a:rPr lang="en-US" dirty="0">
                <a:solidFill>
                  <a:schemeClr val="tx1">
                    <a:lumMod val="75000"/>
                    <a:lumOff val="25000"/>
                  </a:schemeClr>
                </a:solidFill>
                <a:ea typeface="Helvetica Neue"/>
                <a:cs typeface="Helvetica Neue"/>
                <a:sym typeface="Helvetica Neue"/>
              </a:rPr>
              <a:t>Initiate ongoing communication process</a:t>
            </a:r>
          </a:p>
          <a:p>
            <a:pPr marL="0" indent="0">
              <a:buFont typeface="Arial" panose="020B0604020202020204" pitchFamily="34" charset="0"/>
              <a:buNone/>
              <a:defRPr/>
            </a:pPr>
            <a:endParaRPr lang="en-US" dirty="0">
              <a:ea typeface="Helvetica Neue"/>
              <a:cs typeface="Helvetica Neue"/>
              <a:sym typeface="Helvetica Neue"/>
            </a:endParaRPr>
          </a:p>
          <a:p>
            <a:pPr marL="0" indent="0">
              <a:buFont typeface="Arial" panose="020B0604020202020204" pitchFamily="34" charset="0"/>
              <a:buNone/>
              <a:defRPr/>
            </a:pPr>
            <a:endParaRPr lang="en-US" dirty="0">
              <a:ea typeface="Helvetica Neue"/>
              <a:cs typeface="Helvetica Neue"/>
              <a:sym typeface="Helvetica Neue"/>
            </a:endParaRPr>
          </a:p>
          <a:p>
            <a:pPr lvl="1">
              <a:defRPr/>
            </a:pPr>
            <a:endParaRPr lang="en-US" altLang="en-US" sz="3200" dirty="0">
              <a:solidFill>
                <a:schemeClr val="tx1">
                  <a:lumMod val="75000"/>
                  <a:lumOff val="25000"/>
                </a:schemeClr>
              </a:solidFill>
              <a:ea typeface="ヒラギノ角ゴ Pro W3" charset="-128"/>
            </a:endParaRPr>
          </a:p>
        </p:txBody>
      </p:sp>
      <p:pic>
        <p:nvPicPr>
          <p:cNvPr id="59396" name="Picture 3">
            <a:extLst>
              <a:ext uri="{FF2B5EF4-FFF2-40B4-BE49-F238E27FC236}">
                <a16:creationId xmlns:a16="http://schemas.microsoft.com/office/drawing/2014/main" id="{C8D06B70-CAB2-B9CB-DDA1-6129B82E9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2A376A9-0EDA-E786-14F4-75A92777EEC6}"/>
              </a:ext>
            </a:extLst>
          </p:cNvPr>
          <p:cNvSpPr>
            <a:spLocks noGrp="1"/>
          </p:cNvSpPr>
          <p:nvPr>
            <p:ph type="title"/>
          </p:nvPr>
        </p:nvSpPr>
        <p:spPr/>
        <p:txBody>
          <a:bodyPr/>
          <a:lstStyle/>
          <a:p>
            <a:r>
              <a:rPr lang="en-US" altLang="en-US">
                <a:ea typeface="ヒラギノ角ゴ Pro W3" charset="-128"/>
              </a:rPr>
              <a:t>Texting/Communication Tools</a:t>
            </a:r>
          </a:p>
        </p:txBody>
      </p:sp>
      <p:sp>
        <p:nvSpPr>
          <p:cNvPr id="28675" name="Content Placeholder 2">
            <a:extLst>
              <a:ext uri="{FF2B5EF4-FFF2-40B4-BE49-F238E27FC236}">
                <a16:creationId xmlns:a16="http://schemas.microsoft.com/office/drawing/2014/main" id="{2D4AB7C4-042B-30A2-DFA8-31DF3727A9A5}"/>
              </a:ext>
            </a:extLst>
          </p:cNvPr>
          <p:cNvSpPr>
            <a:spLocks noGrp="1"/>
          </p:cNvSpPr>
          <p:nvPr>
            <p:ph idx="1"/>
          </p:nvPr>
        </p:nvSpPr>
        <p:spPr>
          <a:xfrm>
            <a:off x="1066800" y="1600200"/>
            <a:ext cx="7620000" cy="4267200"/>
          </a:xfrm>
        </p:spPr>
        <p:txBody>
          <a:bodyPr/>
          <a:lstStyle/>
          <a:p>
            <a:pPr marL="0" indent="0">
              <a:buFont typeface="Arial" panose="020B0604020202020204" pitchFamily="34" charset="0"/>
              <a:buNone/>
              <a:defRPr/>
            </a:pPr>
            <a:r>
              <a:rPr lang="en-US" dirty="0">
                <a:solidFill>
                  <a:schemeClr val="tx1">
                    <a:lumMod val="75000"/>
                    <a:lumOff val="25000"/>
                  </a:schemeClr>
                </a:solidFill>
                <a:ea typeface="Times New Roman" panose="02020603050405020304" pitchFamily="18" charset="0"/>
              </a:rPr>
              <a:t>Remind is a communication app that allows leaders to send out mass or personalized messages to selected people.</a:t>
            </a:r>
            <a:endParaRPr lang="en-US" sz="4800" dirty="0">
              <a:solidFill>
                <a:schemeClr val="tx1">
                  <a:lumMod val="75000"/>
                  <a:lumOff val="25000"/>
                </a:schemeClr>
              </a:solidFill>
              <a:latin typeface="Helvetica Neue"/>
              <a:ea typeface="Helvetica Neue"/>
              <a:cs typeface="Helvetica Neue"/>
              <a:sym typeface="Helvetica Neue"/>
            </a:endParaRPr>
          </a:p>
          <a:p>
            <a:pPr lvl="1">
              <a:defRPr/>
            </a:pPr>
            <a:endParaRPr lang="en-US" altLang="en-US" dirty="0">
              <a:solidFill>
                <a:schemeClr val="tx1">
                  <a:lumMod val="75000"/>
                  <a:lumOff val="25000"/>
                </a:schemeClr>
              </a:solidFill>
              <a:ea typeface="ヒラギノ角ゴ Pro W3" charset="-128"/>
            </a:endParaRPr>
          </a:p>
        </p:txBody>
      </p:sp>
      <p:pic>
        <p:nvPicPr>
          <p:cNvPr id="60420" name="Picture 3">
            <a:extLst>
              <a:ext uri="{FF2B5EF4-FFF2-40B4-BE49-F238E27FC236}">
                <a16:creationId xmlns:a16="http://schemas.microsoft.com/office/drawing/2014/main" id="{8B9BA1A1-D075-6A18-44CD-67B695CAA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descr="A new logo—and a whole new look | Remind">
            <a:extLst>
              <a:ext uri="{FF2B5EF4-FFF2-40B4-BE49-F238E27FC236}">
                <a16:creationId xmlns:a16="http://schemas.microsoft.com/office/drawing/2014/main" id="{148A55EE-AFD1-88AD-6616-756430DBF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5076825"/>
            <a:ext cx="13716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4" descr="Remind: School Communication - Apps on Google Play">
            <a:extLst>
              <a:ext uri="{FF2B5EF4-FFF2-40B4-BE49-F238E27FC236}">
                <a16:creationId xmlns:a16="http://schemas.microsoft.com/office/drawing/2014/main" id="{EC372D4C-9A09-0179-88A5-4CD0A2B4A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863" y="346868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4" descr="Remind: School Communication - Apps on Google Play">
            <a:extLst>
              <a:ext uri="{FF2B5EF4-FFF2-40B4-BE49-F238E27FC236}">
                <a16:creationId xmlns:a16="http://schemas.microsoft.com/office/drawing/2014/main" id="{75D13EE6-345E-DA71-D319-7EFD347CC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429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904E9FD-DDF3-C332-287E-280BFE0CCBE8}"/>
              </a:ext>
            </a:extLst>
          </p:cNvPr>
          <p:cNvSpPr txBox="1"/>
          <p:nvPr/>
        </p:nvSpPr>
        <p:spPr>
          <a:xfrm>
            <a:off x="3657600" y="3657600"/>
            <a:ext cx="3810000" cy="461963"/>
          </a:xfrm>
          <a:prstGeom prst="rect">
            <a:avLst/>
          </a:prstGeom>
          <a:solidFill>
            <a:schemeClr val="bg1"/>
          </a:solidFill>
        </p:spPr>
        <p:txBody>
          <a:bodyPr>
            <a:spAutoFit/>
          </a:bodyPr>
          <a:lstStyle/>
          <a:p>
            <a:pPr>
              <a:defRPr/>
            </a:pPr>
            <a:r>
              <a:rPr lang="en-US" b="1" dirty="0">
                <a:solidFill>
                  <a:schemeClr val="bg2">
                    <a:lumMod val="75000"/>
                  </a:schemeClr>
                </a:solidFill>
                <a:hlinkClick r:id="rId5"/>
              </a:rPr>
              <a:t>https://www.remind.com/</a:t>
            </a:r>
            <a:r>
              <a:rPr lang="en-US" b="1" dirty="0">
                <a:solidFill>
                  <a:schemeClr val="bg2">
                    <a:lumMod val="75000"/>
                  </a:schemeClr>
                </a:solidFill>
              </a:rPr>
              <a:t> </a:t>
            </a:r>
          </a:p>
        </p:txBody>
      </p:sp>
      <p:sp>
        <p:nvSpPr>
          <p:cNvPr id="9" name="TextBox 8">
            <a:extLst>
              <a:ext uri="{FF2B5EF4-FFF2-40B4-BE49-F238E27FC236}">
                <a16:creationId xmlns:a16="http://schemas.microsoft.com/office/drawing/2014/main" id="{58F04806-8CBF-DEDC-9857-893F889B091F}"/>
              </a:ext>
            </a:extLst>
          </p:cNvPr>
          <p:cNvSpPr txBox="1"/>
          <p:nvPr/>
        </p:nvSpPr>
        <p:spPr>
          <a:xfrm>
            <a:off x="3381375" y="4376738"/>
            <a:ext cx="4645025" cy="1273175"/>
          </a:xfrm>
          <a:prstGeom prst="rect">
            <a:avLst/>
          </a:prstGeom>
          <a:noFill/>
        </p:spPr>
        <p:txBody>
          <a:bodyPr>
            <a:spAutoFit/>
          </a:bodyPr>
          <a:lstStyle/>
          <a:p>
            <a:pPr marL="342900" indent="-342900">
              <a:lnSpc>
                <a:spcPts val="1725"/>
              </a:lnSpc>
              <a:spcBef>
                <a:spcPts val="0"/>
              </a:spcBef>
              <a:spcAft>
                <a:spcPts val="800"/>
              </a:spcAft>
              <a:buSzPts val="1000"/>
              <a:buFont typeface="Symbol" panose="05050102010706020507" pitchFamily="18" charset="2"/>
              <a:buChar char=""/>
              <a:tabLst>
                <a:tab pos="457200" algn="l"/>
              </a:tabLst>
              <a:defRPr/>
            </a:pPr>
            <a:r>
              <a:rPr lang="en-US" sz="1800" dirty="0">
                <a:solidFill>
                  <a:schemeClr val="tx1">
                    <a:lumMod val="75000"/>
                    <a:lumOff val="25000"/>
                  </a:schemeClr>
                </a:solidFill>
                <a:latin typeface="+mn-lt"/>
                <a:ea typeface="Calibri" panose="020F0502020204030204" pitchFamily="34" charset="0"/>
                <a:cs typeface="Times New Roman" panose="02020603050405020304" pitchFamily="18" charset="0"/>
              </a:rPr>
              <a:t>Upcoming meetings</a:t>
            </a:r>
          </a:p>
          <a:p>
            <a:pPr marL="342900" indent="-342900">
              <a:lnSpc>
                <a:spcPts val="1725"/>
              </a:lnSpc>
              <a:spcBef>
                <a:spcPts val="0"/>
              </a:spcBef>
              <a:spcAft>
                <a:spcPts val="800"/>
              </a:spcAft>
              <a:buSzPts val="1000"/>
              <a:buFont typeface="Symbol" panose="05050102010706020507" pitchFamily="18" charset="2"/>
              <a:buChar char=""/>
              <a:tabLst>
                <a:tab pos="457200" algn="l"/>
              </a:tabLst>
              <a:defRPr/>
            </a:pPr>
            <a:r>
              <a:rPr lang="en-US" sz="1800" dirty="0">
                <a:solidFill>
                  <a:schemeClr val="tx1">
                    <a:lumMod val="75000"/>
                    <a:lumOff val="25000"/>
                  </a:schemeClr>
                </a:solidFill>
                <a:latin typeface="+mn-lt"/>
                <a:ea typeface="Calibri" panose="020F0502020204030204" pitchFamily="34" charset="0"/>
                <a:cs typeface="Times New Roman" panose="02020603050405020304" pitchFamily="18" charset="0"/>
              </a:rPr>
              <a:t>Upcoming deadlines</a:t>
            </a:r>
          </a:p>
          <a:p>
            <a:pPr marL="342900" indent="-342900">
              <a:lnSpc>
                <a:spcPts val="1725"/>
              </a:lnSpc>
              <a:spcBef>
                <a:spcPts val="0"/>
              </a:spcBef>
              <a:spcAft>
                <a:spcPts val="800"/>
              </a:spcAft>
              <a:buSzPts val="1000"/>
              <a:buFont typeface="Symbol" panose="05050102010706020507" pitchFamily="18" charset="2"/>
              <a:buChar char=""/>
              <a:tabLst>
                <a:tab pos="457200" algn="l"/>
              </a:tabLst>
              <a:defRPr/>
            </a:pPr>
            <a:r>
              <a:rPr lang="en-US" sz="1800" dirty="0">
                <a:solidFill>
                  <a:schemeClr val="tx1">
                    <a:lumMod val="75000"/>
                    <a:lumOff val="25000"/>
                  </a:schemeClr>
                </a:solidFill>
                <a:latin typeface="+mn-lt"/>
                <a:ea typeface="Calibri" panose="020F0502020204030204" pitchFamily="34" charset="0"/>
                <a:cs typeface="Times New Roman" panose="02020603050405020304" pitchFamily="18" charset="0"/>
              </a:rPr>
              <a:t>A “check your email” notification</a:t>
            </a:r>
          </a:p>
          <a:p>
            <a:pPr marL="342900" indent="-342900">
              <a:lnSpc>
                <a:spcPts val="1725"/>
              </a:lnSpc>
              <a:spcBef>
                <a:spcPts val="0"/>
              </a:spcBef>
              <a:spcAft>
                <a:spcPts val="800"/>
              </a:spcAft>
              <a:buSzPts val="1000"/>
              <a:buFont typeface="Symbol" panose="05050102010706020507" pitchFamily="18" charset="2"/>
              <a:buChar char=""/>
              <a:tabLst>
                <a:tab pos="457200" algn="l"/>
              </a:tabLst>
              <a:defRPr/>
            </a:pPr>
            <a:r>
              <a:rPr lang="en-US" sz="1800" dirty="0">
                <a:solidFill>
                  <a:schemeClr val="tx1">
                    <a:lumMod val="75000"/>
                    <a:lumOff val="25000"/>
                  </a:schemeClr>
                </a:solidFill>
                <a:latin typeface="+mn-lt"/>
                <a:ea typeface="Calibri" panose="020F0502020204030204" pitchFamily="34" charset="0"/>
                <a:cs typeface="Times New Roman" panose="02020603050405020304" pitchFamily="18" charset="0"/>
              </a:rPr>
              <a:t>Last-minute changes.</a:t>
            </a:r>
          </a:p>
        </p:txBody>
      </p:sp>
      <p:sp>
        <p:nvSpPr>
          <p:cNvPr id="10" name="TextBox 9">
            <a:extLst>
              <a:ext uri="{FF2B5EF4-FFF2-40B4-BE49-F238E27FC236}">
                <a16:creationId xmlns:a16="http://schemas.microsoft.com/office/drawing/2014/main" id="{3AB5F853-98DC-1C09-EAF6-C2F9B5B31A17}"/>
              </a:ext>
            </a:extLst>
          </p:cNvPr>
          <p:cNvSpPr txBox="1"/>
          <p:nvPr/>
        </p:nvSpPr>
        <p:spPr>
          <a:xfrm>
            <a:off x="8255000" y="5483225"/>
            <a:ext cx="762000" cy="369888"/>
          </a:xfrm>
          <a:prstGeom prst="rect">
            <a:avLst/>
          </a:prstGeom>
          <a:noFill/>
        </p:spPr>
        <p:txBody>
          <a:bodyPr>
            <a:spAutoFit/>
          </a:bodyPr>
          <a:lstStyle/>
          <a:p>
            <a:pPr>
              <a:defRPr/>
            </a:pPr>
            <a:r>
              <a:rPr lang="en-US" sz="900" dirty="0">
                <a:solidFill>
                  <a:schemeClr val="bg2">
                    <a:lumMod val="75000"/>
                  </a:schemeClr>
                </a:solidFill>
              </a:rPr>
              <a:t>Gmail</a:t>
            </a:r>
          </a:p>
          <a:p>
            <a:pPr>
              <a:defRPr/>
            </a:pPr>
            <a:r>
              <a:rPr lang="en-US" sz="900" dirty="0">
                <a:solidFill>
                  <a:schemeClr val="bg2">
                    <a:lumMod val="75000"/>
                  </a:schemeClr>
                </a:solidFill>
              </a:rPr>
              <a:t>q-1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2A376A9-0EDA-E786-14F4-75A92777EEC6}"/>
              </a:ext>
            </a:extLst>
          </p:cNvPr>
          <p:cNvSpPr>
            <a:spLocks noGrp="1"/>
          </p:cNvSpPr>
          <p:nvPr>
            <p:ph type="title"/>
          </p:nvPr>
        </p:nvSpPr>
        <p:spPr/>
        <p:txBody>
          <a:bodyPr/>
          <a:lstStyle/>
          <a:p>
            <a:r>
              <a:rPr lang="en-US" altLang="en-US" dirty="0">
                <a:ea typeface="ヒラギノ角ゴ Pro W3" charset="-128"/>
              </a:rPr>
              <a:t>Communication Reminders:</a:t>
            </a:r>
          </a:p>
        </p:txBody>
      </p:sp>
      <p:sp>
        <p:nvSpPr>
          <p:cNvPr id="28675" name="Content Placeholder 2">
            <a:extLst>
              <a:ext uri="{FF2B5EF4-FFF2-40B4-BE49-F238E27FC236}">
                <a16:creationId xmlns:a16="http://schemas.microsoft.com/office/drawing/2014/main" id="{2D4AB7C4-042B-30A2-DFA8-31DF3727A9A5}"/>
              </a:ext>
            </a:extLst>
          </p:cNvPr>
          <p:cNvSpPr>
            <a:spLocks noGrp="1"/>
          </p:cNvSpPr>
          <p:nvPr>
            <p:ph idx="1"/>
          </p:nvPr>
        </p:nvSpPr>
        <p:spPr>
          <a:xfrm>
            <a:off x="673100" y="1375789"/>
            <a:ext cx="8343900" cy="4267200"/>
          </a:xfrm>
        </p:spPr>
        <p:txBody>
          <a:bodyPr/>
          <a:lstStyle/>
          <a:p>
            <a:pPr>
              <a:defRPr/>
            </a:pPr>
            <a:r>
              <a:rPr lang="en-US" sz="2800" dirty="0">
                <a:solidFill>
                  <a:schemeClr val="tx1">
                    <a:lumMod val="75000"/>
                    <a:lumOff val="25000"/>
                  </a:schemeClr>
                </a:solidFill>
                <a:ea typeface="Times New Roman" panose="02020603050405020304" pitchFamily="18" charset="0"/>
              </a:rPr>
              <a:t>Be sure to look for emails from the Council and from your District Professional in July to assist you with weekly updates on things you can be doing.</a:t>
            </a:r>
          </a:p>
          <a:p>
            <a:pPr marL="0" indent="0">
              <a:buFont typeface="Arial" panose="020B0604020202020204" pitchFamily="34" charset="0"/>
              <a:buNone/>
              <a:defRPr/>
            </a:pPr>
            <a:endParaRPr lang="en-US" sz="2800" dirty="0">
              <a:solidFill>
                <a:schemeClr val="tx1">
                  <a:lumMod val="75000"/>
                  <a:lumOff val="25000"/>
                </a:schemeClr>
              </a:solidFill>
              <a:ea typeface="Times New Roman" panose="02020603050405020304" pitchFamily="18" charset="0"/>
            </a:endParaRPr>
          </a:p>
          <a:p>
            <a:pPr>
              <a:defRPr/>
            </a:pPr>
            <a:r>
              <a:rPr lang="en-US" sz="2800" dirty="0">
                <a:solidFill>
                  <a:schemeClr val="tx1">
                    <a:lumMod val="75000"/>
                    <a:lumOff val="25000"/>
                  </a:schemeClr>
                </a:solidFill>
                <a:ea typeface="Times New Roman" panose="02020603050405020304" pitchFamily="18" charset="0"/>
              </a:rPr>
              <a:t>We need you to attend your District’s August Roundtable (August 3) to pick up all your printed items to help at your signup event. If unable to attend, you also can pick them up at the Council Service Center. </a:t>
            </a:r>
          </a:p>
        </p:txBody>
      </p:sp>
      <p:pic>
        <p:nvPicPr>
          <p:cNvPr id="60420" name="Picture 3">
            <a:extLst>
              <a:ext uri="{FF2B5EF4-FFF2-40B4-BE49-F238E27FC236}">
                <a16:creationId xmlns:a16="http://schemas.microsoft.com/office/drawing/2014/main" id="{8B9BA1A1-D075-6A18-44CD-67B695CAA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AB5F853-98DC-1C09-EAF6-C2F9B5B31A17}"/>
              </a:ext>
            </a:extLst>
          </p:cNvPr>
          <p:cNvSpPr txBox="1"/>
          <p:nvPr/>
        </p:nvSpPr>
        <p:spPr>
          <a:xfrm>
            <a:off x="8255000" y="5483225"/>
            <a:ext cx="762000" cy="369888"/>
          </a:xfrm>
          <a:prstGeom prst="rect">
            <a:avLst/>
          </a:prstGeom>
          <a:noFill/>
        </p:spPr>
        <p:txBody>
          <a:bodyPr>
            <a:spAutoFit/>
          </a:bodyPr>
          <a:lstStyle/>
          <a:p>
            <a:pPr>
              <a:defRPr/>
            </a:pPr>
            <a:r>
              <a:rPr lang="en-US" sz="900" dirty="0">
                <a:solidFill>
                  <a:schemeClr val="bg2">
                    <a:lumMod val="75000"/>
                  </a:schemeClr>
                </a:solidFill>
              </a:rPr>
              <a:t>Gmail</a:t>
            </a:r>
          </a:p>
          <a:p>
            <a:pPr>
              <a:defRPr/>
            </a:pPr>
            <a:r>
              <a:rPr lang="en-US" sz="900" dirty="0">
                <a:solidFill>
                  <a:schemeClr val="bg2">
                    <a:lumMod val="75000"/>
                  </a:schemeClr>
                </a:solidFill>
              </a:rPr>
              <a:t>q-1</a:t>
            </a:r>
          </a:p>
        </p:txBody>
      </p:sp>
    </p:spTree>
    <p:extLst>
      <p:ext uri="{BB962C8B-B14F-4D97-AF65-F5344CB8AC3E}">
        <p14:creationId xmlns:p14="http://schemas.microsoft.com/office/powerpoint/2010/main" val="3098926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D113-38E1-0FDF-5E0F-377F8337EDA7}"/>
              </a:ext>
            </a:extLst>
          </p:cNvPr>
          <p:cNvSpPr>
            <a:spLocks noGrp="1"/>
          </p:cNvSpPr>
          <p:nvPr>
            <p:ph type="title"/>
          </p:nvPr>
        </p:nvSpPr>
        <p:spPr>
          <a:xfrm>
            <a:off x="1600200" y="2247900"/>
            <a:ext cx="6705600" cy="2362200"/>
          </a:xfrm>
        </p:spPr>
        <p:txBody>
          <a:bodyPr>
            <a:noAutofit/>
          </a:bodyPr>
          <a:lstStyle/>
          <a:p>
            <a:pPr algn="ctr">
              <a:defRPr/>
            </a:pPr>
            <a:r>
              <a:rPr lang="en-US" sz="7200" dirty="0"/>
              <a:t>Questions???</a:t>
            </a:r>
            <a:br>
              <a:rPr lang="en-US" sz="7200" dirty="0"/>
            </a:br>
            <a:r>
              <a:rPr lang="en-US" sz="2400" dirty="0"/>
              <a:t>Additional support offered by Becca Scott, Council Vice President: marketing</a:t>
            </a:r>
            <a:br>
              <a:rPr lang="en-US" sz="2400" dirty="0"/>
            </a:br>
            <a:r>
              <a:rPr lang="en-US" sz="2400" dirty="0">
                <a:hlinkClick r:id="rId2"/>
              </a:rPr>
              <a:t>beccascott1329@gmail.com</a:t>
            </a:r>
            <a:br>
              <a:rPr lang="en-US" sz="2400" dirty="0"/>
            </a:br>
            <a:endParaRPr lang="en-US" sz="1400" dirty="0"/>
          </a:p>
        </p:txBody>
      </p:sp>
      <p:pic>
        <p:nvPicPr>
          <p:cNvPr id="61443" name="Picture 3">
            <a:extLst>
              <a:ext uri="{FF2B5EF4-FFF2-40B4-BE49-F238E27FC236}">
                <a16:creationId xmlns:a16="http://schemas.microsoft.com/office/drawing/2014/main" id="{0B788080-9E08-011A-3E90-93B1006D3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96A613C-0EA2-ED1D-5A67-A3217EED8BC4}"/>
              </a:ext>
            </a:extLst>
          </p:cNvPr>
          <p:cNvSpPr>
            <a:spLocks noGrp="1"/>
          </p:cNvSpPr>
          <p:nvPr>
            <p:ph type="title"/>
          </p:nvPr>
        </p:nvSpPr>
        <p:spPr/>
        <p:txBody>
          <a:bodyPr/>
          <a:lstStyle/>
          <a:p>
            <a:r>
              <a:rPr lang="en-US" altLang="en-US">
                <a:solidFill>
                  <a:srgbClr val="003F87"/>
                </a:solidFill>
                <a:ea typeface="ヒラギノ角ゴ Pro W3" charset="-128"/>
              </a:rPr>
              <a:t>So….who is our target audience? </a:t>
            </a:r>
          </a:p>
        </p:txBody>
      </p:sp>
      <p:sp>
        <p:nvSpPr>
          <p:cNvPr id="7171" name="Content Placeholder 2">
            <a:extLst>
              <a:ext uri="{FF2B5EF4-FFF2-40B4-BE49-F238E27FC236}">
                <a16:creationId xmlns:a16="http://schemas.microsoft.com/office/drawing/2014/main" id="{EA7655D6-4231-3800-1610-EADB92AC7B5F}"/>
              </a:ext>
            </a:extLst>
          </p:cNvPr>
          <p:cNvSpPr>
            <a:spLocks noGrp="1"/>
          </p:cNvSpPr>
          <p:nvPr>
            <p:ph idx="1"/>
          </p:nvPr>
        </p:nvSpPr>
        <p:spPr/>
        <p:txBody>
          <a:bodyPr/>
          <a:lstStyle/>
          <a:p>
            <a:pPr>
              <a:defRPr/>
            </a:pPr>
            <a:r>
              <a:rPr lang="en-US" altLang="en-US" dirty="0">
                <a:ea typeface="ヒラギノ角ゴ Pro W3" charset="-128"/>
              </a:rPr>
              <a:t>Moms or dads?</a:t>
            </a:r>
          </a:p>
          <a:p>
            <a:pPr lvl="1">
              <a:defRPr/>
            </a:pPr>
            <a:r>
              <a:rPr lang="en-US" altLang="en-US" dirty="0">
                <a:ea typeface="ヒラギノ角ゴ Pro W3" charset="-128"/>
              </a:rPr>
              <a:t>Primarily trying to reach moms. They have the final say.</a:t>
            </a:r>
          </a:p>
          <a:p>
            <a:pPr lvl="1">
              <a:defRPr/>
            </a:pPr>
            <a:r>
              <a:rPr lang="en-US" altLang="en-US" dirty="0">
                <a:ea typeface="ヒラギノ角ゴ Pro W3" charset="-128"/>
              </a:rPr>
              <a:t>Dads are heavy influencers, though!  </a:t>
            </a:r>
          </a:p>
          <a:p>
            <a:pPr>
              <a:defRPr/>
            </a:pPr>
            <a:r>
              <a:rPr lang="en-US" altLang="en-US" dirty="0">
                <a:ea typeface="ヒラギノ角ゴ Pro W3" charset="-128"/>
              </a:rPr>
              <a:t>Moms make most decisions for households.</a:t>
            </a:r>
          </a:p>
          <a:p>
            <a:pPr>
              <a:defRPr/>
            </a:pPr>
            <a:r>
              <a:rPr lang="en-US" altLang="en-US" dirty="0">
                <a:ea typeface="ヒラギノ角ゴ Pro W3" charset="-128"/>
              </a:rPr>
              <a:t>We also must focus our efforts on Millennials.</a:t>
            </a:r>
            <a:br>
              <a:rPr lang="en-US" altLang="en-US" dirty="0">
                <a:ea typeface="ヒラギノ角ゴ Pro W3" charset="-128"/>
              </a:rPr>
            </a:br>
            <a:endParaRPr lang="en-US" altLang="en-US" sz="1100" dirty="0">
              <a:ea typeface="ヒラギノ角ゴ Pro W3" charset="-128"/>
            </a:endParaRPr>
          </a:p>
          <a:p>
            <a:pPr marL="0" indent="0" algn="ctr">
              <a:buFont typeface="Arial" panose="020B0604020202020204" pitchFamily="34" charset="0"/>
              <a:buNone/>
              <a:defRPr/>
            </a:pPr>
            <a:r>
              <a:rPr lang="en-US" altLang="en-US" b="1" i="1" dirty="0">
                <a:solidFill>
                  <a:srgbClr val="C00000"/>
                </a:solidFill>
                <a:ea typeface="ヒラギノ角ゴ Pro W3" charset="-128"/>
              </a:rPr>
              <a:t>Who are Millennials?</a:t>
            </a:r>
          </a:p>
        </p:txBody>
      </p:sp>
      <p:pic>
        <p:nvPicPr>
          <p:cNvPr id="10244" name="Picture 3">
            <a:extLst>
              <a:ext uri="{FF2B5EF4-FFF2-40B4-BE49-F238E27FC236}">
                <a16:creationId xmlns:a16="http://schemas.microsoft.com/office/drawing/2014/main" id="{6432E44A-C0B4-9127-AB18-A3030F0EF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a:extLst>
              <a:ext uri="{FF2B5EF4-FFF2-40B4-BE49-F238E27FC236}">
                <a16:creationId xmlns:a16="http://schemas.microsoft.com/office/drawing/2014/main" id="{E1D36494-778E-E817-F639-01259BE2E482}"/>
              </a:ext>
            </a:extLst>
          </p:cNvPr>
          <p:cNvSpPr>
            <a:spLocks noGrp="1"/>
          </p:cNvSpPr>
          <p:nvPr>
            <p:ph type="title"/>
          </p:nvPr>
        </p:nvSpPr>
        <p:spPr>
          <a:xfrm>
            <a:off x="457200" y="304800"/>
            <a:ext cx="8229600" cy="884238"/>
          </a:xfrm>
        </p:spPr>
        <p:txBody>
          <a:bodyPr/>
          <a:lstStyle/>
          <a:p>
            <a:pPr algn="l" defTabSz="457200" eaLnBrk="1" hangingPunct="1"/>
            <a:r>
              <a:rPr lang="en-US" altLang="en-US" sz="3200" b="1">
                <a:solidFill>
                  <a:srgbClr val="003F87"/>
                </a:solidFill>
                <a:latin typeface="Helvetica" panose="020B0604020202020204" pitchFamily="34" charset="0"/>
                <a:ea typeface="MS PGothic" panose="020B0600070205080204" pitchFamily="34" charset="-128"/>
              </a:rPr>
              <a:t> Millennials - born 1981 - 1996</a:t>
            </a:r>
          </a:p>
        </p:txBody>
      </p:sp>
      <p:pic>
        <p:nvPicPr>
          <p:cNvPr id="11267" name="Picture 2" descr="The generations defined">
            <a:extLst>
              <a:ext uri="{FF2B5EF4-FFF2-40B4-BE49-F238E27FC236}">
                <a16:creationId xmlns:a16="http://schemas.microsoft.com/office/drawing/2014/main" id="{4F822D9A-C630-327F-1607-216123B25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607"/>
          <a:stretch>
            <a:fillRect/>
          </a:stretch>
        </p:blipFill>
        <p:spPr bwMode="auto">
          <a:xfrm>
            <a:off x="228600" y="12954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oup 21">
            <a:extLst>
              <a:ext uri="{FF2B5EF4-FFF2-40B4-BE49-F238E27FC236}">
                <a16:creationId xmlns:a16="http://schemas.microsoft.com/office/drawing/2014/main" id="{6377C41C-C2E3-B67A-5108-D9EFA644AA72}"/>
              </a:ext>
            </a:extLst>
          </p:cNvPr>
          <p:cNvGrpSpPr>
            <a:grpSpLocks/>
          </p:cNvGrpSpPr>
          <p:nvPr/>
        </p:nvGrpSpPr>
        <p:grpSpPr bwMode="auto">
          <a:xfrm>
            <a:off x="228600" y="1362075"/>
            <a:ext cx="8763000" cy="4191000"/>
            <a:chOff x="228600" y="1591104"/>
            <a:chExt cx="8763000" cy="4191000"/>
          </a:xfrm>
        </p:grpSpPr>
        <p:sp>
          <p:nvSpPr>
            <p:cNvPr id="11272" name="TextBox 5">
              <a:extLst>
                <a:ext uri="{FF2B5EF4-FFF2-40B4-BE49-F238E27FC236}">
                  <a16:creationId xmlns:a16="http://schemas.microsoft.com/office/drawing/2014/main" id="{11080237-F7E7-4955-AC69-4E651195A5AC}"/>
                </a:ext>
              </a:extLst>
            </p:cNvPr>
            <p:cNvSpPr txBox="1">
              <a:spLocks noChangeArrowheads="1"/>
            </p:cNvSpPr>
            <p:nvPr/>
          </p:nvSpPr>
          <p:spPr bwMode="auto">
            <a:xfrm>
              <a:off x="3657600" y="3572304"/>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eaLnBrk="1" hangingPunct="1">
                <a:spcBef>
                  <a:spcPct val="0"/>
                </a:spcBef>
                <a:buFontTx/>
                <a:buNone/>
              </a:pPr>
              <a:r>
                <a:rPr lang="en-US" altLang="en-US" sz="2400" b="1">
                  <a:solidFill>
                    <a:srgbClr val="003F87"/>
                  </a:solidFill>
                  <a:latin typeface="Arial" panose="020B0604020202020204" pitchFamily="34" charset="0"/>
                </a:rPr>
                <a:t>43-58</a:t>
              </a:r>
            </a:p>
          </p:txBody>
        </p:sp>
        <p:sp>
          <p:nvSpPr>
            <p:cNvPr id="11273" name="TextBox 6">
              <a:extLst>
                <a:ext uri="{FF2B5EF4-FFF2-40B4-BE49-F238E27FC236}">
                  <a16:creationId xmlns:a16="http://schemas.microsoft.com/office/drawing/2014/main" id="{F49C7306-8422-2D9D-5685-AB7A9F499650}"/>
                </a:ext>
              </a:extLst>
            </p:cNvPr>
            <p:cNvSpPr txBox="1">
              <a:spLocks noChangeArrowheads="1"/>
            </p:cNvSpPr>
            <p:nvPr/>
          </p:nvSpPr>
          <p:spPr bwMode="auto">
            <a:xfrm>
              <a:off x="4783348" y="3110639"/>
              <a:ext cx="11602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eaLnBrk="1" hangingPunct="1">
                <a:spcBef>
                  <a:spcPct val="0"/>
                </a:spcBef>
                <a:buFontTx/>
                <a:buNone/>
              </a:pPr>
              <a:r>
                <a:rPr lang="en-US" altLang="en-US" sz="2400" b="1">
                  <a:solidFill>
                    <a:srgbClr val="003F87"/>
                  </a:solidFill>
                  <a:latin typeface="Arial" panose="020B0604020202020204" pitchFamily="34" charset="0"/>
                </a:rPr>
                <a:t>27- 42</a:t>
              </a:r>
            </a:p>
          </p:txBody>
        </p:sp>
        <p:sp>
          <p:nvSpPr>
            <p:cNvPr id="11274" name="TextBox 7">
              <a:extLst>
                <a:ext uri="{FF2B5EF4-FFF2-40B4-BE49-F238E27FC236}">
                  <a16:creationId xmlns:a16="http://schemas.microsoft.com/office/drawing/2014/main" id="{3C1D8384-A172-CEF9-ADCA-D2F23D6A1347}"/>
                </a:ext>
              </a:extLst>
            </p:cNvPr>
            <p:cNvSpPr txBox="1">
              <a:spLocks noChangeArrowheads="1"/>
            </p:cNvSpPr>
            <p:nvPr/>
          </p:nvSpPr>
          <p:spPr bwMode="auto">
            <a:xfrm>
              <a:off x="5857235" y="2505504"/>
              <a:ext cx="11602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eaLnBrk="1" hangingPunct="1">
                <a:spcBef>
                  <a:spcPct val="0"/>
                </a:spcBef>
                <a:buFontTx/>
                <a:buNone/>
              </a:pPr>
              <a:r>
                <a:rPr lang="en-US" altLang="en-US" sz="2400" b="1">
                  <a:solidFill>
                    <a:srgbClr val="003F87"/>
                  </a:solidFill>
                  <a:latin typeface="Arial" panose="020B0604020202020204" pitchFamily="34" charset="0"/>
                </a:rPr>
                <a:t>11-26</a:t>
              </a:r>
            </a:p>
          </p:txBody>
        </p:sp>
        <p:grpSp>
          <p:nvGrpSpPr>
            <p:cNvPr id="11275" name="Group 15">
              <a:extLst>
                <a:ext uri="{FF2B5EF4-FFF2-40B4-BE49-F238E27FC236}">
                  <a16:creationId xmlns:a16="http://schemas.microsoft.com/office/drawing/2014/main" id="{52512EAC-6019-37E3-7F67-C3615FDDA4CA}"/>
                </a:ext>
              </a:extLst>
            </p:cNvPr>
            <p:cNvGrpSpPr>
              <a:grpSpLocks/>
            </p:cNvGrpSpPr>
            <p:nvPr/>
          </p:nvGrpSpPr>
          <p:grpSpPr bwMode="auto">
            <a:xfrm>
              <a:off x="7620000" y="1591104"/>
              <a:ext cx="1371600" cy="3255406"/>
              <a:chOff x="7620000" y="1905000"/>
              <a:chExt cx="1371600" cy="3255406"/>
            </a:xfrm>
          </p:grpSpPr>
          <p:sp>
            <p:nvSpPr>
              <p:cNvPr id="9" name="Rectangle 8">
                <a:extLst>
                  <a:ext uri="{FF2B5EF4-FFF2-40B4-BE49-F238E27FC236}">
                    <a16:creationId xmlns:a16="http://schemas.microsoft.com/office/drawing/2014/main" id="{097EDC03-7957-BD3F-ED56-045013FF49BF}"/>
                  </a:ext>
                </a:extLst>
              </p:cNvPr>
              <p:cNvSpPr/>
              <p:nvPr/>
            </p:nvSpPr>
            <p:spPr>
              <a:xfrm>
                <a:off x="7620000" y="1905000"/>
                <a:ext cx="1295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35CAB775-EE16-BE83-9871-615A288FE2BD}"/>
                  </a:ext>
                </a:extLst>
              </p:cNvPr>
              <p:cNvSpPr/>
              <p:nvPr/>
            </p:nvSpPr>
            <p:spPr>
              <a:xfrm>
                <a:off x="7696200" y="2743200"/>
                <a:ext cx="129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0EAAA4F3-0CE3-B833-7EAA-0DDDD454AECB}"/>
                  </a:ext>
                </a:extLst>
              </p:cNvPr>
              <p:cNvSpPr/>
              <p:nvPr/>
            </p:nvSpPr>
            <p:spPr>
              <a:xfrm>
                <a:off x="7631113" y="3343275"/>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262A5B2D-586A-AA95-762A-9E0A56D9491B}"/>
                  </a:ext>
                </a:extLst>
              </p:cNvPr>
              <p:cNvSpPr/>
              <p:nvPr/>
            </p:nvSpPr>
            <p:spPr>
              <a:xfrm>
                <a:off x="7620000" y="3903663"/>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6FD023D4-4FF8-67C9-01BF-F76F57F8CE39}"/>
                  </a:ext>
                </a:extLst>
              </p:cNvPr>
              <p:cNvSpPr/>
              <p:nvPr/>
            </p:nvSpPr>
            <p:spPr>
              <a:xfrm>
                <a:off x="7658100" y="4437063"/>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787BF5AB-262F-B0C5-6630-3EDE127DBCC6}"/>
                  </a:ext>
                </a:extLst>
              </p:cNvPr>
              <p:cNvSpPr/>
              <p:nvPr/>
            </p:nvSpPr>
            <p:spPr>
              <a:xfrm>
                <a:off x="7620000" y="5008563"/>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8" name="Rectangle 17">
              <a:extLst>
                <a:ext uri="{FF2B5EF4-FFF2-40B4-BE49-F238E27FC236}">
                  <a16:creationId xmlns:a16="http://schemas.microsoft.com/office/drawing/2014/main" id="{51E6D005-EA59-A59E-0C3D-E24647CA2A6D}"/>
                </a:ext>
              </a:extLst>
            </p:cNvPr>
            <p:cNvSpPr/>
            <p:nvPr/>
          </p:nvSpPr>
          <p:spPr>
            <a:xfrm>
              <a:off x="228600" y="5477304"/>
              <a:ext cx="868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7" name="Arrow: Down 16">
            <a:extLst>
              <a:ext uri="{FF2B5EF4-FFF2-40B4-BE49-F238E27FC236}">
                <a16:creationId xmlns:a16="http://schemas.microsoft.com/office/drawing/2014/main" id="{92ADD374-E954-4ED3-6B0A-9B432A254FFE}"/>
              </a:ext>
            </a:extLst>
          </p:cNvPr>
          <p:cNvSpPr/>
          <p:nvPr/>
        </p:nvSpPr>
        <p:spPr>
          <a:xfrm>
            <a:off x="5014913" y="1376363"/>
            <a:ext cx="696912" cy="1066800"/>
          </a:xfrm>
          <a:prstGeom prst="downArrow">
            <a:avLst/>
          </a:prstGeom>
          <a:solidFill>
            <a:srgbClr val="D41A1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TextBox 20">
            <a:extLst>
              <a:ext uri="{FF2B5EF4-FFF2-40B4-BE49-F238E27FC236}">
                <a16:creationId xmlns:a16="http://schemas.microsoft.com/office/drawing/2014/main" id="{D3A87A04-44FA-6861-7894-30F65521BF46}"/>
              </a:ext>
            </a:extLst>
          </p:cNvPr>
          <p:cNvSpPr txBox="1"/>
          <p:nvPr/>
        </p:nvSpPr>
        <p:spPr>
          <a:xfrm>
            <a:off x="152400" y="5251450"/>
            <a:ext cx="8877300" cy="830263"/>
          </a:xfrm>
          <a:prstGeom prst="rect">
            <a:avLst/>
          </a:prstGeom>
          <a:solidFill>
            <a:schemeClr val="bg1"/>
          </a:solidFill>
        </p:spPr>
        <p:txBody>
          <a:bodyPr>
            <a:spAutoFit/>
          </a:bodyPr>
          <a:lstStyle/>
          <a:p>
            <a:pPr algn="ctr" eaLnBrk="1" hangingPunct="1">
              <a:defRPr/>
            </a:pPr>
            <a:r>
              <a:rPr lang="en-US" dirty="0">
                <a:latin typeface="+mn-lt"/>
              </a:rPr>
              <a:t>Cub Scouts are ages 5-11.  Scouts BSA we’re targeting are 12-14. </a:t>
            </a:r>
            <a:r>
              <a:rPr lang="en-US" i="1" dirty="0">
                <a:latin typeface="+mn-lt"/>
              </a:rPr>
              <a:t>Millennials are their parents.</a:t>
            </a:r>
          </a:p>
        </p:txBody>
      </p:sp>
      <p:pic>
        <p:nvPicPr>
          <p:cNvPr id="11271" name="Picture 22">
            <a:extLst>
              <a:ext uri="{FF2B5EF4-FFF2-40B4-BE49-F238E27FC236}">
                <a16:creationId xmlns:a16="http://schemas.microsoft.com/office/drawing/2014/main" id="{1E0D88E3-7FE5-1841-5B41-A07CDB2E8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D7D0B62-9C43-9A04-79F0-290C446D2E83}"/>
              </a:ext>
            </a:extLst>
          </p:cNvPr>
          <p:cNvSpPr>
            <a:spLocks noGrp="1"/>
          </p:cNvSpPr>
          <p:nvPr>
            <p:ph type="title"/>
          </p:nvPr>
        </p:nvSpPr>
        <p:spPr>
          <a:xfrm>
            <a:off x="488950" y="228600"/>
            <a:ext cx="8229600" cy="884238"/>
          </a:xfrm>
        </p:spPr>
        <p:txBody>
          <a:bodyPr/>
          <a:lstStyle/>
          <a:p>
            <a:r>
              <a:rPr lang="en-US" altLang="en-US" sz="3600">
                <a:solidFill>
                  <a:srgbClr val="003F87"/>
                </a:solidFill>
                <a:ea typeface="ヒラギノ角ゴ Pro W3" charset="-128"/>
              </a:rPr>
              <a:t>Millennial Moms defined</a:t>
            </a:r>
          </a:p>
        </p:txBody>
      </p:sp>
      <p:sp>
        <p:nvSpPr>
          <p:cNvPr id="4" name="Content Placeholder 3">
            <a:extLst>
              <a:ext uri="{FF2B5EF4-FFF2-40B4-BE49-F238E27FC236}">
                <a16:creationId xmlns:a16="http://schemas.microsoft.com/office/drawing/2014/main" id="{7842966A-5D42-7E03-9EBE-CD0D9F2281D7}"/>
              </a:ext>
            </a:extLst>
          </p:cNvPr>
          <p:cNvSpPr txBox="1">
            <a:spLocks noGrp="1"/>
          </p:cNvSpPr>
          <p:nvPr>
            <p:ph idx="1"/>
          </p:nvPr>
        </p:nvSpPr>
        <p:spPr>
          <a:xfrm>
            <a:off x="411163" y="1112838"/>
            <a:ext cx="8729662" cy="2825750"/>
          </a:xfrm>
        </p:spPr>
        <p:txBody>
          <a:bodyPr rtlCol="0">
            <a:spAutoFit/>
          </a:bodyPr>
          <a:lstStyle/>
          <a:p>
            <a:pPr>
              <a:defRPr/>
            </a:pPr>
            <a:r>
              <a:rPr lang="en-US" sz="2400" dirty="0">
                <a:solidFill>
                  <a:schemeClr val="tx1">
                    <a:lumMod val="85000"/>
                    <a:lumOff val="15000"/>
                  </a:schemeClr>
                </a:solidFill>
              </a:rPr>
              <a:t>Makes about </a:t>
            </a:r>
            <a:r>
              <a:rPr lang="en-US" sz="2400" b="1" dirty="0">
                <a:solidFill>
                  <a:schemeClr val="tx1">
                    <a:lumMod val="85000"/>
                    <a:lumOff val="15000"/>
                  </a:schemeClr>
                </a:solidFill>
              </a:rPr>
              <a:t>80-85% of decisions </a:t>
            </a:r>
            <a:r>
              <a:rPr lang="en-US" sz="2400" dirty="0">
                <a:solidFill>
                  <a:schemeClr val="tx1">
                    <a:lumMod val="85000"/>
                    <a:lumOff val="15000"/>
                  </a:schemeClr>
                </a:solidFill>
              </a:rPr>
              <a:t>for what her kids will be involved in.</a:t>
            </a:r>
          </a:p>
          <a:p>
            <a:pPr>
              <a:spcBef>
                <a:spcPts val="0"/>
              </a:spcBef>
              <a:defRPr/>
            </a:pPr>
            <a:r>
              <a:rPr lang="en-US" sz="2400" i="1" dirty="0">
                <a:solidFill>
                  <a:schemeClr val="tx1">
                    <a:lumMod val="85000"/>
                    <a:lumOff val="15000"/>
                  </a:schemeClr>
                </a:solidFill>
              </a:rPr>
              <a:t>“I’m a busy mom who worries about her kids being under pressure and not having time to just be a kid.  They are growing up so fast…. I’m looking for things we can do together before they no longer want to spend time with me.”</a:t>
            </a:r>
          </a:p>
          <a:p>
            <a:pPr>
              <a:defRPr/>
            </a:pPr>
            <a:endParaRPr lang="en-US" sz="2400" i="1" dirty="0">
              <a:solidFill>
                <a:schemeClr val="tx1">
                  <a:lumMod val="65000"/>
                  <a:lumOff val="35000"/>
                </a:schemeClr>
              </a:solidFill>
            </a:endParaRPr>
          </a:p>
        </p:txBody>
      </p:sp>
      <p:sp>
        <p:nvSpPr>
          <p:cNvPr id="5" name="TextBox 4">
            <a:extLst>
              <a:ext uri="{FF2B5EF4-FFF2-40B4-BE49-F238E27FC236}">
                <a16:creationId xmlns:a16="http://schemas.microsoft.com/office/drawing/2014/main" id="{7E5EC74E-8AEF-0B2B-46CC-AD4D6A347825}"/>
              </a:ext>
            </a:extLst>
          </p:cNvPr>
          <p:cNvSpPr txBox="1"/>
          <p:nvPr/>
        </p:nvSpPr>
        <p:spPr>
          <a:xfrm>
            <a:off x="412750" y="3441700"/>
            <a:ext cx="8731250" cy="3600450"/>
          </a:xfrm>
          <a:prstGeom prst="rect">
            <a:avLst/>
          </a:prstGeom>
          <a:noFill/>
        </p:spPr>
        <p:txBody>
          <a:bodyPr>
            <a:spAutoFit/>
          </a:bodyPr>
          <a:lstStyle/>
          <a:p>
            <a:pPr eaLnBrk="1" hangingPunct="1">
              <a:defRPr/>
            </a:pPr>
            <a:r>
              <a:rPr lang="en-US" b="1" dirty="0">
                <a:solidFill>
                  <a:srgbClr val="003F87"/>
                </a:solidFill>
                <a:latin typeface="+mn-lt"/>
              </a:rPr>
              <a:t>A Cub Scout/Scouts BSA age mom is….</a:t>
            </a:r>
          </a:p>
          <a:p>
            <a:pPr marL="285750" indent="-285750" eaLnBrk="1" hangingPunct="1">
              <a:buFont typeface="Arial" panose="020B0604020202020204" pitchFamily="34" charset="0"/>
              <a:buChar char="•"/>
              <a:defRPr/>
            </a:pPr>
            <a:r>
              <a:rPr lang="en-US" sz="2200" dirty="0">
                <a:solidFill>
                  <a:schemeClr val="tx1">
                    <a:lumMod val="85000"/>
                    <a:lumOff val="15000"/>
                  </a:schemeClr>
                </a:solidFill>
                <a:latin typeface="+mn-lt"/>
              </a:rPr>
              <a:t>Between 30ish and 40ish. </a:t>
            </a:r>
          </a:p>
          <a:p>
            <a:pPr marL="285750" indent="-285750" eaLnBrk="1" hangingPunct="1">
              <a:buFont typeface="Arial" panose="020B0604020202020204" pitchFamily="34" charset="0"/>
              <a:buChar char="•"/>
              <a:defRPr/>
            </a:pPr>
            <a:r>
              <a:rPr lang="en-US" sz="2200" dirty="0">
                <a:solidFill>
                  <a:schemeClr val="tx1">
                    <a:lumMod val="85000"/>
                    <a:lumOff val="15000"/>
                  </a:schemeClr>
                </a:solidFill>
                <a:latin typeface="+mn-lt"/>
              </a:rPr>
              <a:t>A bit skeptical.  She questions marketing and will search the web and social media to validate info.</a:t>
            </a:r>
          </a:p>
          <a:p>
            <a:pPr marL="285750" indent="-285750" eaLnBrk="1" hangingPunct="1">
              <a:buFont typeface="Arial" panose="020B0604020202020204" pitchFamily="34" charset="0"/>
              <a:buChar char="•"/>
              <a:defRPr/>
            </a:pPr>
            <a:r>
              <a:rPr lang="en-US" sz="2200" dirty="0">
                <a:solidFill>
                  <a:schemeClr val="tx1">
                    <a:lumMod val="85000"/>
                    <a:lumOff val="15000"/>
                  </a:schemeClr>
                </a:solidFill>
                <a:latin typeface="+mn-lt"/>
              </a:rPr>
              <a:t>Spread thin, so she needs you to make things easy. </a:t>
            </a:r>
          </a:p>
          <a:p>
            <a:pPr marL="285750" indent="-285750" eaLnBrk="1" hangingPunct="1">
              <a:buFont typeface="Arial" panose="020B0604020202020204" pitchFamily="34" charset="0"/>
              <a:buChar char="•"/>
              <a:defRPr/>
            </a:pPr>
            <a:r>
              <a:rPr lang="en-US" sz="2200" dirty="0">
                <a:solidFill>
                  <a:schemeClr val="tx1">
                    <a:lumMod val="85000"/>
                    <a:lumOff val="15000"/>
                  </a:schemeClr>
                </a:solidFill>
                <a:latin typeface="+mn-lt"/>
              </a:rPr>
              <a:t>She worries about their kids.  Social unrest has only made it worse.</a:t>
            </a:r>
          </a:p>
          <a:p>
            <a:pPr marL="285750" indent="-285750" eaLnBrk="1" hangingPunct="1">
              <a:buFont typeface="Arial" panose="020B0604020202020204" pitchFamily="34" charset="0"/>
              <a:buChar char="•"/>
              <a:defRPr/>
            </a:pPr>
            <a:r>
              <a:rPr lang="en-US" sz="2200" dirty="0">
                <a:solidFill>
                  <a:schemeClr val="tx1">
                    <a:lumMod val="85000"/>
                    <a:lumOff val="15000"/>
                  </a:schemeClr>
                </a:solidFill>
                <a:latin typeface="+mn-lt"/>
              </a:rPr>
              <a:t>Doesn’t typically have a relationship with Scouting in her family.</a:t>
            </a:r>
          </a:p>
          <a:p>
            <a:pPr marL="285750" indent="-285750" eaLnBrk="1" hangingPunct="1">
              <a:buFont typeface="Arial" panose="020B0604020202020204" pitchFamily="34" charset="0"/>
              <a:buChar char="•"/>
              <a:defRPr/>
            </a:pPr>
            <a:endParaRPr lang="en-US" dirty="0">
              <a:solidFill>
                <a:schemeClr val="tx1">
                  <a:lumMod val="65000"/>
                  <a:lumOff val="35000"/>
                </a:schemeClr>
              </a:solidFill>
              <a:latin typeface="+mn-lt"/>
            </a:endParaRPr>
          </a:p>
          <a:p>
            <a:pPr eaLnBrk="1" hangingPunct="1">
              <a:defRPr/>
            </a:pPr>
            <a:endParaRPr lang="en-US" dirty="0">
              <a:solidFill>
                <a:schemeClr val="tx1">
                  <a:lumMod val="65000"/>
                  <a:lumOff val="35000"/>
                </a:schemeClr>
              </a:solidFill>
              <a:latin typeface="+mn-lt"/>
            </a:endParaRPr>
          </a:p>
          <a:p>
            <a:pPr eaLnBrk="1" hangingPunct="1">
              <a:defRPr/>
            </a:pPr>
            <a:endParaRPr lang="en-US" dirty="0">
              <a:solidFill>
                <a:schemeClr val="tx1">
                  <a:lumMod val="65000"/>
                  <a:lumOff val="35000"/>
                </a:schemeClr>
              </a:solidFill>
              <a:latin typeface="+mn-lt"/>
            </a:endParaRPr>
          </a:p>
        </p:txBody>
      </p:sp>
      <p:pic>
        <p:nvPicPr>
          <p:cNvPr id="12293" name="Picture 5">
            <a:extLst>
              <a:ext uri="{FF2B5EF4-FFF2-40B4-BE49-F238E27FC236}">
                <a16:creationId xmlns:a16="http://schemas.microsoft.com/office/drawing/2014/main" id="{6B986389-4A18-B534-FF52-B838FB13E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6672F44-F801-B72E-1728-4D5F7908388B}"/>
              </a:ext>
            </a:extLst>
          </p:cNvPr>
          <p:cNvSpPr>
            <a:spLocks noGrp="1"/>
          </p:cNvSpPr>
          <p:nvPr>
            <p:ph type="title"/>
          </p:nvPr>
        </p:nvSpPr>
        <p:spPr>
          <a:xfrm>
            <a:off x="439738" y="547688"/>
            <a:ext cx="8229600" cy="885825"/>
          </a:xfrm>
        </p:spPr>
        <p:txBody>
          <a:bodyPr/>
          <a:lstStyle/>
          <a:p>
            <a:pPr algn="l"/>
            <a:r>
              <a:rPr lang="en-US" altLang="en-US" sz="3600">
                <a:ea typeface="ヒラギノ角ゴ Pro W3" charset="-128"/>
                <a:cs typeface="Calibri" panose="020F0502020204030204" pitchFamily="34" charset="0"/>
              </a:rPr>
              <a:t>Millennial Parents Want To Raise </a:t>
            </a:r>
            <a:br>
              <a:rPr lang="en-US" altLang="en-US" sz="3600">
                <a:ea typeface="ヒラギノ角ゴ Pro W3" charset="-128"/>
                <a:cs typeface="Calibri" panose="020F0502020204030204" pitchFamily="34" charset="0"/>
              </a:rPr>
            </a:br>
            <a:r>
              <a:rPr lang="en-US" altLang="en-US" sz="3600" b="1">
                <a:ea typeface="ヒラギノ角ゴ Pro W3" charset="-128"/>
                <a:cs typeface="Calibri" panose="020F0502020204030204" pitchFamily="34" charset="0"/>
              </a:rPr>
              <a:t>Prepared </a:t>
            </a:r>
            <a:r>
              <a:rPr lang="en-US" altLang="en-US" sz="3600">
                <a:ea typeface="ヒラギノ角ゴ Pro W3" charset="-128"/>
                <a:cs typeface="Calibri" panose="020F0502020204030204" pitchFamily="34" charset="0"/>
              </a:rPr>
              <a:t>Children…</a:t>
            </a:r>
            <a:endParaRPr lang="en-US" altLang="en-US" sz="3600">
              <a:ea typeface="ヒラギノ角ゴ Pro W3" charset="-128"/>
            </a:endParaRPr>
          </a:p>
        </p:txBody>
      </p:sp>
      <p:sp>
        <p:nvSpPr>
          <p:cNvPr id="10243" name="Content Placeholder 3">
            <a:extLst>
              <a:ext uri="{FF2B5EF4-FFF2-40B4-BE49-F238E27FC236}">
                <a16:creationId xmlns:a16="http://schemas.microsoft.com/office/drawing/2014/main" id="{BA40BD38-3185-C52B-33A7-B0144939C396}"/>
              </a:ext>
            </a:extLst>
          </p:cNvPr>
          <p:cNvSpPr>
            <a:spLocks noGrp="1"/>
          </p:cNvSpPr>
          <p:nvPr>
            <p:ph idx="1"/>
          </p:nvPr>
        </p:nvSpPr>
        <p:spPr>
          <a:xfrm>
            <a:off x="457200" y="1600200"/>
            <a:ext cx="8477250" cy="4278313"/>
          </a:xfrm>
        </p:spPr>
        <p:txBody>
          <a:bodyPr>
            <a:spAutoFit/>
          </a:bodyPr>
          <a:lstStyle/>
          <a:p>
            <a:pPr marL="285750" indent="-285750"/>
            <a:r>
              <a:rPr lang="en-US" altLang="en-US" sz="2000">
                <a:ea typeface="ヒラギノ角ゴ Pro W3" charset="-128"/>
                <a:cs typeface="Calibri" panose="020F0502020204030204" pitchFamily="34" charset="0"/>
              </a:rPr>
              <a:t>Want to give children </a:t>
            </a:r>
            <a:r>
              <a:rPr lang="en-US" altLang="en-US" sz="2000" b="1" i="1">
                <a:ea typeface="ヒラギノ角ゴ Pro W3" charset="-128"/>
                <a:cs typeface="Calibri" panose="020F0502020204030204" pitchFamily="34" charset="0"/>
              </a:rPr>
              <a:t>whatever </a:t>
            </a:r>
            <a:br>
              <a:rPr lang="en-US" altLang="en-US" sz="2000" b="1" i="1">
                <a:ea typeface="ヒラギノ角ゴ Pro W3" charset="-128"/>
                <a:cs typeface="Calibri" panose="020F0502020204030204" pitchFamily="34" charset="0"/>
              </a:rPr>
            </a:br>
            <a:r>
              <a:rPr lang="en-US" altLang="en-US" sz="2000" b="1" i="1">
                <a:ea typeface="ヒラギノ角ゴ Pro W3" charset="-128"/>
                <a:cs typeface="Calibri" panose="020F0502020204030204" pitchFamily="34" charset="0"/>
              </a:rPr>
              <a:t>they need</a:t>
            </a:r>
            <a:r>
              <a:rPr lang="en-US" altLang="en-US" sz="2000" i="1">
                <a:ea typeface="ヒラギノ角ゴ Pro W3" charset="-128"/>
                <a:cs typeface="Calibri" panose="020F0502020204030204" pitchFamily="34" charset="0"/>
              </a:rPr>
              <a:t> </a:t>
            </a:r>
            <a:r>
              <a:rPr lang="en-US" altLang="en-US" sz="2000">
                <a:ea typeface="ヒラギノ角ゴ Pro W3" charset="-128"/>
                <a:cs typeface="Calibri" panose="020F0502020204030204" pitchFamily="34" charset="0"/>
              </a:rPr>
              <a:t>to grow up and find a</a:t>
            </a:r>
            <a:br>
              <a:rPr lang="en-US" altLang="en-US" sz="2000">
                <a:ea typeface="ヒラギノ角ゴ Pro W3" charset="-128"/>
                <a:cs typeface="Calibri" panose="020F0502020204030204" pitchFamily="34" charset="0"/>
              </a:rPr>
            </a:br>
            <a:r>
              <a:rPr lang="en-US" altLang="en-US" sz="2000">
                <a:ea typeface="ヒラギノ角ゴ Pro W3" charset="-128"/>
                <a:cs typeface="Calibri" panose="020F0502020204030204" pitchFamily="34" charset="0"/>
              </a:rPr>
              <a:t> stable future in an increasingly </a:t>
            </a:r>
            <a:br>
              <a:rPr lang="en-US" altLang="en-US" sz="2000">
                <a:ea typeface="ヒラギノ角ゴ Pro W3" charset="-128"/>
                <a:cs typeface="Calibri" panose="020F0502020204030204" pitchFamily="34" charset="0"/>
              </a:rPr>
            </a:br>
            <a:r>
              <a:rPr lang="en-US" altLang="en-US" sz="2000">
                <a:ea typeface="ヒラギノ角ゴ Pro W3" charset="-128"/>
                <a:cs typeface="Calibri" panose="020F0502020204030204" pitchFamily="34" charset="0"/>
              </a:rPr>
              <a:t>unpredictable world.</a:t>
            </a:r>
          </a:p>
          <a:p>
            <a:pPr marL="285750" indent="-285750"/>
            <a:r>
              <a:rPr lang="en-US" altLang="en-US" sz="2000">
                <a:ea typeface="ヒラギノ角ゴ Pro W3" charset="-128"/>
                <a:cs typeface="Times New Roman" panose="02020603050405020304" pitchFamily="18" charset="0"/>
              </a:rPr>
              <a:t>Want children’s education </a:t>
            </a:r>
            <a:r>
              <a:rPr lang="en-US" altLang="en-US" sz="2000" b="1">
                <a:ea typeface="ヒラギノ角ゴ Pro W3" charset="-128"/>
                <a:cs typeface="Times New Roman" panose="02020603050405020304" pitchFamily="18" charset="0"/>
              </a:rPr>
              <a:t>to </a:t>
            </a:r>
            <a:br>
              <a:rPr lang="en-US" altLang="en-US" sz="2000" b="1">
                <a:ea typeface="ヒラギノ角ゴ Pro W3" charset="-128"/>
                <a:cs typeface="Times New Roman" panose="02020603050405020304" pitchFamily="18" charset="0"/>
              </a:rPr>
            </a:br>
            <a:r>
              <a:rPr lang="en-US" altLang="en-US" sz="2000" b="1">
                <a:ea typeface="ヒラギノ角ゴ Pro W3" charset="-128"/>
                <a:cs typeface="Times New Roman" panose="02020603050405020304" pitchFamily="18" charset="0"/>
              </a:rPr>
              <a:t>help them be prepared, in terms </a:t>
            </a:r>
            <a:br>
              <a:rPr lang="en-US" altLang="en-US" sz="2000" b="1">
                <a:ea typeface="ヒラギノ角ゴ Pro W3" charset="-128"/>
                <a:cs typeface="Times New Roman" panose="02020603050405020304" pitchFamily="18" charset="0"/>
              </a:rPr>
            </a:br>
            <a:r>
              <a:rPr lang="en-US" altLang="en-US" sz="2000" b="1">
                <a:ea typeface="ヒラギノ角ゴ Pro W3" charset="-128"/>
                <a:cs typeface="Times New Roman" panose="02020603050405020304" pitchFamily="18" charset="0"/>
              </a:rPr>
              <a:t>of life-skills and academics</a:t>
            </a:r>
            <a:r>
              <a:rPr lang="en-US" altLang="en-US" sz="2000">
                <a:ea typeface="ヒラギノ角ゴ Pro W3" charset="-128"/>
                <a:cs typeface="Times New Roman" panose="02020603050405020304" pitchFamily="18" charset="0"/>
              </a:rPr>
              <a:t>, </a:t>
            </a:r>
            <a:br>
              <a:rPr lang="en-US" altLang="en-US" sz="2000">
                <a:ea typeface="ヒラギノ角ゴ Pro W3" charset="-128"/>
                <a:cs typeface="Times New Roman" panose="02020603050405020304" pitchFamily="18" charset="0"/>
              </a:rPr>
            </a:br>
            <a:r>
              <a:rPr lang="en-US" altLang="en-US" sz="2000">
                <a:ea typeface="ヒラギノ角ゴ Pro W3" charset="-128"/>
                <a:cs typeface="Times New Roman" panose="02020603050405020304" pitchFamily="18" charset="0"/>
              </a:rPr>
              <a:t>in a future they can’t quite define.</a:t>
            </a:r>
          </a:p>
          <a:p>
            <a:pPr marL="285750" indent="-285750"/>
            <a:r>
              <a:rPr lang="en-US" altLang="en-US" sz="2000" b="1">
                <a:ea typeface="ヒラギノ角ゴ Pro W3" charset="-128"/>
                <a:cs typeface="Times New Roman" panose="02020603050405020304" pitchFamily="18" charset="0"/>
              </a:rPr>
              <a:t>Creativity, well-being, resilience and a sense of purpose </a:t>
            </a:r>
            <a:r>
              <a:rPr lang="en-US" altLang="en-US" sz="2000">
                <a:ea typeface="ヒラギノ角ゴ Pro W3" charset="-128"/>
                <a:cs typeface="Times New Roman" panose="02020603050405020304" pitchFamily="18" charset="0"/>
              </a:rPr>
              <a:t>are top of the list of skills they want their child to develop.</a:t>
            </a:r>
          </a:p>
          <a:p>
            <a:pPr marL="285750" indent="-285750"/>
            <a:r>
              <a:rPr lang="en-US" altLang="en-US" sz="2000">
                <a:ea typeface="ヒラギノ角ゴ Pro W3" charset="-128"/>
                <a:cs typeface="Times New Roman" panose="02020603050405020304" pitchFamily="18" charset="0"/>
              </a:rPr>
              <a:t>Skills such as </a:t>
            </a:r>
            <a:r>
              <a:rPr lang="en-US" altLang="en-US" sz="2000" b="1">
                <a:ea typeface="ヒラギノ角ゴ Pro W3" charset="-128"/>
                <a:cs typeface="Times New Roman" panose="02020603050405020304" pitchFamily="18" charset="0"/>
              </a:rPr>
              <a:t>flexibility, managing conflict and basic life skills were cited</a:t>
            </a:r>
            <a:r>
              <a:rPr lang="en-US" altLang="en-US" sz="2000" b="1" i="1">
                <a:ea typeface="ヒラギノ角ゴ Pro W3" charset="-128"/>
                <a:cs typeface="Times New Roman" panose="02020603050405020304" pitchFamily="18" charset="0"/>
              </a:rPr>
              <a:t> more </a:t>
            </a:r>
            <a:r>
              <a:rPr lang="en-US" altLang="en-US" sz="2000">
                <a:ea typeface="ヒラギノ角ゴ Pro W3" charset="-128"/>
                <a:cs typeface="Times New Roman" panose="02020603050405020304" pitchFamily="18" charset="0"/>
              </a:rPr>
              <a:t>than profession or subject mastery when parents were asked to think </a:t>
            </a:r>
            <a:br>
              <a:rPr lang="en-US" altLang="en-US" sz="2000">
                <a:ea typeface="ヒラギノ角ゴ Pro W3" charset="-128"/>
                <a:cs typeface="Times New Roman" panose="02020603050405020304" pitchFamily="18" charset="0"/>
              </a:rPr>
            </a:br>
            <a:r>
              <a:rPr lang="en-US" altLang="en-US" sz="2000">
                <a:ea typeface="ヒラギノ角ゴ Pro W3" charset="-128"/>
                <a:cs typeface="Times New Roman" panose="02020603050405020304" pitchFamily="18" charset="0"/>
              </a:rPr>
              <a:t>about what their children would need in the future.</a:t>
            </a:r>
            <a:endParaRPr lang="en-US" altLang="en-US" sz="2000">
              <a:ea typeface="ヒラギノ角ゴ Pro W3" charset="-128"/>
            </a:endParaRPr>
          </a:p>
        </p:txBody>
      </p:sp>
      <p:pic>
        <p:nvPicPr>
          <p:cNvPr id="13316" name="Picture 4">
            <a:extLst>
              <a:ext uri="{FF2B5EF4-FFF2-40B4-BE49-F238E27FC236}">
                <a16:creationId xmlns:a16="http://schemas.microsoft.com/office/drawing/2014/main" id="{D91C61F7-44A1-2E0C-5757-3A6E46D25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538" y="1219200"/>
            <a:ext cx="4379912"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9B5C5C5B-0811-8AFA-16D8-E4D0DCF58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5CA3765-E69F-0649-DDDA-858D4EB31E31}"/>
              </a:ext>
            </a:extLst>
          </p:cNvPr>
          <p:cNvSpPr>
            <a:spLocks noGrp="1"/>
          </p:cNvSpPr>
          <p:nvPr>
            <p:ph type="title"/>
          </p:nvPr>
        </p:nvSpPr>
        <p:spPr>
          <a:xfrm>
            <a:off x="457200" y="381000"/>
            <a:ext cx="8229600" cy="762000"/>
          </a:xfrm>
        </p:spPr>
        <p:txBody>
          <a:bodyPr/>
          <a:lstStyle/>
          <a:p>
            <a:pPr algn="l"/>
            <a:r>
              <a:rPr lang="en-US" altLang="en-US" sz="3000">
                <a:solidFill>
                  <a:srgbClr val="003F87"/>
                </a:solidFill>
                <a:ea typeface="ヒラギノ角ゴ Pro W3" charset="-128"/>
              </a:rPr>
              <a:t>… and want to experience activities </a:t>
            </a:r>
            <a:r>
              <a:rPr lang="en-US" altLang="en-US" sz="3000" i="1">
                <a:solidFill>
                  <a:srgbClr val="003F87"/>
                </a:solidFill>
                <a:ea typeface="ヒラギノ角ゴ Pro W3" charset="-128"/>
              </a:rPr>
              <a:t>with </a:t>
            </a:r>
            <a:r>
              <a:rPr lang="en-US" altLang="en-US" sz="3000">
                <a:solidFill>
                  <a:srgbClr val="003F87"/>
                </a:solidFill>
                <a:ea typeface="ヒラギノ角ゴ Pro W3" charset="-128"/>
              </a:rPr>
              <a:t>their child</a:t>
            </a:r>
          </a:p>
        </p:txBody>
      </p:sp>
      <p:sp>
        <p:nvSpPr>
          <p:cNvPr id="3" name="Content Placeholder 2">
            <a:extLst>
              <a:ext uri="{FF2B5EF4-FFF2-40B4-BE49-F238E27FC236}">
                <a16:creationId xmlns:a16="http://schemas.microsoft.com/office/drawing/2014/main" id="{00786E9E-2A39-2D0C-0CDD-64CA67CB96C2}"/>
              </a:ext>
            </a:extLst>
          </p:cNvPr>
          <p:cNvSpPr>
            <a:spLocks noGrp="1"/>
          </p:cNvSpPr>
          <p:nvPr>
            <p:ph idx="1"/>
          </p:nvPr>
        </p:nvSpPr>
        <p:spPr>
          <a:xfrm>
            <a:off x="317500" y="1271588"/>
            <a:ext cx="8153400" cy="5029200"/>
          </a:xfrm>
        </p:spPr>
        <p:txBody>
          <a:bodyPr/>
          <a:lstStyle/>
          <a:p>
            <a:pPr marL="400050">
              <a:defRPr/>
            </a:pPr>
            <a:r>
              <a:rPr lang="en-US" sz="2200" b="1" dirty="0">
                <a:ea typeface="Times New Roman" panose="02020603050405020304" pitchFamily="18" charset="0"/>
                <a:cs typeface="Times New Roman" panose="02020603050405020304" pitchFamily="18" charset="0"/>
              </a:rPr>
              <a:t>Technology, innovation, and </a:t>
            </a:r>
            <a:br>
              <a:rPr lang="en-US" sz="2200" b="1" dirty="0">
                <a:ea typeface="Times New Roman" panose="02020603050405020304" pitchFamily="18" charset="0"/>
                <a:cs typeface="Times New Roman" panose="02020603050405020304" pitchFamily="18" charset="0"/>
              </a:rPr>
            </a:br>
            <a:r>
              <a:rPr lang="en-US" sz="2200" b="1" dirty="0">
                <a:ea typeface="Times New Roman" panose="02020603050405020304" pitchFamily="18" charset="0"/>
                <a:cs typeface="Times New Roman" panose="02020603050405020304" pitchFamily="18" charset="0"/>
              </a:rPr>
              <a:t>participatory experience</a:t>
            </a:r>
            <a:r>
              <a:rPr lang="en-US" sz="2200" dirty="0">
                <a:ea typeface="Times New Roman" panose="02020603050405020304" pitchFamily="18" charset="0"/>
                <a:cs typeface="Times New Roman" panose="02020603050405020304" pitchFamily="18" charset="0"/>
              </a:rPr>
              <a:t> </a:t>
            </a:r>
            <a:br>
              <a:rPr lang="en-US" sz="2200" dirty="0">
                <a:ea typeface="Times New Roman" panose="02020603050405020304" pitchFamily="18" charset="0"/>
                <a:cs typeface="Times New Roman" panose="02020603050405020304" pitchFamily="18" charset="0"/>
              </a:rPr>
            </a:br>
            <a:r>
              <a:rPr lang="en-US" sz="2200" dirty="0">
                <a:ea typeface="Times New Roman" panose="02020603050405020304" pitchFamily="18" charset="0"/>
                <a:cs typeface="Times New Roman" panose="02020603050405020304" pitchFamily="18" charset="0"/>
              </a:rPr>
              <a:t>play considerable roles in </a:t>
            </a:r>
            <a:br>
              <a:rPr lang="en-US" sz="2200" dirty="0">
                <a:ea typeface="Times New Roman" panose="02020603050405020304" pitchFamily="18" charset="0"/>
                <a:cs typeface="Times New Roman" panose="02020603050405020304" pitchFamily="18" charset="0"/>
              </a:rPr>
            </a:br>
            <a:r>
              <a:rPr lang="en-US" sz="2200" dirty="0">
                <a:ea typeface="Times New Roman" panose="02020603050405020304" pitchFamily="18" charset="0"/>
                <a:cs typeface="Times New Roman" panose="02020603050405020304" pitchFamily="18" charset="0"/>
              </a:rPr>
              <a:t>keeping the attention of </a:t>
            </a:r>
            <a:br>
              <a:rPr lang="en-US" sz="2200" dirty="0">
                <a:ea typeface="Times New Roman" panose="02020603050405020304" pitchFamily="18" charset="0"/>
                <a:cs typeface="Times New Roman" panose="02020603050405020304" pitchFamily="18" charset="0"/>
              </a:rPr>
            </a:br>
            <a:r>
              <a:rPr lang="en-US" sz="2200" dirty="0">
                <a:ea typeface="Times New Roman" panose="02020603050405020304" pitchFamily="18" charset="0"/>
                <a:cs typeface="Times New Roman" panose="02020603050405020304" pitchFamily="18" charset="0"/>
              </a:rPr>
              <a:t>this group. </a:t>
            </a:r>
          </a:p>
          <a:p>
            <a:pPr marL="400050">
              <a:defRPr/>
            </a:pPr>
            <a:r>
              <a:rPr lang="en-US" sz="2200" dirty="0">
                <a:ea typeface="Times New Roman" panose="02020603050405020304" pitchFamily="18" charset="0"/>
                <a:cs typeface="Times New Roman" panose="02020603050405020304" pitchFamily="18" charset="0"/>
              </a:rPr>
              <a:t>Millennial parents expect to </a:t>
            </a:r>
            <a:br>
              <a:rPr lang="en-US" sz="2200" dirty="0">
                <a:ea typeface="Times New Roman" panose="02020603050405020304" pitchFamily="18" charset="0"/>
                <a:cs typeface="Times New Roman" panose="02020603050405020304" pitchFamily="18" charset="0"/>
              </a:rPr>
            </a:br>
            <a:r>
              <a:rPr lang="en-US" sz="2200" dirty="0">
                <a:ea typeface="Times New Roman" panose="02020603050405020304" pitchFamily="18" charset="0"/>
                <a:cs typeface="Times New Roman" panose="02020603050405020304" pitchFamily="18" charset="0"/>
              </a:rPr>
              <a:t>be </a:t>
            </a:r>
            <a:r>
              <a:rPr lang="en-US" sz="2200" b="1" dirty="0">
                <a:ea typeface="Times New Roman" panose="02020603050405020304" pitchFamily="18" charset="0"/>
                <a:cs typeface="Times New Roman" panose="02020603050405020304" pitchFamily="18" charset="0"/>
              </a:rPr>
              <a:t>full participants in their </a:t>
            </a:r>
            <a:br>
              <a:rPr lang="en-US" sz="2200" b="1" dirty="0">
                <a:ea typeface="Times New Roman" panose="02020603050405020304" pitchFamily="18" charset="0"/>
                <a:cs typeface="Times New Roman" panose="02020603050405020304" pitchFamily="18" charset="0"/>
              </a:rPr>
            </a:br>
            <a:r>
              <a:rPr lang="en-US" sz="2200" b="1" dirty="0">
                <a:ea typeface="Times New Roman" panose="02020603050405020304" pitchFamily="18" charset="0"/>
                <a:cs typeface="Times New Roman" panose="02020603050405020304" pitchFamily="18" charset="0"/>
              </a:rPr>
              <a:t>family’s </a:t>
            </a:r>
            <a:r>
              <a:rPr lang="en-US" sz="2200" dirty="0">
                <a:ea typeface="Times New Roman" panose="02020603050405020304" pitchFamily="18" charset="0"/>
                <a:cs typeface="Times New Roman" panose="02020603050405020304" pitchFamily="18" charset="0"/>
              </a:rPr>
              <a:t>entertainment and experiences. </a:t>
            </a:r>
          </a:p>
          <a:p>
            <a:pPr marL="857250" lvl="1" indent="-342900">
              <a:buFont typeface="Arial" panose="020B0604020202020204" pitchFamily="34" charset="0"/>
              <a:buChar char="•"/>
              <a:defRPr/>
            </a:pPr>
            <a:r>
              <a:rPr lang="en-US" sz="2200" dirty="0">
                <a:ea typeface="Times New Roman" panose="02020603050405020304" pitchFamily="18" charset="0"/>
                <a:cs typeface="Times New Roman" panose="02020603050405020304" pitchFamily="18" charset="0"/>
              </a:rPr>
              <a:t>This generational shift indicates the need to </a:t>
            </a:r>
            <a:r>
              <a:rPr lang="en-US" sz="2200" b="1" dirty="0">
                <a:ea typeface="Times New Roman" panose="02020603050405020304" pitchFamily="18" charset="0"/>
                <a:cs typeface="Times New Roman" panose="02020603050405020304" pitchFamily="18" charset="0"/>
              </a:rPr>
              <a:t>focus on providing fun, engaging experiences for the whole family </a:t>
            </a:r>
            <a:r>
              <a:rPr lang="en-US" sz="2200" dirty="0">
                <a:ea typeface="Times New Roman" panose="02020603050405020304" pitchFamily="18" charset="0"/>
                <a:cs typeface="Times New Roman" panose="02020603050405020304" pitchFamily="18" charset="0"/>
              </a:rPr>
              <a:t>to enjoy together.</a:t>
            </a:r>
          </a:p>
          <a:p>
            <a:pPr marL="400050">
              <a:defRPr/>
            </a:pPr>
            <a:r>
              <a:rPr lang="en-US" sz="2200" dirty="0">
                <a:ea typeface="Calibri" panose="020F0502020204030204" pitchFamily="34" charset="0"/>
                <a:cs typeface="Times New Roman" panose="02020603050405020304" pitchFamily="18" charset="0"/>
              </a:rPr>
              <a:t>Millennial parents take on a more involved, less hierarchical role with their kids than previous generations.</a:t>
            </a:r>
            <a:endParaRPr lang="en-US" sz="2200" dirty="0">
              <a:ea typeface="Times New Roman" panose="02020603050405020304" pitchFamily="18" charset="0"/>
            </a:endParaRPr>
          </a:p>
          <a:p>
            <a:pPr>
              <a:defRPr/>
            </a:pPr>
            <a:endParaRPr lang="en-US" sz="2200" dirty="0"/>
          </a:p>
        </p:txBody>
      </p:sp>
      <p:pic>
        <p:nvPicPr>
          <p:cNvPr id="14340" name="Picture 3">
            <a:extLst>
              <a:ext uri="{FF2B5EF4-FFF2-40B4-BE49-F238E27FC236}">
                <a16:creationId xmlns:a16="http://schemas.microsoft.com/office/drawing/2014/main" id="{C9E84699-263D-7E89-70E0-C09BD2827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700" y="1143000"/>
            <a:ext cx="38862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a:extLst>
              <a:ext uri="{FF2B5EF4-FFF2-40B4-BE49-F238E27FC236}">
                <a16:creationId xmlns:a16="http://schemas.microsoft.com/office/drawing/2014/main" id="{ED353D4D-715A-A39F-0D88-1B3969A21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72200"/>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12867</TotalTime>
  <Words>3964</Words>
  <Application>Microsoft Office PowerPoint</Application>
  <PresentationFormat>On-screen Show (4:3)</PresentationFormat>
  <Paragraphs>491</Paragraphs>
  <Slides>48</Slides>
  <Notes>6</Notes>
  <HiddenSlides>1</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9" baseType="lpstr">
      <vt:lpstr>Arial</vt:lpstr>
      <vt:lpstr>Calibri</vt:lpstr>
      <vt:lpstr>Calibri Light</vt:lpstr>
      <vt:lpstr>Helvetica</vt:lpstr>
      <vt:lpstr>Helvetica Neue</vt:lpstr>
      <vt:lpstr>Rockwell</vt:lpstr>
      <vt:lpstr>Symbol</vt:lpstr>
      <vt:lpstr>Office Theme</vt:lpstr>
      <vt:lpstr>1_Office Theme</vt:lpstr>
      <vt:lpstr>2_Office Theme</vt:lpstr>
      <vt:lpstr>Chart</vt:lpstr>
      <vt:lpstr>Revving UP to Recruit!  Recruiting new Cub Scouts &amp; Scouts BSA members  to join your Pack or Troop  Summer 2023  Presented by members of the Marketing and Membership Committees, Buffalo Trace Council</vt:lpstr>
      <vt:lpstr>Session Objectives</vt:lpstr>
      <vt:lpstr>Brief Introductions</vt:lpstr>
      <vt:lpstr>What do marketing and comedy have in common?</vt:lpstr>
      <vt:lpstr>So….who is our target audience? </vt:lpstr>
      <vt:lpstr> Millennials - born 1981 - 1996</vt:lpstr>
      <vt:lpstr>Millennial Moms defined</vt:lpstr>
      <vt:lpstr>Millennial Parents Want To Raise  Prepared Children…</vt:lpstr>
      <vt:lpstr>… and want to experience activities with their child</vt:lpstr>
      <vt:lpstr>Millennial Media Facts</vt:lpstr>
      <vt:lpstr>Some “Whys” for Social Media presence &amp; marketing</vt:lpstr>
      <vt:lpstr>PowerPoint Presentation</vt:lpstr>
      <vt:lpstr>Think Like A Marketer</vt:lpstr>
      <vt:lpstr>Post-Pandemic Opportunities</vt:lpstr>
      <vt:lpstr>What You Need To Do – 6 Things</vt:lpstr>
      <vt:lpstr>Be Prepared!  (it’s what we do, right?)  - The Ps of Recruiting</vt:lpstr>
      <vt:lpstr>Next P:  Pack (or Troop) Info Sheet</vt:lpstr>
      <vt:lpstr>Next P:  POST to Facebook</vt:lpstr>
      <vt:lpstr>What, When &amp; How to Post</vt:lpstr>
      <vt:lpstr>Join some Facebook groups</vt:lpstr>
      <vt:lpstr>Other content to post: articles from…</vt:lpstr>
      <vt:lpstr>Next P: Your PIN must be accurate</vt:lpstr>
      <vt:lpstr>Next P: Plan Recruitment Events</vt:lpstr>
      <vt:lpstr>Next P:  Prepare Scouts &amp; Families to Promote</vt:lpstr>
      <vt:lpstr>Additional ideas</vt:lpstr>
      <vt:lpstr>Additional ideas</vt:lpstr>
      <vt:lpstr>PowerPoint Presentation</vt:lpstr>
      <vt:lpstr>Whenever you can…. ASK</vt:lpstr>
      <vt:lpstr>Other training, resources</vt:lpstr>
      <vt:lpstr>How-To Section: Creating QR Codes</vt:lpstr>
      <vt:lpstr>Facebook How-Tos</vt:lpstr>
      <vt:lpstr>Sign Up Nights Weeks 1, 2, and 3</vt:lpstr>
      <vt:lpstr>Complete This Form</vt:lpstr>
      <vt:lpstr>Countdown…3, 2, 1</vt:lpstr>
      <vt:lpstr>Changes to Council Marketing Material</vt:lpstr>
      <vt:lpstr>Get Ready for Sign Up Night</vt:lpstr>
      <vt:lpstr>Night of Sign Up</vt:lpstr>
      <vt:lpstr>Night of Sign Up</vt:lpstr>
      <vt:lpstr>After Sign Up Follow Up</vt:lpstr>
      <vt:lpstr>What Drives Recommendation – 2022 (Number denotes  order of importance)</vt:lpstr>
      <vt:lpstr>What Drives Unit Satisfaction – 2022 (Number denotes order of importance)</vt:lpstr>
      <vt:lpstr>Reasons Scouts &amp; Families Leave – 2022  Safety Related – physical, social, emotional</vt:lpstr>
      <vt:lpstr>Reasons Scouts &amp; Families Leave - 2022</vt:lpstr>
      <vt:lpstr>Reasons for leaving – Too busy with other activities</vt:lpstr>
      <vt:lpstr>Parent Orientation Content – Communicate! </vt:lpstr>
      <vt:lpstr>Texting/Communication Tools</vt:lpstr>
      <vt:lpstr>Communication Reminders:</vt:lpstr>
      <vt:lpstr>Questions??? Additional support offered by Becca Scott, Council Vice President: marketing beccascott1329@gmail.com </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dakinn</dc:creator>
  <cp:lastModifiedBy>John Harding</cp:lastModifiedBy>
  <cp:revision>166</cp:revision>
  <dcterms:created xsi:type="dcterms:W3CDTF">2010-11-03T21:03:51Z</dcterms:created>
  <dcterms:modified xsi:type="dcterms:W3CDTF">2023-06-15T16:24:17Z</dcterms:modified>
</cp:coreProperties>
</file>